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4"/>
  </p:notesMasterIdLst>
  <p:handoutMasterIdLst>
    <p:handoutMasterId r:id="rId25"/>
  </p:handoutMasterIdLst>
  <p:sldIdLst>
    <p:sldId id="256" r:id="rId2"/>
    <p:sldId id="258" r:id="rId3"/>
    <p:sldId id="282" r:id="rId4"/>
    <p:sldId id="257" r:id="rId5"/>
    <p:sldId id="259" r:id="rId6"/>
    <p:sldId id="276" r:id="rId7"/>
    <p:sldId id="260" r:id="rId8"/>
    <p:sldId id="261" r:id="rId9"/>
    <p:sldId id="277" r:id="rId10"/>
    <p:sldId id="275" r:id="rId11"/>
    <p:sldId id="262" r:id="rId12"/>
    <p:sldId id="263" r:id="rId13"/>
    <p:sldId id="278" r:id="rId14"/>
    <p:sldId id="279" r:id="rId15"/>
    <p:sldId id="264" r:id="rId16"/>
    <p:sldId id="280" r:id="rId17"/>
    <p:sldId id="281" r:id="rId18"/>
    <p:sldId id="267" r:id="rId19"/>
    <p:sldId id="271" r:id="rId20"/>
    <p:sldId id="268" r:id="rId21"/>
    <p:sldId id="272" r:id="rId22"/>
    <p:sldId id="273" r:id="rId23"/>
  </p:sldIdLst>
  <p:sldSz cx="9144000" cy="6858000" type="screen4x3"/>
  <p:notesSz cx="67945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4122" autoAdjust="0"/>
    <p:restoredTop sz="94620" autoAdjust="0"/>
  </p:normalViewPr>
  <p:slideViewPr>
    <p:cSldViewPr>
      <p:cViewPr varScale="1">
        <p:scale>
          <a:sx n="97" d="100"/>
          <a:sy n="97" d="100"/>
        </p:scale>
        <p:origin x="80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300" y="-72"/>
      </p:cViewPr>
      <p:guideLst>
        <p:guide orient="horz" pos="312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100" y="0"/>
            <a:ext cx="2944813" cy="495300"/>
          </a:xfrm>
          <a:prstGeom prst="rect">
            <a:avLst/>
          </a:prstGeom>
        </p:spPr>
        <p:txBody>
          <a:bodyPr vert="horz" lIns="91440" tIns="45720" rIns="91440" bIns="45720" rtlCol="0"/>
          <a:lstStyle>
            <a:lvl1pPr algn="r">
              <a:defRPr sz="1200"/>
            </a:lvl1pPr>
          </a:lstStyle>
          <a:p>
            <a:fld id="{A102BB2D-E583-43B6-A0F9-FEF313DFE44F}" type="datetime1">
              <a:rPr lang="sl-SI" smtClean="0"/>
              <a:t>26. 02. 2026</a:t>
            </a:fld>
            <a:endParaRPr lang="en-US"/>
          </a:p>
        </p:txBody>
      </p:sp>
      <p:sp>
        <p:nvSpPr>
          <p:cNvPr id="4" name="Footer Placeholder 3"/>
          <p:cNvSpPr>
            <a:spLocks noGrp="1"/>
          </p:cNvSpPr>
          <p:nvPr>
            <p:ph type="ftr" sz="quarter" idx="2"/>
          </p:nvPr>
        </p:nvSpPr>
        <p:spPr>
          <a:xfrm>
            <a:off x="0" y="9421813"/>
            <a:ext cx="2944813"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100" y="9421813"/>
            <a:ext cx="2944813" cy="495300"/>
          </a:xfrm>
          <a:prstGeom prst="rect">
            <a:avLst/>
          </a:prstGeom>
        </p:spPr>
        <p:txBody>
          <a:bodyPr vert="horz" lIns="91440" tIns="45720" rIns="91440" bIns="45720" rtlCol="0" anchor="b"/>
          <a:lstStyle>
            <a:lvl1pPr algn="r">
              <a:defRPr sz="1200"/>
            </a:lvl1pPr>
          </a:lstStyle>
          <a:p>
            <a:fld id="{8411C2CC-EAD7-4639-BEE6-2B322AFBDB8D}" type="slidenum">
              <a:rPr lang="en-US" smtClean="0"/>
              <a:t>‹#›</a:t>
            </a:fld>
            <a:endParaRPr lang="en-US"/>
          </a:p>
        </p:txBody>
      </p:sp>
    </p:spTree>
    <p:extLst>
      <p:ext uri="{BB962C8B-B14F-4D97-AF65-F5344CB8AC3E}">
        <p14:creationId xmlns:p14="http://schemas.microsoft.com/office/powerpoint/2010/main" val="107434930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100" y="0"/>
            <a:ext cx="2944813" cy="495300"/>
          </a:xfrm>
          <a:prstGeom prst="rect">
            <a:avLst/>
          </a:prstGeom>
        </p:spPr>
        <p:txBody>
          <a:bodyPr vert="horz" lIns="91440" tIns="45720" rIns="91440" bIns="45720" rtlCol="0"/>
          <a:lstStyle>
            <a:lvl1pPr algn="r">
              <a:defRPr sz="1200"/>
            </a:lvl1pPr>
          </a:lstStyle>
          <a:p>
            <a:fld id="{72C36438-7BA9-4F54-8D33-F2DC13A7CC37}" type="datetime1">
              <a:rPr lang="sl-SI" smtClean="0"/>
              <a:t>26. 02. 2026</a:t>
            </a:fld>
            <a:endParaRPr lang="en-US"/>
          </a:p>
        </p:txBody>
      </p:sp>
      <p:sp>
        <p:nvSpPr>
          <p:cNvPr id="4" name="Slide Image Placeholder 3"/>
          <p:cNvSpPr>
            <a:spLocks noGrp="1" noRot="1" noChangeAspect="1"/>
          </p:cNvSpPr>
          <p:nvPr>
            <p:ph type="sldImg" idx="2"/>
          </p:nvPr>
        </p:nvSpPr>
        <p:spPr>
          <a:xfrm>
            <a:off x="917575" y="744538"/>
            <a:ext cx="4959350" cy="37195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1700"/>
            <a:ext cx="5435600" cy="44624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1813"/>
            <a:ext cx="2944813"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100" y="9421813"/>
            <a:ext cx="2944813" cy="495300"/>
          </a:xfrm>
          <a:prstGeom prst="rect">
            <a:avLst/>
          </a:prstGeom>
        </p:spPr>
        <p:txBody>
          <a:bodyPr vert="horz" lIns="91440" tIns="45720" rIns="91440" bIns="45720" rtlCol="0" anchor="b"/>
          <a:lstStyle>
            <a:lvl1pPr algn="r">
              <a:defRPr sz="1200"/>
            </a:lvl1pPr>
          </a:lstStyle>
          <a:p>
            <a:fld id="{6D2A630B-2F8A-4466-B09B-A8B583C1E643}" type="slidenum">
              <a:rPr lang="en-US" smtClean="0"/>
              <a:t>‹#›</a:t>
            </a:fld>
            <a:endParaRPr lang="en-US"/>
          </a:p>
        </p:txBody>
      </p:sp>
    </p:spTree>
    <p:extLst>
      <p:ext uri="{BB962C8B-B14F-4D97-AF65-F5344CB8AC3E}">
        <p14:creationId xmlns:p14="http://schemas.microsoft.com/office/powerpoint/2010/main" val="24220604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1</a:t>
            </a:fld>
            <a:endParaRPr lang="en-US"/>
          </a:p>
        </p:txBody>
      </p:sp>
      <p:sp>
        <p:nvSpPr>
          <p:cNvPr id="5" name="Označba mesta datuma 4">
            <a:extLst>
              <a:ext uri="{FF2B5EF4-FFF2-40B4-BE49-F238E27FC236}">
                <a16:creationId xmlns:a16="http://schemas.microsoft.com/office/drawing/2014/main" id="{60135AFF-BEF3-06B5-767D-54C3BE409B32}"/>
              </a:ext>
            </a:extLst>
          </p:cNvPr>
          <p:cNvSpPr>
            <a:spLocks noGrp="1"/>
          </p:cNvSpPr>
          <p:nvPr>
            <p:ph type="dt" idx="1"/>
          </p:nvPr>
        </p:nvSpPr>
        <p:spPr/>
        <p:txBody>
          <a:bodyPr/>
          <a:lstStyle/>
          <a:p>
            <a:fld id="{2FF6BE43-52F9-4D22-BB0F-87EB10D4354B}" type="datetime1">
              <a:rPr lang="sl-SI" smtClean="0"/>
              <a:t>26. 02. 2026</a:t>
            </a:fld>
            <a:endParaRPr lang="en-US"/>
          </a:p>
        </p:txBody>
      </p:sp>
    </p:spTree>
    <p:extLst>
      <p:ext uri="{BB962C8B-B14F-4D97-AF65-F5344CB8AC3E}">
        <p14:creationId xmlns:p14="http://schemas.microsoft.com/office/powerpoint/2010/main" val="3429850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11</a:t>
            </a:fld>
            <a:endParaRPr lang="en-US"/>
          </a:p>
        </p:txBody>
      </p:sp>
      <p:sp>
        <p:nvSpPr>
          <p:cNvPr id="5" name="Označba mesta datuma 4">
            <a:extLst>
              <a:ext uri="{FF2B5EF4-FFF2-40B4-BE49-F238E27FC236}">
                <a16:creationId xmlns:a16="http://schemas.microsoft.com/office/drawing/2014/main" id="{56B0CB8E-F0CE-555E-597B-4242FCD357C0}"/>
              </a:ext>
            </a:extLst>
          </p:cNvPr>
          <p:cNvSpPr>
            <a:spLocks noGrp="1"/>
          </p:cNvSpPr>
          <p:nvPr>
            <p:ph type="dt" idx="1"/>
          </p:nvPr>
        </p:nvSpPr>
        <p:spPr/>
        <p:txBody>
          <a:bodyPr/>
          <a:lstStyle/>
          <a:p>
            <a:fld id="{FD329A9C-B694-4D97-8D9C-7D4E656F7844}" type="datetime1">
              <a:rPr lang="sl-SI" smtClean="0"/>
              <a:t>26. 02. 2026</a:t>
            </a:fld>
            <a:endParaRPr lang="en-US"/>
          </a:p>
        </p:txBody>
      </p:sp>
    </p:spTree>
    <p:extLst>
      <p:ext uri="{BB962C8B-B14F-4D97-AF65-F5344CB8AC3E}">
        <p14:creationId xmlns:p14="http://schemas.microsoft.com/office/powerpoint/2010/main" val="101959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12</a:t>
            </a:fld>
            <a:endParaRPr lang="en-US"/>
          </a:p>
        </p:txBody>
      </p:sp>
      <p:sp>
        <p:nvSpPr>
          <p:cNvPr id="5" name="Označba mesta datuma 4">
            <a:extLst>
              <a:ext uri="{FF2B5EF4-FFF2-40B4-BE49-F238E27FC236}">
                <a16:creationId xmlns:a16="http://schemas.microsoft.com/office/drawing/2014/main" id="{44C1E3E1-79AE-C12A-DDA1-8A003DBE4852}"/>
              </a:ext>
            </a:extLst>
          </p:cNvPr>
          <p:cNvSpPr>
            <a:spLocks noGrp="1"/>
          </p:cNvSpPr>
          <p:nvPr>
            <p:ph type="dt" idx="1"/>
          </p:nvPr>
        </p:nvSpPr>
        <p:spPr/>
        <p:txBody>
          <a:bodyPr/>
          <a:lstStyle/>
          <a:p>
            <a:fld id="{74C59110-4D0D-4DC1-8B6E-6560D65CEE8A}" type="datetime1">
              <a:rPr lang="sl-SI" smtClean="0"/>
              <a:t>26. 02. 2026</a:t>
            </a:fld>
            <a:endParaRPr lang="en-US"/>
          </a:p>
        </p:txBody>
      </p:sp>
    </p:spTree>
    <p:extLst>
      <p:ext uri="{BB962C8B-B14F-4D97-AF65-F5344CB8AC3E}">
        <p14:creationId xmlns:p14="http://schemas.microsoft.com/office/powerpoint/2010/main" val="275332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13</a:t>
            </a:fld>
            <a:endParaRPr lang="en-US"/>
          </a:p>
        </p:txBody>
      </p:sp>
      <p:sp>
        <p:nvSpPr>
          <p:cNvPr id="5" name="Označba mesta datuma 4">
            <a:extLst>
              <a:ext uri="{FF2B5EF4-FFF2-40B4-BE49-F238E27FC236}">
                <a16:creationId xmlns:a16="http://schemas.microsoft.com/office/drawing/2014/main" id="{9417B4DC-3F4C-3DAB-BA43-9BB21C2B830C}"/>
              </a:ext>
            </a:extLst>
          </p:cNvPr>
          <p:cNvSpPr>
            <a:spLocks noGrp="1"/>
          </p:cNvSpPr>
          <p:nvPr>
            <p:ph type="dt" idx="1"/>
          </p:nvPr>
        </p:nvSpPr>
        <p:spPr/>
        <p:txBody>
          <a:bodyPr/>
          <a:lstStyle/>
          <a:p>
            <a:fld id="{A9870E51-652C-4704-B204-175AE7110AB5}" type="datetime1">
              <a:rPr lang="sl-SI" smtClean="0"/>
              <a:t>26. 02. 2026</a:t>
            </a:fld>
            <a:endParaRPr lang="en-US"/>
          </a:p>
        </p:txBody>
      </p:sp>
    </p:spTree>
    <p:extLst>
      <p:ext uri="{BB962C8B-B14F-4D97-AF65-F5344CB8AC3E}">
        <p14:creationId xmlns:p14="http://schemas.microsoft.com/office/powerpoint/2010/main" val="3108243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14</a:t>
            </a:fld>
            <a:endParaRPr lang="en-US"/>
          </a:p>
        </p:txBody>
      </p:sp>
      <p:sp>
        <p:nvSpPr>
          <p:cNvPr id="5" name="Označba mesta datuma 4">
            <a:extLst>
              <a:ext uri="{FF2B5EF4-FFF2-40B4-BE49-F238E27FC236}">
                <a16:creationId xmlns:a16="http://schemas.microsoft.com/office/drawing/2014/main" id="{71978C8E-2F0D-9FD6-7785-7B29B16F035F}"/>
              </a:ext>
            </a:extLst>
          </p:cNvPr>
          <p:cNvSpPr>
            <a:spLocks noGrp="1"/>
          </p:cNvSpPr>
          <p:nvPr>
            <p:ph type="dt" idx="1"/>
          </p:nvPr>
        </p:nvSpPr>
        <p:spPr/>
        <p:txBody>
          <a:bodyPr/>
          <a:lstStyle/>
          <a:p>
            <a:fld id="{C71BADF8-2D4A-4F27-BBE7-BC4081F6CC57}" type="datetime1">
              <a:rPr lang="sl-SI" smtClean="0"/>
              <a:t>26. 02. 2026</a:t>
            </a:fld>
            <a:endParaRPr lang="en-US"/>
          </a:p>
        </p:txBody>
      </p:sp>
    </p:spTree>
    <p:extLst>
      <p:ext uri="{BB962C8B-B14F-4D97-AF65-F5344CB8AC3E}">
        <p14:creationId xmlns:p14="http://schemas.microsoft.com/office/powerpoint/2010/main" val="1517873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15</a:t>
            </a:fld>
            <a:endParaRPr lang="en-US"/>
          </a:p>
        </p:txBody>
      </p:sp>
      <p:sp>
        <p:nvSpPr>
          <p:cNvPr id="5" name="Označba mesta datuma 4">
            <a:extLst>
              <a:ext uri="{FF2B5EF4-FFF2-40B4-BE49-F238E27FC236}">
                <a16:creationId xmlns:a16="http://schemas.microsoft.com/office/drawing/2014/main" id="{DB6B291E-9B4D-8182-4641-5CBA5BDFE4B9}"/>
              </a:ext>
            </a:extLst>
          </p:cNvPr>
          <p:cNvSpPr>
            <a:spLocks noGrp="1"/>
          </p:cNvSpPr>
          <p:nvPr>
            <p:ph type="dt" idx="1"/>
          </p:nvPr>
        </p:nvSpPr>
        <p:spPr/>
        <p:txBody>
          <a:bodyPr/>
          <a:lstStyle/>
          <a:p>
            <a:fld id="{AF64FEFB-3D4E-4A61-A838-00A6A14860E7}" type="datetime1">
              <a:rPr lang="sl-SI" smtClean="0"/>
              <a:t>26. 02. 2026</a:t>
            </a:fld>
            <a:endParaRPr lang="en-US"/>
          </a:p>
        </p:txBody>
      </p:sp>
    </p:spTree>
    <p:extLst>
      <p:ext uri="{BB962C8B-B14F-4D97-AF65-F5344CB8AC3E}">
        <p14:creationId xmlns:p14="http://schemas.microsoft.com/office/powerpoint/2010/main" val="404785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16</a:t>
            </a:fld>
            <a:endParaRPr lang="en-US"/>
          </a:p>
        </p:txBody>
      </p:sp>
      <p:sp>
        <p:nvSpPr>
          <p:cNvPr id="5" name="Označba mesta datuma 4">
            <a:extLst>
              <a:ext uri="{FF2B5EF4-FFF2-40B4-BE49-F238E27FC236}">
                <a16:creationId xmlns:a16="http://schemas.microsoft.com/office/drawing/2014/main" id="{D4791DEC-E2F2-778D-A35D-0C5CBDF44DBF}"/>
              </a:ext>
            </a:extLst>
          </p:cNvPr>
          <p:cNvSpPr>
            <a:spLocks noGrp="1"/>
          </p:cNvSpPr>
          <p:nvPr>
            <p:ph type="dt" idx="1"/>
          </p:nvPr>
        </p:nvSpPr>
        <p:spPr/>
        <p:txBody>
          <a:bodyPr/>
          <a:lstStyle/>
          <a:p>
            <a:fld id="{3D1A9BB7-E2B6-440F-A4B5-55FFE2548EF4}" type="datetime1">
              <a:rPr lang="sl-SI" smtClean="0"/>
              <a:t>26. 02. 2026</a:t>
            </a:fld>
            <a:endParaRPr lang="en-US"/>
          </a:p>
        </p:txBody>
      </p:sp>
    </p:spTree>
    <p:extLst>
      <p:ext uri="{BB962C8B-B14F-4D97-AF65-F5344CB8AC3E}">
        <p14:creationId xmlns:p14="http://schemas.microsoft.com/office/powerpoint/2010/main" val="2949388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17</a:t>
            </a:fld>
            <a:endParaRPr lang="en-US"/>
          </a:p>
        </p:txBody>
      </p:sp>
      <p:sp>
        <p:nvSpPr>
          <p:cNvPr id="5" name="Označba mesta datuma 4">
            <a:extLst>
              <a:ext uri="{FF2B5EF4-FFF2-40B4-BE49-F238E27FC236}">
                <a16:creationId xmlns:a16="http://schemas.microsoft.com/office/drawing/2014/main" id="{76B8DAEC-4213-2B82-2DF2-64BFC78FC4BB}"/>
              </a:ext>
            </a:extLst>
          </p:cNvPr>
          <p:cNvSpPr>
            <a:spLocks noGrp="1"/>
          </p:cNvSpPr>
          <p:nvPr>
            <p:ph type="dt" idx="1"/>
          </p:nvPr>
        </p:nvSpPr>
        <p:spPr/>
        <p:txBody>
          <a:bodyPr/>
          <a:lstStyle/>
          <a:p>
            <a:fld id="{4F8519A6-5643-4A97-B55F-ADA686FE2F2E}" type="datetime1">
              <a:rPr lang="sl-SI" smtClean="0"/>
              <a:t>26. 02. 2026</a:t>
            </a:fld>
            <a:endParaRPr lang="en-US"/>
          </a:p>
        </p:txBody>
      </p:sp>
    </p:spTree>
    <p:extLst>
      <p:ext uri="{BB962C8B-B14F-4D97-AF65-F5344CB8AC3E}">
        <p14:creationId xmlns:p14="http://schemas.microsoft.com/office/powerpoint/2010/main" val="2558711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18</a:t>
            </a:fld>
            <a:endParaRPr lang="en-US"/>
          </a:p>
        </p:txBody>
      </p:sp>
      <p:sp>
        <p:nvSpPr>
          <p:cNvPr id="5" name="Označba mesta datuma 4">
            <a:extLst>
              <a:ext uri="{FF2B5EF4-FFF2-40B4-BE49-F238E27FC236}">
                <a16:creationId xmlns:a16="http://schemas.microsoft.com/office/drawing/2014/main" id="{57638353-539D-19AF-18A7-1747B9C774C4}"/>
              </a:ext>
            </a:extLst>
          </p:cNvPr>
          <p:cNvSpPr>
            <a:spLocks noGrp="1"/>
          </p:cNvSpPr>
          <p:nvPr>
            <p:ph type="dt" idx="1"/>
          </p:nvPr>
        </p:nvSpPr>
        <p:spPr/>
        <p:txBody>
          <a:bodyPr/>
          <a:lstStyle/>
          <a:p>
            <a:fld id="{C33FB162-C9C7-42A1-AFDC-A56474496797}" type="datetime1">
              <a:rPr lang="sl-SI" smtClean="0"/>
              <a:t>26. 02. 2026</a:t>
            </a:fld>
            <a:endParaRPr lang="en-US"/>
          </a:p>
        </p:txBody>
      </p:sp>
    </p:spTree>
    <p:extLst>
      <p:ext uri="{BB962C8B-B14F-4D97-AF65-F5344CB8AC3E}">
        <p14:creationId xmlns:p14="http://schemas.microsoft.com/office/powerpoint/2010/main" val="2908819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19</a:t>
            </a:fld>
            <a:endParaRPr lang="en-US"/>
          </a:p>
        </p:txBody>
      </p:sp>
      <p:sp>
        <p:nvSpPr>
          <p:cNvPr id="5" name="Označba mesta datuma 4">
            <a:extLst>
              <a:ext uri="{FF2B5EF4-FFF2-40B4-BE49-F238E27FC236}">
                <a16:creationId xmlns:a16="http://schemas.microsoft.com/office/drawing/2014/main" id="{CA219BE9-5EC9-31DE-7DD2-E1631DDAC886}"/>
              </a:ext>
            </a:extLst>
          </p:cNvPr>
          <p:cNvSpPr>
            <a:spLocks noGrp="1"/>
          </p:cNvSpPr>
          <p:nvPr>
            <p:ph type="dt" idx="1"/>
          </p:nvPr>
        </p:nvSpPr>
        <p:spPr/>
        <p:txBody>
          <a:bodyPr/>
          <a:lstStyle/>
          <a:p>
            <a:fld id="{D03B7817-267F-4785-BEC0-30B6F5279009}" type="datetime1">
              <a:rPr lang="sl-SI" smtClean="0"/>
              <a:t>26. 02. 2026</a:t>
            </a:fld>
            <a:endParaRPr lang="en-US"/>
          </a:p>
        </p:txBody>
      </p:sp>
    </p:spTree>
    <p:extLst>
      <p:ext uri="{BB962C8B-B14F-4D97-AF65-F5344CB8AC3E}">
        <p14:creationId xmlns:p14="http://schemas.microsoft.com/office/powerpoint/2010/main" val="2393975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20</a:t>
            </a:fld>
            <a:endParaRPr lang="en-US"/>
          </a:p>
        </p:txBody>
      </p:sp>
      <p:sp>
        <p:nvSpPr>
          <p:cNvPr id="5" name="Označba mesta datuma 4">
            <a:extLst>
              <a:ext uri="{FF2B5EF4-FFF2-40B4-BE49-F238E27FC236}">
                <a16:creationId xmlns:a16="http://schemas.microsoft.com/office/drawing/2014/main" id="{D62492D7-8A35-68B0-2872-AEF5F7D5D6C6}"/>
              </a:ext>
            </a:extLst>
          </p:cNvPr>
          <p:cNvSpPr>
            <a:spLocks noGrp="1"/>
          </p:cNvSpPr>
          <p:nvPr>
            <p:ph type="dt" idx="1"/>
          </p:nvPr>
        </p:nvSpPr>
        <p:spPr/>
        <p:txBody>
          <a:bodyPr/>
          <a:lstStyle/>
          <a:p>
            <a:fld id="{07D40C8A-C2CE-47C7-93CF-5233BFE8723E}" type="datetime1">
              <a:rPr lang="sl-SI" smtClean="0"/>
              <a:t>26. 02. 2026</a:t>
            </a:fld>
            <a:endParaRPr lang="en-US"/>
          </a:p>
        </p:txBody>
      </p:sp>
    </p:spTree>
    <p:extLst>
      <p:ext uri="{BB962C8B-B14F-4D97-AF65-F5344CB8AC3E}">
        <p14:creationId xmlns:p14="http://schemas.microsoft.com/office/powerpoint/2010/main" val="2178046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a:t>
            </a:fld>
            <a:endParaRPr lang="en-US"/>
          </a:p>
        </p:txBody>
      </p:sp>
      <p:sp>
        <p:nvSpPr>
          <p:cNvPr id="5" name="Označba mesta datuma 4">
            <a:extLst>
              <a:ext uri="{FF2B5EF4-FFF2-40B4-BE49-F238E27FC236}">
                <a16:creationId xmlns:a16="http://schemas.microsoft.com/office/drawing/2014/main" id="{5F6C4EC9-2F7B-1798-82F5-5596C0058E3E}"/>
              </a:ext>
            </a:extLst>
          </p:cNvPr>
          <p:cNvSpPr>
            <a:spLocks noGrp="1"/>
          </p:cNvSpPr>
          <p:nvPr>
            <p:ph type="dt" idx="1"/>
          </p:nvPr>
        </p:nvSpPr>
        <p:spPr/>
        <p:txBody>
          <a:bodyPr/>
          <a:lstStyle/>
          <a:p>
            <a:fld id="{93C2430F-5685-46BE-89B3-3E31C1FA27AA}" type="datetime1">
              <a:rPr lang="sl-SI" smtClean="0"/>
              <a:t>26. 02. 2026</a:t>
            </a:fld>
            <a:endParaRPr lang="en-US"/>
          </a:p>
        </p:txBody>
      </p:sp>
    </p:spTree>
    <p:extLst>
      <p:ext uri="{BB962C8B-B14F-4D97-AF65-F5344CB8AC3E}">
        <p14:creationId xmlns:p14="http://schemas.microsoft.com/office/powerpoint/2010/main" val="3755117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21</a:t>
            </a:fld>
            <a:endParaRPr lang="en-US"/>
          </a:p>
        </p:txBody>
      </p:sp>
      <p:sp>
        <p:nvSpPr>
          <p:cNvPr id="5" name="Označba mesta datuma 4">
            <a:extLst>
              <a:ext uri="{FF2B5EF4-FFF2-40B4-BE49-F238E27FC236}">
                <a16:creationId xmlns:a16="http://schemas.microsoft.com/office/drawing/2014/main" id="{6651FEAE-76CA-BA5E-CF17-4A533BC4F6F4}"/>
              </a:ext>
            </a:extLst>
          </p:cNvPr>
          <p:cNvSpPr>
            <a:spLocks noGrp="1"/>
          </p:cNvSpPr>
          <p:nvPr>
            <p:ph type="dt" idx="1"/>
          </p:nvPr>
        </p:nvSpPr>
        <p:spPr/>
        <p:txBody>
          <a:bodyPr/>
          <a:lstStyle/>
          <a:p>
            <a:fld id="{3B14F29E-4068-46BF-98DA-026EDD5D3D88}" type="datetime1">
              <a:rPr lang="sl-SI" smtClean="0"/>
              <a:t>26. 02. 2026</a:t>
            </a:fld>
            <a:endParaRPr lang="en-US"/>
          </a:p>
        </p:txBody>
      </p:sp>
    </p:spTree>
    <p:extLst>
      <p:ext uri="{BB962C8B-B14F-4D97-AF65-F5344CB8AC3E}">
        <p14:creationId xmlns:p14="http://schemas.microsoft.com/office/powerpoint/2010/main" val="1247059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22</a:t>
            </a:fld>
            <a:endParaRPr lang="en-US"/>
          </a:p>
        </p:txBody>
      </p:sp>
      <p:sp>
        <p:nvSpPr>
          <p:cNvPr id="5" name="Označba mesta datuma 4">
            <a:extLst>
              <a:ext uri="{FF2B5EF4-FFF2-40B4-BE49-F238E27FC236}">
                <a16:creationId xmlns:a16="http://schemas.microsoft.com/office/drawing/2014/main" id="{887F0193-79B0-EB1B-5A94-1B72D404FAD0}"/>
              </a:ext>
            </a:extLst>
          </p:cNvPr>
          <p:cNvSpPr>
            <a:spLocks noGrp="1"/>
          </p:cNvSpPr>
          <p:nvPr>
            <p:ph type="dt" idx="1"/>
          </p:nvPr>
        </p:nvSpPr>
        <p:spPr/>
        <p:txBody>
          <a:bodyPr/>
          <a:lstStyle/>
          <a:p>
            <a:fld id="{C73A71D6-FC3B-4174-BDAC-DB2C56711596}" type="datetime1">
              <a:rPr lang="sl-SI" smtClean="0"/>
              <a:t>26. 02. 2026</a:t>
            </a:fld>
            <a:endParaRPr lang="en-US"/>
          </a:p>
        </p:txBody>
      </p:sp>
    </p:spTree>
    <p:extLst>
      <p:ext uri="{BB962C8B-B14F-4D97-AF65-F5344CB8AC3E}">
        <p14:creationId xmlns:p14="http://schemas.microsoft.com/office/powerpoint/2010/main" val="176170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916EE-3FC6-D240-8682-EF6D96E676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CCC3A-3C10-BC93-73D4-FC6EE30035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A551B-4E3D-E28D-2377-6E61429C94D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0884A5-3187-7757-E149-A940679B30B5}"/>
              </a:ext>
            </a:extLst>
          </p:cNvPr>
          <p:cNvSpPr>
            <a:spLocks noGrp="1"/>
          </p:cNvSpPr>
          <p:nvPr>
            <p:ph type="sldNum" sz="quarter" idx="10"/>
          </p:nvPr>
        </p:nvSpPr>
        <p:spPr/>
        <p:txBody>
          <a:bodyPr/>
          <a:lstStyle/>
          <a:p>
            <a:fld id="{6D2A630B-2F8A-4466-B09B-A8B583C1E643}" type="slidenum">
              <a:rPr lang="en-US" smtClean="0"/>
              <a:t>3</a:t>
            </a:fld>
            <a:endParaRPr lang="en-US"/>
          </a:p>
        </p:txBody>
      </p:sp>
      <p:sp>
        <p:nvSpPr>
          <p:cNvPr id="5" name="Označba mesta datuma 4">
            <a:extLst>
              <a:ext uri="{FF2B5EF4-FFF2-40B4-BE49-F238E27FC236}">
                <a16:creationId xmlns:a16="http://schemas.microsoft.com/office/drawing/2014/main" id="{B5A6972A-4821-9162-6D86-7884F37F56B1}"/>
              </a:ext>
            </a:extLst>
          </p:cNvPr>
          <p:cNvSpPr>
            <a:spLocks noGrp="1"/>
          </p:cNvSpPr>
          <p:nvPr>
            <p:ph type="dt" idx="1"/>
          </p:nvPr>
        </p:nvSpPr>
        <p:spPr/>
        <p:txBody>
          <a:bodyPr/>
          <a:lstStyle/>
          <a:p>
            <a:fld id="{93C2430F-5685-46BE-89B3-3E31C1FA27AA}" type="datetime1">
              <a:rPr lang="sl-SI" smtClean="0"/>
              <a:t>26. 02. 2026</a:t>
            </a:fld>
            <a:endParaRPr lang="en-US"/>
          </a:p>
        </p:txBody>
      </p:sp>
    </p:spTree>
    <p:extLst>
      <p:ext uri="{BB962C8B-B14F-4D97-AF65-F5344CB8AC3E}">
        <p14:creationId xmlns:p14="http://schemas.microsoft.com/office/powerpoint/2010/main" val="165004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2A630B-2F8A-4466-B09B-A8B583C1E643}" type="slidenum">
              <a:rPr lang="en-US" smtClean="0"/>
              <a:t>4</a:t>
            </a:fld>
            <a:endParaRPr lang="en-US"/>
          </a:p>
        </p:txBody>
      </p:sp>
      <p:sp>
        <p:nvSpPr>
          <p:cNvPr id="5" name="Označba mesta datuma 4">
            <a:extLst>
              <a:ext uri="{FF2B5EF4-FFF2-40B4-BE49-F238E27FC236}">
                <a16:creationId xmlns:a16="http://schemas.microsoft.com/office/drawing/2014/main" id="{9285725C-F71A-221C-15B2-78E43E34CC35}"/>
              </a:ext>
            </a:extLst>
          </p:cNvPr>
          <p:cNvSpPr>
            <a:spLocks noGrp="1"/>
          </p:cNvSpPr>
          <p:nvPr>
            <p:ph type="dt" idx="1"/>
          </p:nvPr>
        </p:nvSpPr>
        <p:spPr/>
        <p:txBody>
          <a:bodyPr/>
          <a:lstStyle/>
          <a:p>
            <a:fld id="{4EEE61E8-346D-454D-853A-406C64838D27}" type="datetime1">
              <a:rPr lang="sl-SI" smtClean="0"/>
              <a:t>26. 02. 2026</a:t>
            </a:fld>
            <a:endParaRPr lang="en-US"/>
          </a:p>
        </p:txBody>
      </p:sp>
    </p:spTree>
    <p:extLst>
      <p:ext uri="{BB962C8B-B14F-4D97-AF65-F5344CB8AC3E}">
        <p14:creationId xmlns:p14="http://schemas.microsoft.com/office/powerpoint/2010/main" val="218188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5</a:t>
            </a:fld>
            <a:endParaRPr lang="en-US"/>
          </a:p>
        </p:txBody>
      </p:sp>
      <p:sp>
        <p:nvSpPr>
          <p:cNvPr id="5" name="Označba mesta datuma 4">
            <a:extLst>
              <a:ext uri="{FF2B5EF4-FFF2-40B4-BE49-F238E27FC236}">
                <a16:creationId xmlns:a16="http://schemas.microsoft.com/office/drawing/2014/main" id="{3D163493-D9E7-C278-7069-11A1FE781FAA}"/>
              </a:ext>
            </a:extLst>
          </p:cNvPr>
          <p:cNvSpPr>
            <a:spLocks noGrp="1"/>
          </p:cNvSpPr>
          <p:nvPr>
            <p:ph type="dt" idx="1"/>
          </p:nvPr>
        </p:nvSpPr>
        <p:spPr/>
        <p:txBody>
          <a:bodyPr/>
          <a:lstStyle/>
          <a:p>
            <a:fld id="{0772CDBF-DABD-4034-B24C-326AC95CB5F5}" type="datetime1">
              <a:rPr lang="sl-SI" smtClean="0"/>
              <a:t>26. 02. 2026</a:t>
            </a:fld>
            <a:endParaRPr lang="en-US"/>
          </a:p>
        </p:txBody>
      </p:sp>
    </p:spTree>
    <p:extLst>
      <p:ext uri="{BB962C8B-B14F-4D97-AF65-F5344CB8AC3E}">
        <p14:creationId xmlns:p14="http://schemas.microsoft.com/office/powerpoint/2010/main" val="1801228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6</a:t>
            </a:fld>
            <a:endParaRPr lang="en-US"/>
          </a:p>
        </p:txBody>
      </p:sp>
      <p:sp>
        <p:nvSpPr>
          <p:cNvPr id="5" name="Označba mesta datuma 4">
            <a:extLst>
              <a:ext uri="{FF2B5EF4-FFF2-40B4-BE49-F238E27FC236}">
                <a16:creationId xmlns:a16="http://schemas.microsoft.com/office/drawing/2014/main" id="{B8009F20-0C35-9D9E-D046-E50973381B49}"/>
              </a:ext>
            </a:extLst>
          </p:cNvPr>
          <p:cNvSpPr>
            <a:spLocks noGrp="1"/>
          </p:cNvSpPr>
          <p:nvPr>
            <p:ph type="dt" idx="1"/>
          </p:nvPr>
        </p:nvSpPr>
        <p:spPr/>
        <p:txBody>
          <a:bodyPr/>
          <a:lstStyle/>
          <a:p>
            <a:fld id="{3B865614-728D-436A-8F95-BA52D0355B8A}" type="datetime1">
              <a:rPr lang="sl-SI" smtClean="0"/>
              <a:t>26. 02. 2026</a:t>
            </a:fld>
            <a:endParaRPr lang="en-US"/>
          </a:p>
        </p:txBody>
      </p:sp>
    </p:spTree>
    <p:extLst>
      <p:ext uri="{BB962C8B-B14F-4D97-AF65-F5344CB8AC3E}">
        <p14:creationId xmlns:p14="http://schemas.microsoft.com/office/powerpoint/2010/main" val="810497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7</a:t>
            </a:fld>
            <a:endParaRPr lang="en-US"/>
          </a:p>
        </p:txBody>
      </p:sp>
      <p:sp>
        <p:nvSpPr>
          <p:cNvPr id="5" name="Označba mesta datuma 4">
            <a:extLst>
              <a:ext uri="{FF2B5EF4-FFF2-40B4-BE49-F238E27FC236}">
                <a16:creationId xmlns:a16="http://schemas.microsoft.com/office/drawing/2014/main" id="{9AFF69B0-67A4-561A-9129-499CB499F4D6}"/>
              </a:ext>
            </a:extLst>
          </p:cNvPr>
          <p:cNvSpPr>
            <a:spLocks noGrp="1"/>
          </p:cNvSpPr>
          <p:nvPr>
            <p:ph type="dt" idx="1"/>
          </p:nvPr>
        </p:nvSpPr>
        <p:spPr/>
        <p:txBody>
          <a:bodyPr/>
          <a:lstStyle/>
          <a:p>
            <a:fld id="{0DA0593B-0748-4ACC-AFE1-9CF91921EB14}" type="datetime1">
              <a:rPr lang="sl-SI" smtClean="0"/>
              <a:t>26. 02. 2026</a:t>
            </a:fld>
            <a:endParaRPr lang="en-US"/>
          </a:p>
        </p:txBody>
      </p:sp>
    </p:spTree>
    <p:extLst>
      <p:ext uri="{BB962C8B-B14F-4D97-AF65-F5344CB8AC3E}">
        <p14:creationId xmlns:p14="http://schemas.microsoft.com/office/powerpoint/2010/main" val="448270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2A630B-2F8A-4466-B09B-A8B583C1E643}" type="slidenum">
              <a:rPr lang="en-US" smtClean="0"/>
              <a:t>8</a:t>
            </a:fld>
            <a:endParaRPr lang="en-US"/>
          </a:p>
        </p:txBody>
      </p:sp>
      <p:sp>
        <p:nvSpPr>
          <p:cNvPr id="5" name="Označba mesta datuma 4">
            <a:extLst>
              <a:ext uri="{FF2B5EF4-FFF2-40B4-BE49-F238E27FC236}">
                <a16:creationId xmlns:a16="http://schemas.microsoft.com/office/drawing/2014/main" id="{949B8853-D92D-6A2F-7174-AAD0A0F3D68E}"/>
              </a:ext>
            </a:extLst>
          </p:cNvPr>
          <p:cNvSpPr>
            <a:spLocks noGrp="1"/>
          </p:cNvSpPr>
          <p:nvPr>
            <p:ph type="dt" idx="1"/>
          </p:nvPr>
        </p:nvSpPr>
        <p:spPr/>
        <p:txBody>
          <a:bodyPr/>
          <a:lstStyle/>
          <a:p>
            <a:fld id="{D7744630-406A-46BD-8EEA-968921AADF6C}" type="datetime1">
              <a:rPr lang="sl-SI" smtClean="0"/>
              <a:t>26. 02. 2026</a:t>
            </a:fld>
            <a:endParaRPr lang="en-US"/>
          </a:p>
        </p:txBody>
      </p:sp>
    </p:spTree>
    <p:extLst>
      <p:ext uri="{BB962C8B-B14F-4D97-AF65-F5344CB8AC3E}">
        <p14:creationId xmlns:p14="http://schemas.microsoft.com/office/powerpoint/2010/main" val="278583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pPr>
              <a:defRPr/>
            </a:pPr>
            <a:fld id="{9B5E4620-C853-4CF7-8FA6-A077578B863B}" type="slidenum">
              <a:rPr lang="en-US" smtClean="0"/>
              <a:pPr>
                <a:defRPr/>
              </a:pPr>
              <a:t>10</a:t>
            </a:fld>
            <a:endParaRPr lang="en-US"/>
          </a:p>
        </p:txBody>
      </p:sp>
      <p:sp>
        <p:nvSpPr>
          <p:cNvPr id="5" name="Označba mesta datuma 4">
            <a:extLst>
              <a:ext uri="{FF2B5EF4-FFF2-40B4-BE49-F238E27FC236}">
                <a16:creationId xmlns:a16="http://schemas.microsoft.com/office/drawing/2014/main" id="{7DCC15F9-30CC-755E-5E80-D1A0796A0A20}"/>
              </a:ext>
            </a:extLst>
          </p:cNvPr>
          <p:cNvSpPr>
            <a:spLocks noGrp="1"/>
          </p:cNvSpPr>
          <p:nvPr>
            <p:ph type="dt" idx="1"/>
          </p:nvPr>
        </p:nvSpPr>
        <p:spPr/>
        <p:txBody>
          <a:bodyPr/>
          <a:lstStyle/>
          <a:p>
            <a:fld id="{DCCE3B15-AFFD-4907-9703-8797CA65AE99}" type="datetime1">
              <a:rPr lang="sl-SI" smtClean="0"/>
              <a:t>26. 02. 2026</a:t>
            </a:fld>
            <a:endParaRPr lang="en-US"/>
          </a:p>
        </p:txBody>
      </p:sp>
    </p:spTree>
    <p:extLst>
      <p:ext uri="{BB962C8B-B14F-4D97-AF65-F5344CB8AC3E}">
        <p14:creationId xmlns:p14="http://schemas.microsoft.com/office/powerpoint/2010/main" val="3453613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endParaRPr lang="sl-SI"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sl-SI" dirty="0"/>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822936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49708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86798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293742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426439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304507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63844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153473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42009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175214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F344D01-89AC-4794-9BAF-D3054AD5D4F9}" type="slidenum">
              <a:rPr lang="en-US" smtClean="0"/>
              <a:t>‹#›</a:t>
            </a:fld>
            <a:endParaRPr lang="en-US"/>
          </a:p>
        </p:txBody>
      </p:sp>
    </p:spTree>
    <p:extLst>
      <p:ext uri="{BB962C8B-B14F-4D97-AF65-F5344CB8AC3E}">
        <p14:creationId xmlns:p14="http://schemas.microsoft.com/office/powerpoint/2010/main" val="84364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l-SI"/>
              <a:t>Click to edit Master title style</a:t>
            </a:r>
            <a:endParaRPr lang="sl-SI" altLang="sl-SI"/>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endParaRPr lang="sl-SI" altLang="sl-S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6F344D01-89AC-4794-9BAF-D3054AD5D4F9}" type="slidenum">
              <a:rPr lang="en-US" smtClean="0"/>
              <a:t>‹#›</a:t>
            </a:fld>
            <a:endParaRPr lang="en-US"/>
          </a:p>
        </p:txBody>
      </p:sp>
      <p:pic>
        <p:nvPicPr>
          <p:cNvPr id="1031" name="Picture 3" descr="Z:\JAVNA UPRAVA 2010\Si CGP\CGP_prirocnik_WEB\OUT\05 Medijsko promocijski elementi\11 PPT predstavitev\untitled folder\ozadje-0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7"/>
          <p:cNvSpPr txBox="1">
            <a:spLocks noChangeArrowheads="1"/>
          </p:cNvSpPr>
          <p:nvPr/>
        </p:nvSpPr>
        <p:spPr bwMode="auto">
          <a:xfrm>
            <a:off x="962025" y="708025"/>
            <a:ext cx="120491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ts val="838"/>
              </a:lnSpc>
            </a:pPr>
            <a:r>
              <a:rPr lang="en-US" altLang="sl-SI" sz="700">
                <a:solidFill>
                  <a:schemeClr val="tx2"/>
                </a:solidFill>
              </a:rPr>
              <a:t>REPUBLIKA SLOVENIJA</a:t>
            </a:r>
          </a:p>
          <a:p>
            <a:pPr eaLnBrk="1" hangingPunct="1">
              <a:lnSpc>
                <a:spcPts val="838"/>
              </a:lnSpc>
            </a:pPr>
            <a:r>
              <a:rPr lang="en-US" altLang="sl-SI" sz="700" b="1">
                <a:solidFill>
                  <a:schemeClr val="tx2"/>
                </a:solidFill>
              </a:rPr>
              <a:t>MINISTRSTVO ZA </a:t>
            </a:r>
            <a:r>
              <a:rPr lang="sl-SI" altLang="sl-SI" sz="700" b="1">
                <a:solidFill>
                  <a:schemeClr val="tx2"/>
                </a:solidFill>
              </a:rPr>
              <a:t>FINANCE</a:t>
            </a:r>
            <a:endParaRPr lang="en-US" altLang="sl-SI" sz="700" b="1">
              <a:solidFill>
                <a:schemeClr val="tx2"/>
              </a:solidFill>
            </a:endParaRPr>
          </a:p>
        </p:txBody>
      </p:sp>
      <p:pic>
        <p:nvPicPr>
          <p:cNvPr id="1033" name="Picture 8" descr="grb moder za 10 pt.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9763" y="712788"/>
            <a:ext cx="16668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p:nvSpPr>
        <p:spPr>
          <a:xfrm>
            <a:off x="457200" y="6356350"/>
            <a:ext cx="2133600" cy="365125"/>
          </a:xfrm>
          <a:prstGeom prst="rect">
            <a:avLst/>
          </a:prstGeom>
        </p:spPr>
        <p:txBody>
          <a:bodyPr anchor="ctr"/>
          <a:lstStyle>
            <a:lvl1pPr algn="l" fontAlgn="auto">
              <a:spcBef>
                <a:spcPts val="0"/>
              </a:spcBef>
              <a:spcAft>
                <a:spcPts val="0"/>
              </a:spcAft>
              <a:defRPr sz="1200">
                <a:solidFill>
                  <a:schemeClr val="tx1">
                    <a:tint val="75000"/>
                  </a:schemeClr>
                </a:solidFill>
                <a:latin typeface="+mn-lt"/>
              </a:defRPr>
            </a:lvl1pPr>
          </a:lstStyle>
          <a:p>
            <a:pPr>
              <a:defRPr/>
            </a:pPr>
            <a:fld id="{BEDCE147-B972-4AA7-AD6C-EC58C7F6117E}" type="datetime1">
              <a:rPr lang="sl-SI" smtClean="0">
                <a:cs typeface="+mn-cs"/>
              </a:rPr>
              <a:t>26. 02. 2026</a:t>
            </a:fld>
            <a:endParaRPr lang="en-US" dirty="0">
              <a:cs typeface="+mn-cs"/>
            </a:endParaRPr>
          </a:p>
        </p:txBody>
      </p:sp>
      <p:sp>
        <p:nvSpPr>
          <p:cNvPr id="11" name="Slide Number Placeholder 5"/>
          <p:cNvSpPr txBox="1">
            <a:spLocks/>
          </p:cNvSpPr>
          <p:nvPr/>
        </p:nvSpPr>
        <p:spPr>
          <a:xfrm>
            <a:off x="6553200" y="6356350"/>
            <a:ext cx="2133600" cy="365125"/>
          </a:xfrm>
          <a:prstGeom prst="rect">
            <a:avLst/>
          </a:prstGeom>
        </p:spPr>
        <p:txBody>
          <a:bodyPr anchor="ctr"/>
          <a:lstStyle>
            <a:lvl1pPr algn="r" fontAlgn="auto">
              <a:spcBef>
                <a:spcPts val="0"/>
              </a:spcBef>
              <a:spcAft>
                <a:spcPts val="0"/>
              </a:spcAft>
              <a:defRPr sz="1200">
                <a:solidFill>
                  <a:schemeClr val="tx1">
                    <a:tint val="75000"/>
                  </a:schemeClr>
                </a:solidFill>
                <a:latin typeface="+mn-lt"/>
              </a:defRPr>
            </a:lvl1pPr>
          </a:lstStyle>
          <a:p>
            <a:pPr>
              <a:defRPr/>
            </a:pPr>
            <a:fld id="{1D75C43F-E5F8-4290-BAF5-009CF92735FD}" type="slidenum">
              <a:rPr lang="en-US" smtClean="0">
                <a:cs typeface="+mn-cs"/>
              </a:rPr>
              <a:pPr>
                <a:defRPr/>
              </a:pPr>
              <a:t>‹#›</a:t>
            </a:fld>
            <a:endParaRPr lang="en-US">
              <a:cs typeface="+mn-cs"/>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sdp.mf.sigov.s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isdp.mf.sigov.si/"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irma.mocnik@gov.si" TargetMode="External"/><Relationship Id="rId4" Type="http://schemas.openxmlformats.org/officeDocument/2006/relationships/hyperlink" Target="mailto:sndp.mf@gov.s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si/zbirke/storitve/obrazci-za-preveritev-in-porocanje-ki-jih-obravnava-ministrstvo-za-financ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wrap="square" anchor="ctr">
            <a:normAutofit/>
          </a:bodyPr>
          <a:lstStyle/>
          <a:p>
            <a:pPr>
              <a:lnSpc>
                <a:spcPct val="90000"/>
              </a:lnSpc>
            </a:pPr>
            <a:r>
              <a:rPr lang="sl-SI" sz="2800" b="1"/>
              <a:t>NAVODILA ZA POROČANJE O DODELJENIH DRŽAVNIH POMOČEH IN POMOČEH “DE MINIMIS”</a:t>
            </a:r>
            <a:br>
              <a:rPr lang="sl-SI" sz="2800" b="1"/>
            </a:br>
            <a:r>
              <a:rPr lang="sl-SI" sz="2800" b="1"/>
              <a:t>preko aplikacije </a:t>
            </a:r>
            <a:r>
              <a:rPr lang="sl-SI" sz="2800" b="1" i="1"/>
              <a:t>ISDP 2025</a:t>
            </a:r>
            <a:endParaRPr lang="en-US" sz="2800" i="1"/>
          </a:p>
        </p:txBody>
      </p:sp>
      <p:sp>
        <p:nvSpPr>
          <p:cNvPr id="3" name="Subtitle 2"/>
          <p:cNvSpPr>
            <a:spLocks noGrp="1"/>
          </p:cNvSpPr>
          <p:nvPr>
            <p:ph type="subTitle" idx="1"/>
          </p:nvPr>
        </p:nvSpPr>
        <p:spPr>
          <a:xfrm>
            <a:off x="1371600" y="3886200"/>
            <a:ext cx="6400800" cy="1752600"/>
          </a:xfrm>
        </p:spPr>
        <p:txBody>
          <a:bodyPr wrap="square" anchor="t">
            <a:normAutofit/>
          </a:bodyPr>
          <a:lstStyle/>
          <a:p>
            <a:r>
              <a:rPr lang="sl-SI"/>
              <a:t>Sektor za spremljanje državnih pomoči</a:t>
            </a:r>
          </a:p>
          <a:p>
            <a:endParaRPr lang="en-US"/>
          </a:p>
        </p:txBody>
      </p:sp>
    </p:spTree>
    <p:extLst>
      <p:ext uri="{BB962C8B-B14F-4D97-AF65-F5344CB8AC3E}">
        <p14:creationId xmlns:p14="http://schemas.microsoft.com/office/powerpoint/2010/main" val="3777253847"/>
      </p:ext>
    </p:extLst>
  </p:cSld>
  <p:clrMapOvr>
    <a:masterClrMapping/>
  </p:clrMapOvr>
  <mc:AlternateContent xmlns:mc="http://schemas.openxmlformats.org/markup-compatibility/2006" xmlns:p14="http://schemas.microsoft.com/office/powerpoint/2010/main">
    <mc:Choice Requires="p14">
      <p:transition spd="slow" p14:dur="2000" advTm="1978"/>
    </mc:Choice>
    <mc:Fallback xmlns="">
      <p:transition spd="slow" advTm="197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srcRect t="43251" r="59541"/>
          <a:stretch/>
        </p:blipFill>
        <p:spPr bwMode="auto">
          <a:xfrm>
            <a:off x="251520" y="548681"/>
            <a:ext cx="4032448" cy="2592288"/>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pic>
        <p:nvPicPr>
          <p:cNvPr id="3" name="Picture 2"/>
          <p:cNvPicPr/>
          <p:nvPr/>
        </p:nvPicPr>
        <p:blipFill rotWithShape="1">
          <a:blip r:embed="rId4"/>
          <a:srcRect t="19127" r="44032" b="48996"/>
          <a:stretch/>
        </p:blipFill>
        <p:spPr bwMode="auto">
          <a:xfrm>
            <a:off x="247336" y="3356992"/>
            <a:ext cx="8280920" cy="3275702"/>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
        <p:nvSpPr>
          <p:cNvPr id="4" name="Right Arrow 3"/>
          <p:cNvSpPr/>
          <p:nvPr/>
        </p:nvSpPr>
        <p:spPr>
          <a:xfrm rot="5735349">
            <a:off x="1769269" y="2112169"/>
            <a:ext cx="863600" cy="3603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4"/>
          <p:cNvPicPr/>
          <p:nvPr/>
        </p:nvPicPr>
        <p:blipFill rotWithShape="1">
          <a:blip r:embed="rId5"/>
          <a:srcRect l="8226" t="41402" r="27903" b="7215"/>
          <a:stretch/>
        </p:blipFill>
        <p:spPr bwMode="auto">
          <a:xfrm>
            <a:off x="3491880" y="980728"/>
            <a:ext cx="5324408" cy="2016225"/>
          </a:xfrm>
          <a:prstGeom prst="roundRect">
            <a:avLst/>
          </a:prstGeom>
          <a:ln/>
          <a:extLst>
            <a:ext uri="{53640926-AAD7-44D8-BBD7-CCE9431645EC}">
              <a14:shadowObscured xmlns:a14="http://schemas.microsoft.com/office/drawing/2010/main"/>
            </a:ext>
          </a:extLst>
        </p:spPr>
        <p:style>
          <a:lnRef idx="2">
            <a:schemeClr val="accent5"/>
          </a:lnRef>
          <a:fillRef idx="1">
            <a:schemeClr val="lt1"/>
          </a:fillRef>
          <a:effectRef idx="0">
            <a:schemeClr val="accent5"/>
          </a:effectRef>
          <a:fontRef idx="minor">
            <a:schemeClr val="dk1"/>
          </a:fontRef>
        </p:style>
      </p:pic>
      <p:sp>
        <p:nvSpPr>
          <p:cNvPr id="6" name="Označba mesta datuma 5">
            <a:extLst>
              <a:ext uri="{FF2B5EF4-FFF2-40B4-BE49-F238E27FC236}">
                <a16:creationId xmlns:a16="http://schemas.microsoft.com/office/drawing/2014/main" id="{45A3D3C2-26A8-5122-8FD5-654866D63759}"/>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097205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9816"/>
            <a:ext cx="8229600" cy="1143000"/>
          </a:xfrm>
        </p:spPr>
        <p:txBody>
          <a:bodyPr/>
          <a:lstStyle/>
          <a:p>
            <a:r>
              <a:rPr lang="sl-SI" b="1" dirty="0">
                <a:solidFill>
                  <a:srgbClr val="0067B4"/>
                </a:solidFill>
              </a:rPr>
              <a:t>Izpolnjena tabela</a:t>
            </a:r>
            <a:endParaRPr lang="en-US" b="1" dirty="0">
              <a:solidFill>
                <a:srgbClr val="0067B4"/>
              </a:solidFill>
            </a:endParaRPr>
          </a:p>
        </p:txBody>
      </p:sp>
      <p:sp>
        <p:nvSpPr>
          <p:cNvPr id="3" name="Označba mesta datuma 2">
            <a:extLst>
              <a:ext uri="{FF2B5EF4-FFF2-40B4-BE49-F238E27FC236}">
                <a16:creationId xmlns:a16="http://schemas.microsoft.com/office/drawing/2014/main" id="{8B702452-2656-6DD5-F174-7A46756F87FD}"/>
              </a:ext>
            </a:extLst>
          </p:cNvPr>
          <p:cNvSpPr>
            <a:spLocks noGrp="1"/>
          </p:cNvSpPr>
          <p:nvPr>
            <p:ph type="dt" sz="half" idx="10"/>
          </p:nvPr>
        </p:nvSpPr>
        <p:spPr/>
        <p:txBody>
          <a:bodyPr/>
          <a:lstStyle/>
          <a:p>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074" b="21875"/>
          <a:stretch/>
        </p:blipFill>
        <p:spPr bwMode="auto">
          <a:xfrm>
            <a:off x="539552" y="1772816"/>
            <a:ext cx="8388586" cy="3600400"/>
          </a:xfrm>
          <a:prstGeom prst="roundRect">
            <a:avLst/>
          </a:prstGeom>
          <a:noFill/>
          <a:ln w="25400">
            <a:solidFill>
              <a:srgbClr val="0067B4"/>
            </a:solidFill>
            <a:round/>
            <a:headEnd/>
            <a:tailEnd/>
          </a:ln>
          <a:effectLst>
            <a:glow>
              <a:schemeClr val="accent1"/>
            </a:glow>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1691680" y="4149080"/>
            <a:ext cx="5616624" cy="224676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spcBef>
                <a:spcPct val="50000"/>
              </a:spcBef>
            </a:pPr>
            <a:r>
              <a:rPr lang="hr-HR" sz="2000" dirty="0"/>
              <a:t>S pritiskom na gumb </a:t>
            </a:r>
            <a:r>
              <a:rPr lang="hr-HR" sz="2000" b="1" i="1" dirty="0">
                <a:effectLst>
                  <a:outerShdw blurRad="38100" dist="38100" dir="2700000" algn="tl">
                    <a:srgbClr val="FFFFFF"/>
                  </a:outerShdw>
                </a:effectLst>
              </a:rPr>
              <a:t>Validacija </a:t>
            </a:r>
            <a:r>
              <a:rPr lang="hr-HR" sz="2000" b="1" i="1" dirty="0" err="1">
                <a:effectLst>
                  <a:outerShdw blurRad="38100" dist="38100" dir="2700000" algn="tl">
                    <a:srgbClr val="FFFFFF"/>
                  </a:outerShdw>
                </a:effectLst>
              </a:rPr>
              <a:t>podatkov</a:t>
            </a:r>
            <a:r>
              <a:rPr lang="hr-HR" sz="2000" dirty="0"/>
              <a:t> se </a:t>
            </a:r>
            <a:r>
              <a:rPr lang="hr-HR" sz="2000" dirty="0" err="1"/>
              <a:t>preverijo</a:t>
            </a:r>
            <a:r>
              <a:rPr lang="hr-HR" sz="2000" dirty="0"/>
              <a:t> </a:t>
            </a:r>
            <a:r>
              <a:rPr lang="hr-HR" sz="2000" dirty="0" err="1"/>
              <a:t>podatki</a:t>
            </a:r>
            <a:r>
              <a:rPr lang="hr-HR" sz="2000" dirty="0"/>
              <a:t>.</a:t>
            </a:r>
          </a:p>
          <a:p>
            <a:pPr>
              <a:spcBef>
                <a:spcPct val="50000"/>
              </a:spcBef>
            </a:pPr>
            <a:r>
              <a:rPr lang="hr-HR" sz="2000" dirty="0"/>
              <a:t>V </a:t>
            </a:r>
            <a:r>
              <a:rPr lang="hr-HR" sz="2000" dirty="0" err="1"/>
              <a:t>kolikor</a:t>
            </a:r>
            <a:r>
              <a:rPr lang="hr-HR" sz="2000" dirty="0"/>
              <a:t> </a:t>
            </a:r>
            <a:r>
              <a:rPr lang="hr-HR" sz="2000" dirty="0" err="1"/>
              <a:t>manjkajo</a:t>
            </a:r>
            <a:r>
              <a:rPr lang="hr-HR" sz="2000" dirty="0"/>
              <a:t> </a:t>
            </a:r>
            <a:r>
              <a:rPr lang="hr-HR" sz="2000" b="1" dirty="0"/>
              <a:t>obvezni </a:t>
            </a:r>
            <a:r>
              <a:rPr lang="hr-HR" sz="2000" b="1" dirty="0" err="1"/>
              <a:t>podatki</a:t>
            </a:r>
            <a:r>
              <a:rPr lang="hr-HR" sz="2000" dirty="0"/>
              <a:t>, ali </a:t>
            </a:r>
            <a:r>
              <a:rPr lang="hr-HR" sz="2000" dirty="0" err="1"/>
              <a:t>le</a:t>
            </a:r>
            <a:r>
              <a:rPr lang="hr-HR" sz="2000" dirty="0"/>
              <a:t>-ti </a:t>
            </a:r>
            <a:r>
              <a:rPr lang="hr-HR" sz="2000" dirty="0" err="1"/>
              <a:t>niso</a:t>
            </a:r>
            <a:r>
              <a:rPr lang="hr-HR" sz="2000" dirty="0"/>
              <a:t> v pravi </a:t>
            </a:r>
            <a:r>
              <a:rPr lang="hr-HR" sz="2000" dirty="0" err="1"/>
              <a:t>obliki</a:t>
            </a:r>
            <a:r>
              <a:rPr lang="hr-HR" sz="2000" dirty="0"/>
              <a:t>, se polja </a:t>
            </a:r>
            <a:r>
              <a:rPr lang="hr-HR" sz="2000" dirty="0" err="1"/>
              <a:t>obarvajo</a:t>
            </a:r>
            <a:r>
              <a:rPr lang="hr-HR" sz="2000" dirty="0"/>
              <a:t> </a:t>
            </a:r>
            <a:r>
              <a:rPr lang="hr-HR" sz="2000" dirty="0" err="1"/>
              <a:t>rumenooranžno</a:t>
            </a:r>
            <a:r>
              <a:rPr lang="hr-HR" sz="2000" dirty="0"/>
              <a:t>.</a:t>
            </a:r>
          </a:p>
          <a:p>
            <a:pPr>
              <a:spcBef>
                <a:spcPct val="50000"/>
              </a:spcBef>
            </a:pPr>
            <a:r>
              <a:rPr lang="hr-HR" sz="2000" dirty="0"/>
              <a:t>Podatke je potrebno popraviti </a:t>
            </a:r>
            <a:r>
              <a:rPr lang="hr-HR" sz="2000" dirty="0" err="1"/>
              <a:t>oz</a:t>
            </a:r>
            <a:r>
              <a:rPr lang="hr-HR" sz="2000" dirty="0"/>
              <a:t>. </a:t>
            </a:r>
            <a:r>
              <a:rPr lang="hr-HR" sz="2000" dirty="0" err="1"/>
              <a:t>dopolniti</a:t>
            </a:r>
            <a:r>
              <a:rPr lang="hr-HR" sz="2000" dirty="0"/>
              <a:t> </a:t>
            </a:r>
            <a:r>
              <a:rPr lang="hr-HR" sz="2000" dirty="0" err="1"/>
              <a:t>in</a:t>
            </a:r>
            <a:r>
              <a:rPr lang="hr-HR" sz="2000" dirty="0"/>
              <a:t> </a:t>
            </a:r>
            <a:r>
              <a:rPr lang="hr-HR" sz="2000" dirty="0" err="1"/>
              <a:t>še</a:t>
            </a:r>
            <a:r>
              <a:rPr lang="hr-HR" sz="2000" dirty="0"/>
              <a:t> </a:t>
            </a:r>
            <a:r>
              <a:rPr lang="hr-HR" sz="2000" dirty="0" err="1"/>
              <a:t>enkrat</a:t>
            </a:r>
            <a:r>
              <a:rPr lang="hr-HR" sz="2000" dirty="0"/>
              <a:t> </a:t>
            </a:r>
            <a:r>
              <a:rPr lang="hr-HR" sz="2000" dirty="0" err="1"/>
              <a:t>validirati</a:t>
            </a:r>
            <a:r>
              <a:rPr lang="hr-HR" sz="2000" dirty="0"/>
              <a:t>.</a:t>
            </a:r>
          </a:p>
        </p:txBody>
      </p:sp>
      <p:sp>
        <p:nvSpPr>
          <p:cNvPr id="7" name="Right Arrow 6"/>
          <p:cNvSpPr/>
          <p:nvPr/>
        </p:nvSpPr>
        <p:spPr>
          <a:xfrm rot="18746341">
            <a:off x="6896275" y="4961614"/>
            <a:ext cx="1040081" cy="463163"/>
          </a:xfrm>
          <a:prstGeom prs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62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75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12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fltVal val="0"/>
                                          </p:val>
                                        </p:tav>
                                        <p:tav tm="100000">
                                          <p:val>
                                            <p:strVal val="#ppt_w"/>
                                          </p:val>
                                        </p:tav>
                                      </p:tavLst>
                                    </p:anim>
                                    <p:anim calcmode="lin" valueType="num">
                                      <p:cBhvr>
                                        <p:cTn id="13" dur="750" fill="hold"/>
                                        <p:tgtEl>
                                          <p:spTgt spid="4"/>
                                        </p:tgtEl>
                                        <p:attrNameLst>
                                          <p:attrName>ppt_h</p:attrName>
                                        </p:attrNameLst>
                                      </p:cBhvr>
                                      <p:tavLst>
                                        <p:tav tm="0">
                                          <p:val>
                                            <p:fltVal val="0"/>
                                          </p:val>
                                        </p:tav>
                                        <p:tav tm="100000">
                                          <p:val>
                                            <p:strVal val="#ppt_h"/>
                                          </p:val>
                                        </p:tav>
                                      </p:tavLst>
                                    </p:anim>
                                    <p:anim calcmode="lin" valueType="num">
                                      <p:cBhvr>
                                        <p:cTn id="14" dur="750" fill="hold"/>
                                        <p:tgtEl>
                                          <p:spTgt spid="4"/>
                                        </p:tgtEl>
                                        <p:attrNameLst>
                                          <p:attrName>style.rotation</p:attrName>
                                        </p:attrNameLst>
                                      </p:cBhvr>
                                      <p:tavLst>
                                        <p:tav tm="0">
                                          <p:val>
                                            <p:fltVal val="90"/>
                                          </p:val>
                                        </p:tav>
                                        <p:tav tm="100000">
                                          <p:val>
                                            <p:fltVal val="0"/>
                                          </p:val>
                                        </p:tav>
                                      </p:tavLst>
                                    </p:anim>
                                    <p:animEffect transition="in" filter="fade">
                                      <p:cBhvr>
                                        <p:cTn id="15" dur="75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50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Napačno </a:t>
            </a:r>
            <a:r>
              <a:rPr lang="sl-SI" b="1" dirty="0" err="1">
                <a:solidFill>
                  <a:srgbClr val="0067B4"/>
                </a:solidFill>
              </a:rPr>
              <a:t>vnešeni</a:t>
            </a:r>
            <a:r>
              <a:rPr lang="sl-SI" b="1" dirty="0">
                <a:solidFill>
                  <a:srgbClr val="0067B4"/>
                </a:solidFill>
              </a:rPr>
              <a:t> podatki</a:t>
            </a:r>
            <a:endParaRPr lang="en-US" b="1" dirty="0">
              <a:solidFill>
                <a:srgbClr val="0067B4"/>
              </a:solidFill>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4388" y="2492896"/>
            <a:ext cx="4672272" cy="996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značba mesta datuma 2">
            <a:extLst>
              <a:ext uri="{FF2B5EF4-FFF2-40B4-BE49-F238E27FC236}">
                <a16:creationId xmlns:a16="http://schemas.microsoft.com/office/drawing/2014/main" id="{799E258E-27DC-EFBD-92BD-40E1A8A8DD1B}"/>
              </a:ext>
            </a:extLst>
          </p:cNvPr>
          <p:cNvSpPr>
            <a:spLocks noGrp="1"/>
          </p:cNvSpPr>
          <p:nvPr>
            <p:ph type="dt" sz="half" idx="10"/>
          </p:nvPr>
        </p:nvSpPr>
        <p:spPr/>
        <p:txBody>
          <a:bodyPr/>
          <a:lstStyle/>
          <a:p>
            <a:endParaRPr lang="en-US"/>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8229" r="19222" b="18039"/>
          <a:stretch/>
        </p:blipFill>
        <p:spPr bwMode="auto">
          <a:xfrm>
            <a:off x="675099" y="1672858"/>
            <a:ext cx="5666788" cy="3357725"/>
          </a:xfrm>
          <a:prstGeom prst="roundRect">
            <a:avLst/>
          </a:prstGeom>
          <a:noFill/>
          <a:ln w="25400">
            <a:solidFill>
              <a:srgbClr val="0067B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19672" y="3747491"/>
            <a:ext cx="4115379" cy="1477328"/>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l-SI" dirty="0"/>
              <a:t>V tem primeru je pomanjkljivo napisana matična številka dajalca. Manjkajo 3 ničle.</a:t>
            </a:r>
          </a:p>
          <a:p>
            <a:r>
              <a:rPr lang="sl-SI" dirty="0"/>
              <a:t>Podatke popravimo in znova </a:t>
            </a:r>
            <a:r>
              <a:rPr lang="sl-SI" dirty="0" err="1"/>
              <a:t>validiramo</a:t>
            </a:r>
            <a:r>
              <a:rPr lang="sl-SI" dirty="0"/>
              <a:t>. </a:t>
            </a:r>
          </a:p>
          <a:p>
            <a:r>
              <a:rPr lang="sl-SI" dirty="0"/>
              <a:t>V kolikor ni več nobenih napak, dobimo sporočilo: </a:t>
            </a:r>
            <a:endParaRPr lang="en-US" dirty="0"/>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8348" y="4035152"/>
            <a:ext cx="2588312" cy="104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8"/>
          <p:cNvSpPr>
            <a:spLocks noChangeArrowheads="1"/>
          </p:cNvSpPr>
          <p:nvPr/>
        </p:nvSpPr>
        <p:spPr bwMode="auto">
          <a:xfrm rot="10800000">
            <a:off x="5652119" y="4486155"/>
            <a:ext cx="626228" cy="239713"/>
          </a:xfrm>
          <a:prstGeom prst="leftArrow">
            <a:avLst>
              <a:gd name="adj1" fmla="val 50000"/>
              <a:gd name="adj2" fmla="val 73344"/>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4"/>
          <p:cNvSpPr/>
          <p:nvPr/>
        </p:nvSpPr>
        <p:spPr>
          <a:xfrm>
            <a:off x="1619672" y="5423098"/>
            <a:ext cx="4824536" cy="646331"/>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dirty="0" err="1"/>
              <a:t>Ko</a:t>
            </a:r>
            <a:r>
              <a:rPr lang="hr-HR" dirty="0"/>
              <a:t> </a:t>
            </a:r>
            <a:r>
              <a:rPr lang="hr-HR" dirty="0" err="1"/>
              <a:t>so</a:t>
            </a:r>
            <a:r>
              <a:rPr lang="hr-HR" dirty="0"/>
              <a:t> </a:t>
            </a:r>
            <a:r>
              <a:rPr lang="hr-HR" dirty="0" err="1"/>
              <a:t>podatki</a:t>
            </a:r>
            <a:r>
              <a:rPr lang="hr-HR" dirty="0"/>
              <a:t> pravilno </a:t>
            </a:r>
            <a:r>
              <a:rPr lang="hr-HR" dirty="0" err="1"/>
              <a:t>vnešeni</a:t>
            </a:r>
            <a:r>
              <a:rPr lang="hr-HR" dirty="0"/>
              <a:t>  pritisnete na gumb </a:t>
            </a:r>
            <a:r>
              <a:rPr lang="hr-HR" b="1" dirty="0">
                <a:solidFill>
                  <a:srgbClr val="0067B4"/>
                </a:solidFill>
                <a:effectLst>
                  <a:outerShdw blurRad="38100" dist="38100" dir="2700000" algn="tl">
                    <a:srgbClr val="FFFFFF"/>
                  </a:outerShdw>
                </a:effectLst>
              </a:rPr>
              <a:t>izvoz v XML</a:t>
            </a:r>
            <a:r>
              <a:rPr lang="hr-HR" dirty="0">
                <a:solidFill>
                  <a:srgbClr val="0067B4"/>
                </a:solidFill>
              </a:rPr>
              <a:t>, </a:t>
            </a:r>
            <a:r>
              <a:rPr lang="hr-HR" dirty="0" err="1"/>
              <a:t>ter</a:t>
            </a:r>
            <a:r>
              <a:rPr lang="hr-HR" dirty="0"/>
              <a:t> </a:t>
            </a:r>
            <a:r>
              <a:rPr lang="hr-HR" dirty="0" err="1"/>
              <a:t>shranite</a:t>
            </a:r>
            <a:r>
              <a:rPr lang="hr-HR" dirty="0"/>
              <a:t> na vaš </a:t>
            </a:r>
            <a:r>
              <a:rPr lang="hr-HR" dirty="0" err="1"/>
              <a:t>računalnik</a:t>
            </a:r>
            <a:r>
              <a:rPr lang="hr-HR" dirty="0"/>
              <a:t>.</a:t>
            </a:r>
          </a:p>
        </p:txBody>
      </p:sp>
      <p:sp>
        <p:nvSpPr>
          <p:cNvPr id="11" name="AutoShape 8"/>
          <p:cNvSpPr>
            <a:spLocks noChangeArrowheads="1"/>
          </p:cNvSpPr>
          <p:nvPr/>
        </p:nvSpPr>
        <p:spPr bwMode="auto">
          <a:xfrm rot="19592595">
            <a:off x="6311579" y="5571172"/>
            <a:ext cx="1163402" cy="239713"/>
          </a:xfrm>
          <a:prstGeom prst="leftArrow">
            <a:avLst>
              <a:gd name="adj1" fmla="val 50000"/>
              <a:gd name="adj2" fmla="val 73344"/>
            </a:avLst>
          </a:prstGeom>
          <a:solidFill>
            <a:srgbClr val="FF00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05528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75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10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100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1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100"/>
                                        </p:tgtEl>
                                        <p:attrNameLst>
                                          <p:attrName>style.visibility</p:attrName>
                                        </p:attrNameLst>
                                      </p:cBhvr>
                                      <p:to>
                                        <p:strVal val="visible"/>
                                      </p:to>
                                    </p:set>
                                    <p:animEffect transition="in" filter="wipe(down)">
                                      <p:cBhvr>
                                        <p:cTn id="30" dur="5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1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50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1250" fill="hold"/>
                                        <p:tgtEl>
                                          <p:spTgt spid="5"/>
                                        </p:tgtEl>
                                        <p:attrNameLst>
                                          <p:attrName>ppt_x</p:attrName>
                                        </p:attrNameLst>
                                      </p:cBhvr>
                                      <p:tavLst>
                                        <p:tav tm="0">
                                          <p:val>
                                            <p:strVal val="#ppt_x"/>
                                          </p:val>
                                        </p:tav>
                                        <p:tav tm="100000">
                                          <p:val>
                                            <p:strVal val="#ppt_x"/>
                                          </p:val>
                                        </p:tav>
                                      </p:tavLst>
                                    </p:anim>
                                    <p:anim calcmode="lin" valueType="num">
                                      <p:cBhvr additive="base">
                                        <p:cTn id="41"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5"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lika 9">
            <a:extLst>
              <a:ext uri="{FF2B5EF4-FFF2-40B4-BE49-F238E27FC236}">
                <a16:creationId xmlns:a16="http://schemas.microsoft.com/office/drawing/2014/main" id="{D413CA16-A020-04AE-BAE7-37A0011AB325}"/>
              </a:ext>
            </a:extLst>
          </p:cNvPr>
          <p:cNvPicPr>
            <a:picLocks noChangeAspect="1"/>
          </p:cNvPicPr>
          <p:nvPr/>
        </p:nvPicPr>
        <p:blipFill>
          <a:blip r:embed="rId3"/>
          <a:srcRect r="49002" b="36332"/>
          <a:stretch/>
        </p:blipFill>
        <p:spPr>
          <a:xfrm>
            <a:off x="1012100" y="1468607"/>
            <a:ext cx="3757763" cy="2104409"/>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3" name="Označba mesta datuma 2">
            <a:extLst>
              <a:ext uri="{FF2B5EF4-FFF2-40B4-BE49-F238E27FC236}">
                <a16:creationId xmlns:a16="http://schemas.microsoft.com/office/drawing/2014/main" id="{65F80EF2-06A0-9BBF-99FB-8C5C4F915CF2}"/>
              </a:ext>
            </a:extLst>
          </p:cNvPr>
          <p:cNvSpPr>
            <a:spLocks noGrp="1"/>
          </p:cNvSpPr>
          <p:nvPr>
            <p:ph type="dt" sz="half" idx="10"/>
          </p:nvPr>
        </p:nvSpPr>
        <p:spPr/>
        <p:txBody>
          <a:bodyPr/>
          <a:lstStyle/>
          <a:p>
            <a:endParaRPr lang="en-US"/>
          </a:p>
        </p:txBody>
      </p:sp>
      <p:sp>
        <p:nvSpPr>
          <p:cNvPr id="6" name="Rectangle 5"/>
          <p:cNvSpPr/>
          <p:nvPr/>
        </p:nvSpPr>
        <p:spPr>
          <a:xfrm>
            <a:off x="4355976" y="1357774"/>
            <a:ext cx="3972481"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dirty="0" err="1"/>
              <a:t>Ko</a:t>
            </a:r>
            <a:r>
              <a:rPr lang="hr-HR" dirty="0"/>
              <a:t> imamo pripravljene </a:t>
            </a:r>
            <a:r>
              <a:rPr lang="hr-HR" dirty="0" err="1"/>
              <a:t>xml</a:t>
            </a:r>
            <a:r>
              <a:rPr lang="hr-HR" dirty="0"/>
              <a:t> datoteke </a:t>
            </a:r>
            <a:r>
              <a:rPr lang="hr-HR" dirty="0" err="1"/>
              <a:t>jih</a:t>
            </a:r>
            <a:r>
              <a:rPr lang="hr-HR" dirty="0"/>
              <a:t> </a:t>
            </a:r>
            <a:r>
              <a:rPr lang="hr-HR" dirty="0" err="1"/>
              <a:t>lahko</a:t>
            </a:r>
            <a:r>
              <a:rPr lang="hr-HR" dirty="0"/>
              <a:t> uvozimo v </a:t>
            </a:r>
            <a:r>
              <a:rPr lang="hr-HR" dirty="0" err="1"/>
              <a:t>spletno</a:t>
            </a:r>
            <a:r>
              <a:rPr lang="hr-HR" dirty="0"/>
              <a:t> aplikacijo ISDP.</a:t>
            </a:r>
          </a:p>
        </p:txBody>
      </p:sp>
      <p:pic>
        <p:nvPicPr>
          <p:cNvPr id="12" name="Slika 11">
            <a:extLst>
              <a:ext uri="{FF2B5EF4-FFF2-40B4-BE49-F238E27FC236}">
                <a16:creationId xmlns:a16="http://schemas.microsoft.com/office/drawing/2014/main" id="{E348BE2A-134F-220C-0DD1-7F4BCCA39A2C}"/>
              </a:ext>
            </a:extLst>
          </p:cNvPr>
          <p:cNvPicPr>
            <a:picLocks noChangeAspect="1"/>
          </p:cNvPicPr>
          <p:nvPr/>
        </p:nvPicPr>
        <p:blipFill>
          <a:blip r:embed="rId4"/>
          <a:srcRect b="16166"/>
          <a:stretch/>
        </p:blipFill>
        <p:spPr>
          <a:xfrm>
            <a:off x="1016772" y="3871599"/>
            <a:ext cx="3789106" cy="1964593"/>
          </a:xfrm>
          <a:prstGeom prst="rect">
            <a:avLst/>
          </a:prstGeom>
        </p:spPr>
      </p:pic>
      <p:sp>
        <p:nvSpPr>
          <p:cNvPr id="7" name="Rectangle 6"/>
          <p:cNvSpPr/>
          <p:nvPr/>
        </p:nvSpPr>
        <p:spPr>
          <a:xfrm>
            <a:off x="4355976" y="4437112"/>
            <a:ext cx="468052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dirty="0" err="1"/>
              <a:t>Poiščemo</a:t>
            </a:r>
            <a:r>
              <a:rPr lang="hr-HR" dirty="0"/>
              <a:t> datoteko, </a:t>
            </a:r>
            <a:r>
              <a:rPr lang="hr-HR" dirty="0" err="1"/>
              <a:t>jo</a:t>
            </a:r>
            <a:r>
              <a:rPr lang="hr-HR" dirty="0"/>
              <a:t> </a:t>
            </a:r>
            <a:r>
              <a:rPr lang="hr-HR" dirty="0" err="1"/>
              <a:t>vnesemo</a:t>
            </a:r>
            <a:r>
              <a:rPr lang="hr-HR" dirty="0"/>
              <a:t> preko gumba </a:t>
            </a:r>
            <a:r>
              <a:rPr lang="hr-HR" b="1" dirty="0"/>
              <a:t>Izberi datoteko </a:t>
            </a:r>
            <a:r>
              <a:rPr lang="hr-HR" dirty="0" err="1"/>
              <a:t>in</a:t>
            </a:r>
            <a:r>
              <a:rPr lang="hr-HR" dirty="0"/>
              <a:t> pritisnemo gumb N</a:t>
            </a:r>
            <a:r>
              <a:rPr lang="hr-HR" b="1" dirty="0"/>
              <a:t>aloži</a:t>
            </a:r>
            <a:r>
              <a:rPr lang="hr-HR" dirty="0"/>
              <a:t>. </a:t>
            </a:r>
          </a:p>
        </p:txBody>
      </p:sp>
    </p:spTree>
    <p:extLst>
      <p:ext uri="{BB962C8B-B14F-4D97-AF65-F5344CB8AC3E}">
        <p14:creationId xmlns:p14="http://schemas.microsoft.com/office/powerpoint/2010/main" val="15323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75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5" name="Označba mesta datuma 4">
            <a:extLst>
              <a:ext uri="{FF2B5EF4-FFF2-40B4-BE49-F238E27FC236}">
                <a16:creationId xmlns:a16="http://schemas.microsoft.com/office/drawing/2014/main" id="{A4BD3F4A-F308-827E-91A8-E43CCCF5F0C4}"/>
              </a:ext>
            </a:extLst>
          </p:cNvPr>
          <p:cNvSpPr>
            <a:spLocks noGrp="1"/>
          </p:cNvSpPr>
          <p:nvPr>
            <p:ph type="dt" sz="half" idx="10"/>
          </p:nvPr>
        </p:nvSpPr>
        <p:spPr/>
        <p:txBody>
          <a:bodyPr/>
          <a:lstStyle/>
          <a:p>
            <a:endParaRPr lang="en-US"/>
          </a:p>
        </p:txBody>
      </p:sp>
      <p:pic>
        <p:nvPicPr>
          <p:cNvPr id="14" name="Slika 13">
            <a:extLst>
              <a:ext uri="{FF2B5EF4-FFF2-40B4-BE49-F238E27FC236}">
                <a16:creationId xmlns:a16="http://schemas.microsoft.com/office/drawing/2014/main" id="{8F591CD3-6C24-5FD7-ACE7-D63EBFF97B99}"/>
              </a:ext>
            </a:extLst>
          </p:cNvPr>
          <p:cNvPicPr>
            <a:picLocks noChangeAspect="1"/>
          </p:cNvPicPr>
          <p:nvPr/>
        </p:nvPicPr>
        <p:blipFill>
          <a:blip r:embed="rId3"/>
          <a:srcRect r="36368"/>
          <a:stretch/>
        </p:blipFill>
        <p:spPr>
          <a:xfrm>
            <a:off x="699218" y="1419393"/>
            <a:ext cx="3872782" cy="2592288"/>
          </a:xfrm>
          <a:prstGeom prst="rect">
            <a:avLst/>
          </a:prstGeom>
        </p:spPr>
      </p:pic>
      <p:sp>
        <p:nvSpPr>
          <p:cNvPr id="3" name="Rectangle 4">
            <a:extLst>
              <a:ext uri="{FF2B5EF4-FFF2-40B4-BE49-F238E27FC236}">
                <a16:creationId xmlns:a16="http://schemas.microsoft.com/office/drawing/2014/main" id="{8F4891B3-8AE3-5CB3-3141-59DD9ACAF332}"/>
              </a:ext>
            </a:extLst>
          </p:cNvPr>
          <p:cNvSpPr/>
          <p:nvPr/>
        </p:nvSpPr>
        <p:spPr>
          <a:xfrm>
            <a:off x="3419872" y="2060848"/>
            <a:ext cx="5382344" cy="42078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hr-HR" dirty="0"/>
              <a:t>Pri prenašanju </a:t>
            </a:r>
            <a:r>
              <a:rPr lang="hr-HR" dirty="0" err="1"/>
              <a:t>podatkov</a:t>
            </a:r>
            <a:r>
              <a:rPr lang="hr-HR" dirty="0"/>
              <a:t> v </a:t>
            </a:r>
            <a:r>
              <a:rPr lang="hr-HR" dirty="0" err="1"/>
              <a:t>spletno</a:t>
            </a:r>
            <a:r>
              <a:rPr lang="hr-HR" dirty="0"/>
              <a:t> aplikacijo se </a:t>
            </a:r>
            <a:r>
              <a:rPr lang="hr-HR" dirty="0" err="1"/>
              <a:t>preverja</a:t>
            </a:r>
            <a:r>
              <a:rPr lang="hr-HR" dirty="0"/>
              <a:t> </a:t>
            </a:r>
            <a:r>
              <a:rPr lang="hr-HR" dirty="0" err="1"/>
              <a:t>vsebina</a:t>
            </a:r>
            <a:r>
              <a:rPr lang="hr-HR" dirty="0"/>
              <a:t> </a:t>
            </a:r>
            <a:r>
              <a:rPr lang="hr-HR" dirty="0" err="1"/>
              <a:t>podatkov</a:t>
            </a:r>
            <a:r>
              <a:rPr lang="hr-HR" dirty="0"/>
              <a:t>:</a:t>
            </a:r>
          </a:p>
          <a:p>
            <a:pPr marL="285750" indent="-285750">
              <a:lnSpc>
                <a:spcPct val="85000"/>
              </a:lnSpc>
              <a:spcBef>
                <a:spcPct val="50000"/>
              </a:spcBef>
              <a:buFont typeface="Arial" panose="020B0604020202020204" pitchFamily="34" charset="0"/>
              <a:buChar char="•"/>
            </a:pPr>
            <a:r>
              <a:rPr lang="hr-HR" b="1" dirty="0"/>
              <a:t>Šifra </a:t>
            </a:r>
            <a:r>
              <a:rPr lang="hr-HR" b="1" dirty="0" err="1"/>
              <a:t>dajalca</a:t>
            </a:r>
            <a:r>
              <a:rPr lang="hr-HR" b="1" dirty="0"/>
              <a:t> pomoči</a:t>
            </a:r>
          </a:p>
          <a:p>
            <a:pPr marL="285750" indent="-285750">
              <a:lnSpc>
                <a:spcPct val="85000"/>
              </a:lnSpc>
              <a:spcBef>
                <a:spcPct val="50000"/>
              </a:spcBef>
              <a:buFont typeface="Arial" panose="020B0604020202020204" pitchFamily="34" charset="0"/>
              <a:buChar char="•"/>
            </a:pPr>
            <a:r>
              <a:rPr lang="hr-HR" b="1" dirty="0" err="1"/>
              <a:t>Številka</a:t>
            </a:r>
            <a:r>
              <a:rPr lang="hr-HR" b="1" dirty="0"/>
              <a:t> </a:t>
            </a:r>
            <a:r>
              <a:rPr lang="hr-HR" b="1" dirty="0" err="1"/>
              <a:t>priglasitve</a:t>
            </a:r>
            <a:r>
              <a:rPr lang="hr-HR" dirty="0"/>
              <a:t>; </a:t>
            </a:r>
            <a:r>
              <a:rPr lang="hr-HR" dirty="0" err="1"/>
              <a:t>vnašati</a:t>
            </a:r>
            <a:r>
              <a:rPr lang="hr-HR" dirty="0"/>
              <a:t> se mora </a:t>
            </a:r>
            <a:r>
              <a:rPr lang="hr-HR" dirty="0" err="1"/>
              <a:t>številka</a:t>
            </a:r>
            <a:r>
              <a:rPr lang="hr-HR" dirty="0"/>
              <a:t>, </a:t>
            </a:r>
            <a:r>
              <a:rPr lang="hr-HR" dirty="0" err="1"/>
              <a:t>ki</a:t>
            </a:r>
            <a:r>
              <a:rPr lang="hr-HR" dirty="0"/>
              <a:t> </a:t>
            </a:r>
            <a:r>
              <a:rPr lang="hr-HR" dirty="0" err="1"/>
              <a:t>jo</a:t>
            </a:r>
            <a:r>
              <a:rPr lang="hr-HR" dirty="0"/>
              <a:t> </a:t>
            </a:r>
            <a:r>
              <a:rPr lang="hr-HR" dirty="0" err="1"/>
              <a:t>dobite</a:t>
            </a:r>
            <a:r>
              <a:rPr lang="hr-HR" dirty="0"/>
              <a:t> ob </a:t>
            </a:r>
            <a:r>
              <a:rPr lang="hr-HR" dirty="0" err="1"/>
              <a:t>priglasitvi</a:t>
            </a:r>
            <a:r>
              <a:rPr lang="hr-HR" dirty="0"/>
              <a:t> </a:t>
            </a:r>
            <a:r>
              <a:rPr lang="hr-HR" dirty="0" err="1"/>
              <a:t>in</a:t>
            </a:r>
            <a:r>
              <a:rPr lang="hr-HR" dirty="0"/>
              <a:t> je navedena na </a:t>
            </a:r>
            <a:r>
              <a:rPr lang="hr-HR" dirty="0" err="1"/>
              <a:t>mnenju</a:t>
            </a:r>
            <a:endParaRPr lang="hr-HR" dirty="0"/>
          </a:p>
          <a:p>
            <a:pPr marL="285750" indent="-285750">
              <a:lnSpc>
                <a:spcPct val="85000"/>
              </a:lnSpc>
              <a:spcBef>
                <a:spcPct val="50000"/>
              </a:spcBef>
              <a:buFont typeface="Arial" panose="020B0604020202020204" pitchFamily="34" charset="0"/>
              <a:buChar char="•"/>
            </a:pPr>
            <a:r>
              <a:rPr lang="hr-HR" b="1" dirty="0"/>
              <a:t>Matična </a:t>
            </a:r>
            <a:r>
              <a:rPr lang="hr-HR" b="1" dirty="0" err="1"/>
              <a:t>številka</a:t>
            </a:r>
            <a:r>
              <a:rPr lang="hr-HR" b="1" dirty="0"/>
              <a:t> </a:t>
            </a:r>
            <a:r>
              <a:rPr lang="hr-HR" b="1" dirty="0" err="1"/>
              <a:t>prejemnika</a:t>
            </a:r>
            <a:r>
              <a:rPr lang="hr-HR" b="1" dirty="0"/>
              <a:t> oz. MID </a:t>
            </a:r>
            <a:r>
              <a:rPr lang="hr-HR" b="1" dirty="0" err="1"/>
              <a:t>številka</a:t>
            </a:r>
            <a:endParaRPr lang="hr-HR" b="1" dirty="0"/>
          </a:p>
          <a:p>
            <a:pPr marL="285750" indent="-285750">
              <a:lnSpc>
                <a:spcPct val="85000"/>
              </a:lnSpc>
              <a:spcBef>
                <a:spcPct val="50000"/>
              </a:spcBef>
              <a:buFont typeface="Arial" panose="020B0604020202020204" pitchFamily="34" charset="0"/>
              <a:buChar char="•"/>
            </a:pPr>
            <a:r>
              <a:rPr lang="hr-HR" b="1" dirty="0"/>
              <a:t>Kategorija pomoči </a:t>
            </a:r>
            <a:r>
              <a:rPr lang="hr-HR" dirty="0"/>
              <a:t>(mora biti skladna s </a:t>
            </a:r>
            <a:r>
              <a:rPr lang="hr-HR" dirty="0" err="1"/>
              <a:t>priglašeno</a:t>
            </a:r>
            <a:r>
              <a:rPr lang="hr-HR" dirty="0"/>
              <a:t> shemo)</a:t>
            </a:r>
          </a:p>
          <a:p>
            <a:pPr marL="285750" indent="-285750">
              <a:lnSpc>
                <a:spcPct val="85000"/>
              </a:lnSpc>
              <a:spcBef>
                <a:spcPct val="50000"/>
              </a:spcBef>
              <a:buFont typeface="Arial" panose="020B0604020202020204" pitchFamily="34" charset="0"/>
              <a:buChar char="•"/>
            </a:pPr>
            <a:r>
              <a:rPr lang="hr-HR" b="1" dirty="0"/>
              <a:t>Datum </a:t>
            </a:r>
            <a:r>
              <a:rPr lang="hr-HR" b="1" dirty="0" err="1"/>
              <a:t>dodelitve</a:t>
            </a:r>
            <a:r>
              <a:rPr lang="hr-HR" dirty="0"/>
              <a:t> (ali je </a:t>
            </a:r>
            <a:r>
              <a:rPr lang="hr-HR" dirty="0" err="1"/>
              <a:t>znotraj</a:t>
            </a:r>
            <a:r>
              <a:rPr lang="hr-HR" dirty="0"/>
              <a:t> trajanja sheme)</a:t>
            </a:r>
            <a:endParaRPr lang="sl-SI" dirty="0"/>
          </a:p>
          <a:p>
            <a:pPr marL="285750" indent="-285750">
              <a:lnSpc>
                <a:spcPct val="85000"/>
              </a:lnSpc>
              <a:spcBef>
                <a:spcPct val="50000"/>
              </a:spcBef>
              <a:buFont typeface="Arial" panose="020B0604020202020204" pitchFamily="34" charset="0"/>
              <a:buChar char="•"/>
            </a:pPr>
            <a:r>
              <a:rPr lang="sl-SI" b="1" dirty="0"/>
              <a:t>Poročani sklad </a:t>
            </a:r>
            <a:r>
              <a:rPr lang="sl-SI" dirty="0"/>
              <a:t>(sofinanciranje, ki je navedeno v priglasitvi sheme)</a:t>
            </a:r>
          </a:p>
          <a:p>
            <a:pPr marL="285750" indent="-285750">
              <a:lnSpc>
                <a:spcPct val="85000"/>
              </a:lnSpc>
              <a:spcBef>
                <a:spcPct val="50000"/>
              </a:spcBef>
              <a:buFont typeface="Arial" panose="020B0604020202020204" pitchFamily="34" charset="0"/>
              <a:buChar char="•"/>
            </a:pPr>
            <a:r>
              <a:rPr lang="sl-SI" b="1" dirty="0"/>
              <a:t>Instrument oz. oblika pomoči </a:t>
            </a:r>
            <a:r>
              <a:rPr lang="sl-SI" dirty="0"/>
              <a:t>(skladno s priglašeno shemo)</a:t>
            </a:r>
            <a:endParaRPr lang="hr-HR" dirty="0"/>
          </a:p>
        </p:txBody>
      </p:sp>
    </p:spTree>
    <p:extLst>
      <p:ext uri="{BB962C8B-B14F-4D97-AF65-F5344CB8AC3E}">
        <p14:creationId xmlns:p14="http://schemas.microsoft.com/office/powerpoint/2010/main" val="208028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3" name="Označba mesta datuma 2">
            <a:extLst>
              <a:ext uri="{FF2B5EF4-FFF2-40B4-BE49-F238E27FC236}">
                <a16:creationId xmlns:a16="http://schemas.microsoft.com/office/drawing/2014/main" id="{5AE5D54F-7F38-0077-E062-4A04354215F0}"/>
              </a:ext>
            </a:extLst>
          </p:cNvPr>
          <p:cNvSpPr>
            <a:spLocks noGrp="1"/>
          </p:cNvSpPr>
          <p:nvPr>
            <p:ph type="dt" sz="half" idx="10"/>
          </p:nvPr>
        </p:nvSpPr>
        <p:spPr/>
        <p:txBody>
          <a:bodyPr/>
          <a:lstStyle/>
          <a:p>
            <a:endParaRPr lang="en-US"/>
          </a:p>
        </p:txBody>
      </p:sp>
      <p:pic>
        <p:nvPicPr>
          <p:cNvPr id="14" name="Slika 13">
            <a:extLst>
              <a:ext uri="{FF2B5EF4-FFF2-40B4-BE49-F238E27FC236}">
                <a16:creationId xmlns:a16="http://schemas.microsoft.com/office/drawing/2014/main" id="{8F591CD3-6C24-5FD7-ACE7-D63EBFF97B99}"/>
              </a:ext>
            </a:extLst>
          </p:cNvPr>
          <p:cNvPicPr>
            <a:picLocks noChangeAspect="1"/>
          </p:cNvPicPr>
          <p:nvPr/>
        </p:nvPicPr>
        <p:blipFill>
          <a:blip r:embed="rId3"/>
          <a:srcRect r="36368"/>
          <a:stretch/>
        </p:blipFill>
        <p:spPr>
          <a:xfrm>
            <a:off x="699218" y="1419393"/>
            <a:ext cx="3872782" cy="2592288"/>
          </a:xfrm>
          <a:prstGeom prst="rect">
            <a:avLst/>
          </a:prstGeom>
        </p:spPr>
      </p:pic>
      <p:sp>
        <p:nvSpPr>
          <p:cNvPr id="15" name="Rectangle 6">
            <a:extLst>
              <a:ext uri="{FF2B5EF4-FFF2-40B4-BE49-F238E27FC236}">
                <a16:creationId xmlns:a16="http://schemas.microsoft.com/office/drawing/2014/main" id="{FA33033A-E65E-1F60-40CF-D20BB0C88BF6}"/>
              </a:ext>
            </a:extLst>
          </p:cNvPr>
          <p:cNvSpPr/>
          <p:nvPr/>
        </p:nvSpPr>
        <p:spPr>
          <a:xfrm>
            <a:off x="4211960" y="2492896"/>
            <a:ext cx="4320480" cy="286232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b="1" i="1" dirty="0"/>
              <a:t>Za “</a:t>
            </a:r>
            <a:r>
              <a:rPr lang="hr-HR" b="1" i="1" dirty="0" err="1"/>
              <a:t>lažje</a:t>
            </a:r>
            <a:r>
              <a:rPr lang="hr-HR" b="1" i="1" dirty="0"/>
              <a:t>” </a:t>
            </a:r>
            <a:r>
              <a:rPr lang="hr-HR" b="1" i="1" dirty="0" err="1"/>
              <a:t>čakanje</a:t>
            </a:r>
            <a:r>
              <a:rPr lang="hr-HR" b="1" i="1" dirty="0"/>
              <a:t>, </a:t>
            </a:r>
            <a:r>
              <a:rPr lang="hr-HR" b="1" i="1" dirty="0" err="1"/>
              <a:t>ko</a:t>
            </a:r>
            <a:r>
              <a:rPr lang="hr-HR" b="1" i="1" dirty="0"/>
              <a:t> </a:t>
            </a:r>
            <a:r>
              <a:rPr lang="hr-HR" b="1" i="1" dirty="0" err="1"/>
              <a:t>poteka</a:t>
            </a:r>
            <a:r>
              <a:rPr lang="hr-HR" b="1" i="1" dirty="0"/>
              <a:t> uvoz </a:t>
            </a:r>
            <a:r>
              <a:rPr lang="hr-HR" b="1" i="1" dirty="0" err="1"/>
              <a:t>podatkov</a:t>
            </a:r>
            <a:r>
              <a:rPr lang="hr-HR" b="1" i="1" dirty="0"/>
              <a:t> iz tabele </a:t>
            </a:r>
            <a:r>
              <a:rPr lang="hr-HR" b="1" i="1" dirty="0" err="1"/>
              <a:t>in</a:t>
            </a:r>
            <a:r>
              <a:rPr lang="hr-HR" b="1" i="1" dirty="0"/>
              <a:t> da po </a:t>
            </a:r>
            <a:r>
              <a:rPr lang="hr-HR" b="1" i="1" dirty="0" err="1"/>
              <a:t>nepotrebnem</a:t>
            </a:r>
            <a:r>
              <a:rPr lang="hr-HR" b="1" i="1" dirty="0"/>
              <a:t> ne </a:t>
            </a:r>
            <a:r>
              <a:rPr lang="hr-HR" b="1" i="1" dirty="0" err="1"/>
              <a:t>pritiskamo</a:t>
            </a:r>
            <a:r>
              <a:rPr lang="hr-HR" b="1" i="1" dirty="0"/>
              <a:t> ponovno gumb Naloži (</a:t>
            </a:r>
            <a:r>
              <a:rPr lang="hr-HR" b="1" i="1" dirty="0" err="1"/>
              <a:t>ter</a:t>
            </a:r>
            <a:r>
              <a:rPr lang="hr-HR" b="1" i="1" dirty="0"/>
              <a:t> tako podvajamo </a:t>
            </a:r>
            <a:r>
              <a:rPr lang="hr-HR" b="1" i="1" dirty="0" err="1"/>
              <a:t>vnose</a:t>
            </a:r>
            <a:r>
              <a:rPr lang="hr-HR" b="1" i="1" dirty="0"/>
              <a:t>), se </a:t>
            </a:r>
            <a:r>
              <a:rPr lang="hr-HR" b="1" i="1" dirty="0" err="1"/>
              <a:t>zgoraj</a:t>
            </a:r>
            <a:r>
              <a:rPr lang="hr-HR" b="1" i="1" dirty="0"/>
              <a:t>  prikaže </a:t>
            </a:r>
            <a:r>
              <a:rPr lang="hr-HR" b="1" i="1" dirty="0" err="1"/>
              <a:t>obvestilo</a:t>
            </a:r>
            <a:r>
              <a:rPr lang="hr-HR" b="1" i="1" dirty="0"/>
              <a:t>, da je </a:t>
            </a:r>
            <a:r>
              <a:rPr lang="hr-HR" b="1" i="1" dirty="0" err="1"/>
              <a:t>bil</a:t>
            </a:r>
            <a:r>
              <a:rPr lang="hr-HR" b="1" i="1" dirty="0"/>
              <a:t> </a:t>
            </a:r>
            <a:r>
              <a:rPr lang="hr-HR" b="1" i="1" dirty="0" err="1"/>
              <a:t>xml</a:t>
            </a:r>
            <a:r>
              <a:rPr lang="hr-HR" b="1" i="1" dirty="0"/>
              <a:t> </a:t>
            </a:r>
            <a:r>
              <a:rPr lang="hr-HR" b="1" i="1" dirty="0" err="1"/>
              <a:t>uspešno</a:t>
            </a:r>
            <a:r>
              <a:rPr lang="hr-HR" b="1" i="1" dirty="0"/>
              <a:t> prenesen </a:t>
            </a:r>
            <a:r>
              <a:rPr lang="hr-HR" b="1" i="1" dirty="0" err="1"/>
              <a:t>in</a:t>
            </a:r>
            <a:r>
              <a:rPr lang="hr-HR" b="1" i="1" dirty="0"/>
              <a:t> koliko </a:t>
            </a:r>
            <a:r>
              <a:rPr lang="hr-HR" b="1" i="1" dirty="0" err="1"/>
              <a:t>zapisov</a:t>
            </a:r>
            <a:r>
              <a:rPr lang="hr-HR" b="1" i="1" dirty="0"/>
              <a:t> iz datoteke je bilo poslano v </a:t>
            </a:r>
            <a:r>
              <a:rPr lang="hr-HR" b="1" i="1" dirty="0" err="1"/>
              <a:t>preverjanje</a:t>
            </a:r>
            <a:r>
              <a:rPr lang="hr-HR" b="1" i="1" dirty="0"/>
              <a:t>. PAZITE, V TEJ FAZI VAM TRENUTNO NE PRIKAZUJE VEČ (KOT V STARI APLIKACIJI) KOLIKO JE PRAVILNIH IN KOLIKO NEPRAVILNIH!!!</a:t>
            </a:r>
          </a:p>
        </p:txBody>
      </p:sp>
    </p:spTree>
    <p:extLst>
      <p:ext uri="{BB962C8B-B14F-4D97-AF65-F5344CB8AC3E}">
        <p14:creationId xmlns:p14="http://schemas.microsoft.com/office/powerpoint/2010/main" val="227652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1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6CAEC709-883C-EFE7-05AC-348AD18B8E4B}"/>
              </a:ext>
            </a:extLst>
          </p:cNvPr>
          <p:cNvPicPr>
            <a:picLocks noChangeAspect="1"/>
          </p:cNvPicPr>
          <p:nvPr/>
        </p:nvPicPr>
        <p:blipFill>
          <a:blip r:embed="rId3"/>
          <a:stretch>
            <a:fillRect/>
          </a:stretch>
        </p:blipFill>
        <p:spPr>
          <a:xfrm>
            <a:off x="457200" y="1346351"/>
            <a:ext cx="6994569" cy="2836315"/>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4" name="Označba mesta datuma 3">
            <a:extLst>
              <a:ext uri="{FF2B5EF4-FFF2-40B4-BE49-F238E27FC236}">
                <a16:creationId xmlns:a16="http://schemas.microsoft.com/office/drawing/2014/main" id="{78AB86A8-202B-437B-22D6-DC1F4EA1625F}"/>
              </a:ext>
            </a:extLst>
          </p:cNvPr>
          <p:cNvSpPr>
            <a:spLocks noGrp="1"/>
          </p:cNvSpPr>
          <p:nvPr>
            <p:ph type="dt" sz="half" idx="10"/>
          </p:nvPr>
        </p:nvSpPr>
        <p:spPr/>
        <p:txBody>
          <a:bodyPr/>
          <a:lstStyle/>
          <a:p>
            <a:endParaRPr lang="en-US"/>
          </a:p>
        </p:txBody>
      </p:sp>
      <p:sp>
        <p:nvSpPr>
          <p:cNvPr id="3" name="Rectangle 4">
            <a:extLst>
              <a:ext uri="{FF2B5EF4-FFF2-40B4-BE49-F238E27FC236}">
                <a16:creationId xmlns:a16="http://schemas.microsoft.com/office/drawing/2014/main" id="{8F4891B3-8AE3-5CB3-3141-59DD9ACAF332}"/>
              </a:ext>
            </a:extLst>
          </p:cNvPr>
          <p:cNvSpPr/>
          <p:nvPr/>
        </p:nvSpPr>
        <p:spPr>
          <a:xfrm>
            <a:off x="4788024" y="2420888"/>
            <a:ext cx="4032448" cy="381642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hr-HR" sz="1600" dirty="0"/>
              <a:t>Pri prenašanju </a:t>
            </a:r>
            <a:r>
              <a:rPr lang="hr-HR" sz="1600" dirty="0" err="1"/>
              <a:t>podatkov</a:t>
            </a:r>
            <a:r>
              <a:rPr lang="hr-HR" sz="1600" dirty="0"/>
              <a:t> v </a:t>
            </a:r>
            <a:r>
              <a:rPr lang="hr-HR" sz="1600" dirty="0" err="1"/>
              <a:t>spletno</a:t>
            </a:r>
            <a:r>
              <a:rPr lang="hr-HR" sz="1600" dirty="0"/>
              <a:t> aplikacijo se </a:t>
            </a:r>
            <a:r>
              <a:rPr lang="hr-HR" sz="1600" dirty="0" err="1"/>
              <a:t>preverja</a:t>
            </a:r>
            <a:r>
              <a:rPr lang="hr-HR" sz="1600" dirty="0"/>
              <a:t> </a:t>
            </a:r>
            <a:r>
              <a:rPr lang="hr-HR" sz="1600" dirty="0" err="1"/>
              <a:t>vsebina</a:t>
            </a:r>
            <a:r>
              <a:rPr lang="hr-HR" sz="1600" dirty="0"/>
              <a:t> </a:t>
            </a:r>
            <a:r>
              <a:rPr lang="hr-HR" sz="1600" dirty="0" err="1"/>
              <a:t>podatkov</a:t>
            </a:r>
            <a:r>
              <a:rPr lang="hr-HR" sz="1600" dirty="0"/>
              <a:t>:</a:t>
            </a:r>
          </a:p>
          <a:p>
            <a:endParaRPr lang="hr-HR" sz="1600" dirty="0"/>
          </a:p>
          <a:p>
            <a:pPr marL="285750" indent="-285750">
              <a:lnSpc>
                <a:spcPct val="85000"/>
              </a:lnSpc>
              <a:spcBef>
                <a:spcPct val="50000"/>
              </a:spcBef>
              <a:buFont typeface="Arial" panose="020B0604020202020204" pitchFamily="34" charset="0"/>
              <a:buChar char="•"/>
            </a:pPr>
            <a:r>
              <a:rPr lang="hr-HR" sz="1600" b="1" dirty="0"/>
              <a:t>Šifra </a:t>
            </a:r>
            <a:r>
              <a:rPr lang="hr-HR" sz="1600" b="1" dirty="0" err="1"/>
              <a:t>dajalca</a:t>
            </a:r>
            <a:r>
              <a:rPr lang="hr-HR" sz="1600" b="1" dirty="0"/>
              <a:t> pomoči</a:t>
            </a:r>
          </a:p>
          <a:p>
            <a:pPr marL="285750" indent="-285750">
              <a:lnSpc>
                <a:spcPct val="85000"/>
              </a:lnSpc>
              <a:spcBef>
                <a:spcPct val="50000"/>
              </a:spcBef>
              <a:buFont typeface="Arial" panose="020B0604020202020204" pitchFamily="34" charset="0"/>
              <a:buChar char="•"/>
            </a:pPr>
            <a:r>
              <a:rPr lang="hr-HR" sz="1600" b="1" dirty="0" err="1"/>
              <a:t>Številka</a:t>
            </a:r>
            <a:r>
              <a:rPr lang="hr-HR" sz="1600" b="1" dirty="0"/>
              <a:t> </a:t>
            </a:r>
            <a:r>
              <a:rPr lang="hr-HR" sz="1600" b="1" dirty="0" err="1"/>
              <a:t>priglasitve</a:t>
            </a:r>
            <a:r>
              <a:rPr lang="hr-HR" sz="1600" dirty="0"/>
              <a:t>; </a:t>
            </a:r>
            <a:r>
              <a:rPr lang="hr-HR" sz="1600" dirty="0" err="1"/>
              <a:t>vnašati</a:t>
            </a:r>
            <a:r>
              <a:rPr lang="hr-HR" sz="1600" dirty="0"/>
              <a:t> se mora </a:t>
            </a:r>
            <a:r>
              <a:rPr lang="hr-HR" sz="1600" dirty="0" err="1"/>
              <a:t>številka</a:t>
            </a:r>
            <a:r>
              <a:rPr lang="hr-HR" sz="1600" dirty="0"/>
              <a:t>, </a:t>
            </a:r>
            <a:r>
              <a:rPr lang="hr-HR" sz="1600" dirty="0" err="1"/>
              <a:t>ki</a:t>
            </a:r>
            <a:r>
              <a:rPr lang="hr-HR" sz="1600" dirty="0"/>
              <a:t> </a:t>
            </a:r>
            <a:r>
              <a:rPr lang="hr-HR" sz="1600" dirty="0" err="1"/>
              <a:t>jo</a:t>
            </a:r>
            <a:r>
              <a:rPr lang="hr-HR" sz="1600" dirty="0"/>
              <a:t> </a:t>
            </a:r>
            <a:r>
              <a:rPr lang="hr-HR" sz="1600" dirty="0" err="1"/>
              <a:t>dobite</a:t>
            </a:r>
            <a:r>
              <a:rPr lang="hr-HR" sz="1600" dirty="0"/>
              <a:t> ob </a:t>
            </a:r>
            <a:r>
              <a:rPr lang="hr-HR" sz="1600" dirty="0" err="1"/>
              <a:t>priglasitvi</a:t>
            </a:r>
            <a:r>
              <a:rPr lang="hr-HR" sz="1600" dirty="0"/>
              <a:t> </a:t>
            </a:r>
            <a:r>
              <a:rPr lang="hr-HR" sz="1600" dirty="0" err="1"/>
              <a:t>in</a:t>
            </a:r>
            <a:r>
              <a:rPr lang="hr-HR" sz="1600" dirty="0"/>
              <a:t> je navedena na </a:t>
            </a:r>
            <a:r>
              <a:rPr lang="hr-HR" sz="1600" dirty="0" err="1"/>
              <a:t>mnenju</a:t>
            </a:r>
            <a:endParaRPr lang="hr-HR" sz="1600" dirty="0"/>
          </a:p>
          <a:p>
            <a:pPr marL="285750" indent="-285750">
              <a:lnSpc>
                <a:spcPct val="85000"/>
              </a:lnSpc>
              <a:spcBef>
                <a:spcPct val="50000"/>
              </a:spcBef>
              <a:buFont typeface="Arial" panose="020B0604020202020204" pitchFamily="34" charset="0"/>
              <a:buChar char="•"/>
            </a:pPr>
            <a:r>
              <a:rPr lang="hr-HR" sz="1600" b="1" dirty="0"/>
              <a:t>Matična </a:t>
            </a:r>
            <a:r>
              <a:rPr lang="hr-HR" sz="1600" b="1" dirty="0" err="1"/>
              <a:t>številka</a:t>
            </a:r>
            <a:r>
              <a:rPr lang="hr-HR" sz="1600" b="1" dirty="0"/>
              <a:t> </a:t>
            </a:r>
            <a:r>
              <a:rPr lang="hr-HR" sz="1600" b="1" dirty="0" err="1"/>
              <a:t>prejemnika</a:t>
            </a:r>
            <a:r>
              <a:rPr lang="hr-HR" sz="1600" b="1" dirty="0"/>
              <a:t> oz MID </a:t>
            </a:r>
            <a:r>
              <a:rPr lang="hr-HR" sz="1600" b="1" dirty="0" err="1"/>
              <a:t>številka</a:t>
            </a:r>
            <a:endParaRPr lang="hr-HR" sz="1600" b="1" dirty="0"/>
          </a:p>
          <a:p>
            <a:pPr marL="285750" indent="-285750">
              <a:lnSpc>
                <a:spcPct val="85000"/>
              </a:lnSpc>
              <a:spcBef>
                <a:spcPct val="50000"/>
              </a:spcBef>
              <a:buFont typeface="Arial" panose="020B0604020202020204" pitchFamily="34" charset="0"/>
              <a:buChar char="•"/>
            </a:pPr>
            <a:r>
              <a:rPr lang="hr-HR" sz="1600" b="1" dirty="0"/>
              <a:t>Datum </a:t>
            </a:r>
            <a:r>
              <a:rPr lang="hr-HR" sz="1600" b="1" dirty="0" err="1"/>
              <a:t>dodelitve</a:t>
            </a:r>
            <a:r>
              <a:rPr lang="hr-HR" sz="1600" dirty="0"/>
              <a:t> (ali je </a:t>
            </a:r>
            <a:r>
              <a:rPr lang="hr-HR" sz="1600" dirty="0" err="1"/>
              <a:t>znotraj</a:t>
            </a:r>
            <a:r>
              <a:rPr lang="hr-HR" sz="1600" dirty="0"/>
              <a:t> trajanja sheme)</a:t>
            </a:r>
          </a:p>
          <a:p>
            <a:pPr marL="285750" indent="-285750">
              <a:lnSpc>
                <a:spcPct val="85000"/>
              </a:lnSpc>
              <a:spcBef>
                <a:spcPct val="50000"/>
              </a:spcBef>
              <a:buFont typeface="Arial" panose="020B0604020202020204" pitchFamily="34" charset="0"/>
              <a:buChar char="•"/>
            </a:pPr>
            <a:r>
              <a:rPr lang="hr-HR" sz="1600" b="1" dirty="0"/>
              <a:t>Datum transakcije</a:t>
            </a:r>
            <a:r>
              <a:rPr lang="hr-HR" sz="1600" dirty="0"/>
              <a:t> (ali je </a:t>
            </a:r>
            <a:r>
              <a:rPr lang="hr-HR" sz="1600" dirty="0" err="1"/>
              <a:t>kasnejši</a:t>
            </a:r>
            <a:r>
              <a:rPr lang="hr-HR" sz="1600" dirty="0"/>
              <a:t> od </a:t>
            </a:r>
            <a:r>
              <a:rPr lang="hr-HR" sz="1600" dirty="0" err="1"/>
              <a:t>dneva</a:t>
            </a:r>
            <a:r>
              <a:rPr lang="hr-HR" sz="1600" dirty="0"/>
              <a:t> </a:t>
            </a:r>
            <a:r>
              <a:rPr lang="hr-HR" sz="1600" dirty="0" err="1"/>
              <a:t>odobritve</a:t>
            </a:r>
            <a:r>
              <a:rPr lang="hr-HR" sz="1600" dirty="0"/>
              <a:t> sheme)</a:t>
            </a:r>
          </a:p>
          <a:p>
            <a:endParaRPr lang="en-US" dirty="0"/>
          </a:p>
        </p:txBody>
      </p:sp>
    </p:spTree>
    <p:extLst>
      <p:ext uri="{BB962C8B-B14F-4D97-AF65-F5344CB8AC3E}">
        <p14:creationId xmlns:p14="http://schemas.microsoft.com/office/powerpoint/2010/main" val="363252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lika 5">
            <a:extLst>
              <a:ext uri="{FF2B5EF4-FFF2-40B4-BE49-F238E27FC236}">
                <a16:creationId xmlns:a16="http://schemas.microsoft.com/office/drawing/2014/main" id="{31B30D27-F372-5713-3E37-2671CABAB046}"/>
              </a:ext>
            </a:extLst>
          </p:cNvPr>
          <p:cNvPicPr>
            <a:picLocks noChangeAspect="1"/>
          </p:cNvPicPr>
          <p:nvPr/>
        </p:nvPicPr>
        <p:blipFill>
          <a:blip r:embed="rId3"/>
          <a:stretch>
            <a:fillRect/>
          </a:stretch>
        </p:blipFill>
        <p:spPr>
          <a:xfrm>
            <a:off x="437362" y="1628800"/>
            <a:ext cx="7744140" cy="3175382"/>
          </a:xfrm>
          <a:prstGeom prst="rect">
            <a:avLst/>
          </a:prstGeom>
        </p:spPr>
      </p:pic>
      <p:sp>
        <p:nvSpPr>
          <p:cNvPr id="2" name="Title 1"/>
          <p:cNvSpPr>
            <a:spLocks noGrp="1"/>
          </p:cNvSpPr>
          <p:nvPr>
            <p:ph type="title"/>
          </p:nvPr>
        </p:nvSpPr>
        <p:spPr>
          <a:xfrm>
            <a:off x="457200" y="397904"/>
            <a:ext cx="8229600" cy="909793"/>
          </a:xfrm>
        </p:spPr>
        <p:txBody>
          <a:bodyPr/>
          <a:lstStyle/>
          <a:p>
            <a:r>
              <a:rPr lang="sl-SI" sz="3600" b="1" dirty="0">
                <a:solidFill>
                  <a:srgbClr val="0067B4"/>
                </a:solidFill>
              </a:rPr>
              <a:t>Uvoz podatkov</a:t>
            </a:r>
            <a:endParaRPr lang="en-US" sz="3600" b="1" dirty="0">
              <a:solidFill>
                <a:srgbClr val="0067B4"/>
              </a:solidFill>
            </a:endParaRPr>
          </a:p>
        </p:txBody>
      </p:sp>
      <p:sp>
        <p:nvSpPr>
          <p:cNvPr id="3" name="Označba mesta datuma 2">
            <a:extLst>
              <a:ext uri="{FF2B5EF4-FFF2-40B4-BE49-F238E27FC236}">
                <a16:creationId xmlns:a16="http://schemas.microsoft.com/office/drawing/2014/main" id="{4141D84F-A164-8AF8-2B8C-DB54015B7760}"/>
              </a:ext>
            </a:extLst>
          </p:cNvPr>
          <p:cNvSpPr>
            <a:spLocks noGrp="1"/>
          </p:cNvSpPr>
          <p:nvPr>
            <p:ph type="dt" sz="half" idx="10"/>
          </p:nvPr>
        </p:nvSpPr>
        <p:spPr/>
        <p:txBody>
          <a:bodyPr/>
          <a:lstStyle/>
          <a:p>
            <a:endParaRPr lang="en-US"/>
          </a:p>
        </p:txBody>
      </p:sp>
      <p:sp>
        <p:nvSpPr>
          <p:cNvPr id="8" name="Text Box 6">
            <a:extLst>
              <a:ext uri="{FF2B5EF4-FFF2-40B4-BE49-F238E27FC236}">
                <a16:creationId xmlns:a16="http://schemas.microsoft.com/office/drawing/2014/main" id="{D4583C3E-BBA5-61BD-FA16-D7CB59E5F9B0}"/>
              </a:ext>
            </a:extLst>
          </p:cNvPr>
          <p:cNvSpPr txBox="1">
            <a:spLocks noChangeArrowheads="1"/>
          </p:cNvSpPr>
          <p:nvPr/>
        </p:nvSpPr>
        <p:spPr bwMode="auto">
          <a:xfrm>
            <a:off x="3635896" y="3782440"/>
            <a:ext cx="4824536" cy="267765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a:spcBef>
                <a:spcPct val="50000"/>
              </a:spcBef>
            </a:pPr>
            <a:r>
              <a:rPr lang="hr-HR" sz="2400" dirty="0"/>
              <a:t>S klikom na „</a:t>
            </a:r>
            <a:r>
              <a:rPr lang="hr-HR" sz="2400" dirty="0" err="1"/>
              <a:t>Poročana</a:t>
            </a:r>
            <a:r>
              <a:rPr lang="hr-HR" sz="2400" dirty="0"/>
              <a:t> </a:t>
            </a:r>
            <a:r>
              <a:rPr lang="hr-HR" sz="2400" dirty="0" err="1"/>
              <a:t>pomoč</a:t>
            </a:r>
            <a:r>
              <a:rPr lang="hr-HR" sz="2400" dirty="0"/>
              <a:t> - </a:t>
            </a:r>
            <a:r>
              <a:rPr lang="hr-HR" sz="2400" dirty="0" err="1"/>
              <a:t>Seznam</a:t>
            </a:r>
            <a:r>
              <a:rPr lang="hr-HR" sz="2400" dirty="0"/>
              <a:t> poslanih” </a:t>
            </a:r>
            <a:r>
              <a:rPr lang="hr-HR" sz="2400" dirty="0" err="1"/>
              <a:t>preverite</a:t>
            </a:r>
            <a:r>
              <a:rPr lang="hr-HR" sz="2400" dirty="0"/>
              <a:t> </a:t>
            </a:r>
            <a:r>
              <a:rPr lang="hr-HR" sz="2400" dirty="0" err="1"/>
              <a:t>število</a:t>
            </a:r>
            <a:r>
              <a:rPr lang="hr-HR" sz="2400" dirty="0"/>
              <a:t> uvoženih </a:t>
            </a:r>
            <a:r>
              <a:rPr lang="hr-HR" sz="2400" dirty="0" err="1"/>
              <a:t>vnosov</a:t>
            </a:r>
            <a:r>
              <a:rPr lang="hr-HR" sz="2400" dirty="0"/>
              <a:t> </a:t>
            </a:r>
            <a:r>
              <a:rPr lang="hr-HR" sz="2400" dirty="0" err="1"/>
              <a:t>in</a:t>
            </a:r>
            <a:r>
              <a:rPr lang="hr-HR" sz="2400" dirty="0"/>
              <a:t> pravilnost </a:t>
            </a:r>
            <a:r>
              <a:rPr lang="hr-HR" sz="2400" dirty="0" err="1"/>
              <a:t>vnosov</a:t>
            </a:r>
            <a:r>
              <a:rPr lang="hr-HR" sz="2400" dirty="0"/>
              <a:t>. V </a:t>
            </a:r>
            <a:r>
              <a:rPr lang="hr-HR" sz="2400" dirty="0" err="1"/>
              <a:t>posameznih</a:t>
            </a:r>
            <a:r>
              <a:rPr lang="hr-HR" sz="2400" dirty="0"/>
              <a:t> </a:t>
            </a:r>
            <a:r>
              <a:rPr lang="hr-HR" sz="2400" dirty="0" err="1"/>
              <a:t>zavihkih</a:t>
            </a:r>
            <a:r>
              <a:rPr lang="hr-HR" sz="2400" dirty="0"/>
              <a:t> vam prikaže koliko </a:t>
            </a:r>
            <a:r>
              <a:rPr lang="hr-HR" sz="2400" dirty="0" err="1"/>
              <a:t>vnosov</a:t>
            </a:r>
            <a:r>
              <a:rPr lang="hr-HR" sz="2400" dirty="0"/>
              <a:t> je bilo  </a:t>
            </a:r>
            <a:r>
              <a:rPr lang="hr-HR" sz="2400" b="1" i="1" dirty="0">
                <a:effectLst>
                  <a:outerShdw blurRad="38100" dist="38100" dir="2700000" algn="tl">
                    <a:srgbClr val="FFFFFF"/>
                  </a:outerShdw>
                </a:effectLst>
              </a:rPr>
              <a:t>pravilnih</a:t>
            </a:r>
            <a:r>
              <a:rPr lang="hr-HR" sz="2400" dirty="0"/>
              <a:t>, koliko  </a:t>
            </a:r>
            <a:r>
              <a:rPr lang="hr-HR" sz="2400" b="1" i="1" dirty="0">
                <a:effectLst>
                  <a:outerShdw blurRad="38100" dist="38100" dir="2700000" algn="tl">
                    <a:srgbClr val="FFFFFF"/>
                  </a:outerShdw>
                </a:effectLst>
              </a:rPr>
              <a:t>nepravilnih</a:t>
            </a:r>
            <a:r>
              <a:rPr lang="hr-HR" sz="2400" dirty="0"/>
              <a:t> </a:t>
            </a:r>
            <a:r>
              <a:rPr lang="hr-HR" sz="2400" dirty="0" err="1"/>
              <a:t>in</a:t>
            </a:r>
            <a:r>
              <a:rPr lang="hr-HR" sz="2400" dirty="0"/>
              <a:t> </a:t>
            </a:r>
            <a:r>
              <a:rPr lang="hr-HR" sz="2400" dirty="0" err="1"/>
              <a:t>kasneje</a:t>
            </a:r>
            <a:r>
              <a:rPr lang="hr-HR" sz="2400" dirty="0"/>
              <a:t> </a:t>
            </a:r>
            <a:r>
              <a:rPr lang="hr-HR" sz="2400" dirty="0" err="1"/>
              <a:t>tudi</a:t>
            </a:r>
            <a:r>
              <a:rPr lang="hr-HR" sz="2400" dirty="0"/>
              <a:t> </a:t>
            </a:r>
            <a:r>
              <a:rPr lang="hr-HR" sz="2400" b="1" i="1" dirty="0" err="1">
                <a:effectLst>
                  <a:outerShdw blurRad="38100" dist="38100" dir="2700000" algn="tl">
                    <a:srgbClr val="FFFFFF"/>
                  </a:outerShdw>
                </a:effectLst>
              </a:rPr>
              <a:t>zavrnjenih</a:t>
            </a:r>
            <a:r>
              <a:rPr lang="hr-HR" sz="2400" dirty="0"/>
              <a:t> </a:t>
            </a:r>
            <a:r>
              <a:rPr lang="hr-HR" sz="2400" dirty="0" err="1"/>
              <a:t>vnosov</a:t>
            </a:r>
            <a:r>
              <a:rPr lang="hr-HR" sz="2400" dirty="0"/>
              <a:t>.</a:t>
            </a:r>
          </a:p>
        </p:txBody>
      </p:sp>
      <p:sp>
        <p:nvSpPr>
          <p:cNvPr id="9" name="AutoShape 5">
            <a:extLst>
              <a:ext uri="{FF2B5EF4-FFF2-40B4-BE49-F238E27FC236}">
                <a16:creationId xmlns:a16="http://schemas.microsoft.com/office/drawing/2014/main" id="{4414DE0B-4DB4-D3C2-2E1C-99FCA85E9C4A}"/>
              </a:ext>
            </a:extLst>
          </p:cNvPr>
          <p:cNvSpPr>
            <a:spLocks noChangeArrowheads="1"/>
          </p:cNvSpPr>
          <p:nvPr/>
        </p:nvSpPr>
        <p:spPr bwMode="auto">
          <a:xfrm>
            <a:off x="1494796" y="2683463"/>
            <a:ext cx="371475" cy="195262"/>
          </a:xfrm>
          <a:prstGeom prst="leftArrow">
            <a:avLst>
              <a:gd name="adj1" fmla="val 50000"/>
              <a:gd name="adj2" fmla="val 475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
            <a:extLst>
              <a:ext uri="{FF2B5EF4-FFF2-40B4-BE49-F238E27FC236}">
                <a16:creationId xmlns:a16="http://schemas.microsoft.com/office/drawing/2014/main" id="{B64B19C4-C492-5AB7-008C-36A52342EE5A}"/>
              </a:ext>
            </a:extLst>
          </p:cNvPr>
          <p:cNvSpPr/>
          <p:nvPr/>
        </p:nvSpPr>
        <p:spPr>
          <a:xfrm>
            <a:off x="2267744" y="186775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00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5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80967A17-B350-0ED8-2C98-E405D1178C28}"/>
              </a:ext>
            </a:extLst>
          </p:cNvPr>
          <p:cNvPicPr>
            <a:picLocks noChangeAspect="1"/>
          </p:cNvPicPr>
          <p:nvPr/>
        </p:nvPicPr>
        <p:blipFill>
          <a:blip r:embed="rId3"/>
          <a:stretch>
            <a:fillRect/>
          </a:stretch>
        </p:blipFill>
        <p:spPr>
          <a:xfrm>
            <a:off x="438708" y="1525145"/>
            <a:ext cx="8266584" cy="3389603"/>
          </a:xfrm>
          <a:prstGeom prst="rect">
            <a:avLst/>
          </a:prstGeom>
        </p:spPr>
      </p:pic>
      <p:sp>
        <p:nvSpPr>
          <p:cNvPr id="192514" name="Rectangle 2"/>
          <p:cNvSpPr>
            <a:spLocks noGrp="1" noChangeArrowheads="1"/>
          </p:cNvSpPr>
          <p:nvPr>
            <p:ph type="title"/>
          </p:nvPr>
        </p:nvSpPr>
        <p:spPr bwMode="auto">
          <a:xfrm>
            <a:off x="438708" y="749808"/>
            <a:ext cx="8229600" cy="85010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sl-SI" sz="3600" b="1" dirty="0">
                <a:solidFill>
                  <a:srgbClr val="005DA3"/>
                </a:solidFill>
              </a:rPr>
              <a:t>Uvoz podatkov</a:t>
            </a:r>
          </a:p>
        </p:txBody>
      </p:sp>
      <p:sp>
        <p:nvSpPr>
          <p:cNvPr id="6" name="Označba mesta datuma 5">
            <a:extLst>
              <a:ext uri="{FF2B5EF4-FFF2-40B4-BE49-F238E27FC236}">
                <a16:creationId xmlns:a16="http://schemas.microsoft.com/office/drawing/2014/main" id="{6270BA91-8D75-9147-B2A5-BD119930E066}"/>
              </a:ext>
            </a:extLst>
          </p:cNvPr>
          <p:cNvSpPr>
            <a:spLocks noGrp="1"/>
          </p:cNvSpPr>
          <p:nvPr>
            <p:ph type="dt" sz="half" idx="10"/>
          </p:nvPr>
        </p:nvSpPr>
        <p:spPr/>
        <p:txBody>
          <a:bodyPr/>
          <a:lstStyle/>
          <a:p>
            <a:endParaRPr lang="en-US"/>
          </a:p>
        </p:txBody>
      </p:sp>
      <p:sp>
        <p:nvSpPr>
          <p:cNvPr id="192517" name="AutoShape 5"/>
          <p:cNvSpPr>
            <a:spLocks noChangeArrowheads="1"/>
          </p:cNvSpPr>
          <p:nvPr/>
        </p:nvSpPr>
        <p:spPr bwMode="auto">
          <a:xfrm>
            <a:off x="1523979" y="2661233"/>
            <a:ext cx="371475" cy="195262"/>
          </a:xfrm>
          <a:prstGeom prst="leftArrow">
            <a:avLst>
              <a:gd name="adj1" fmla="val 50000"/>
              <a:gd name="adj2" fmla="val 4756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 name="Oval 1"/>
          <p:cNvSpPr/>
          <p:nvPr/>
        </p:nvSpPr>
        <p:spPr>
          <a:xfrm>
            <a:off x="2064662" y="2159227"/>
            <a:ext cx="43204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483768" y="4698940"/>
            <a:ext cx="5040560" cy="1938992"/>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400" dirty="0"/>
              <a:t>Osnovni pregled „Poročanih pomoči – seznam poslanih“ vedno pokaže 10 zapisov na stran, lahko pa si jih prikažete in potrjujete do 500 naenkrat.</a:t>
            </a:r>
            <a:endParaRPr lang="en-US" sz="2400" dirty="0"/>
          </a:p>
        </p:txBody>
      </p:sp>
      <p:cxnSp>
        <p:nvCxnSpPr>
          <p:cNvPr id="5" name="Straight Arrow Connector 4"/>
          <p:cNvCxnSpPr>
            <a:cxnSpLocks/>
          </p:cNvCxnSpPr>
          <p:nvPr/>
        </p:nvCxnSpPr>
        <p:spPr>
          <a:xfrm flipH="1" flipV="1">
            <a:off x="2590800" y="4491835"/>
            <a:ext cx="397024" cy="1235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192517"/>
                                        </p:tgtEl>
                                        <p:attrNameLst>
                                          <p:attrName>style.visibility</p:attrName>
                                        </p:attrNameLst>
                                      </p:cBhvr>
                                      <p:to>
                                        <p:strVal val="visible"/>
                                      </p:to>
                                    </p:set>
                                    <p:animEffect transition="in" filter="wipe(down)">
                                      <p:cBhvr>
                                        <p:cTn id="7" dur="1000"/>
                                        <p:tgtEl>
                                          <p:spTgt spid="1925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50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500" fill="hold"/>
                                        <p:tgtEl>
                                          <p:spTgt spid="3"/>
                                        </p:tgtEl>
                                        <p:attrNameLst>
                                          <p:attrName>ppt_x</p:attrName>
                                        </p:attrNameLst>
                                      </p:cBhvr>
                                      <p:tavLst>
                                        <p:tav tm="0">
                                          <p:val>
                                            <p:strVal val="#ppt_x"/>
                                          </p:val>
                                        </p:tav>
                                        <p:tav tm="100000">
                                          <p:val>
                                            <p:strVal val="#ppt_x"/>
                                          </p:val>
                                        </p:tav>
                                      </p:tavLst>
                                    </p:anim>
                                    <p:anim calcmode="lin" valueType="num">
                                      <p:cBhvr additive="base">
                                        <p:cTn id="25"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bwMode="auto">
          <a:xfrm>
            <a:off x="611560" y="868673"/>
            <a:ext cx="8229600" cy="777914"/>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hr-HR" sz="4000" b="1" dirty="0">
                <a:solidFill>
                  <a:srgbClr val="005DA3"/>
                </a:solidFill>
              </a:rPr>
              <a:t>Primer nepravilnih </a:t>
            </a:r>
            <a:r>
              <a:rPr lang="hr-HR" sz="4000" b="1" dirty="0" err="1">
                <a:solidFill>
                  <a:srgbClr val="005DA3"/>
                </a:solidFill>
              </a:rPr>
              <a:t>podatkov</a:t>
            </a:r>
            <a:endParaRPr lang="hr-HR" sz="4000" b="1" dirty="0">
              <a:solidFill>
                <a:srgbClr val="005DA3"/>
              </a:solidFill>
            </a:endParaRPr>
          </a:p>
        </p:txBody>
      </p:sp>
      <p:pic>
        <p:nvPicPr>
          <p:cNvPr id="5" name="Označba mesta vsebine 4">
            <a:extLst>
              <a:ext uri="{FF2B5EF4-FFF2-40B4-BE49-F238E27FC236}">
                <a16:creationId xmlns:a16="http://schemas.microsoft.com/office/drawing/2014/main" id="{1E665545-9A5B-5B5A-F22B-A93B1E2204EF}"/>
              </a:ext>
            </a:extLst>
          </p:cNvPr>
          <p:cNvPicPr>
            <a:picLocks noGrp="1" noChangeAspect="1"/>
          </p:cNvPicPr>
          <p:nvPr>
            <p:ph idx="1"/>
          </p:nvPr>
        </p:nvPicPr>
        <p:blipFill>
          <a:blip r:embed="rId3"/>
          <a:stretch>
            <a:fillRect/>
          </a:stretch>
        </p:blipFill>
        <p:spPr>
          <a:xfrm>
            <a:off x="1619672" y="1641915"/>
            <a:ext cx="3456384" cy="4941447"/>
          </a:xfrm>
        </p:spPr>
      </p:pic>
      <p:sp>
        <p:nvSpPr>
          <p:cNvPr id="2" name="Označba mesta datuma 1">
            <a:extLst>
              <a:ext uri="{FF2B5EF4-FFF2-40B4-BE49-F238E27FC236}">
                <a16:creationId xmlns:a16="http://schemas.microsoft.com/office/drawing/2014/main" id="{B5921992-C12B-A611-F725-42EA10C5D719}"/>
              </a:ext>
            </a:extLst>
          </p:cNvPr>
          <p:cNvSpPr>
            <a:spLocks noGrp="1"/>
          </p:cNvSpPr>
          <p:nvPr>
            <p:ph type="dt" sz="half" idx="10"/>
          </p:nvPr>
        </p:nvSpPr>
        <p:spPr/>
        <p:txBody>
          <a:bodyPr/>
          <a:lstStyle/>
          <a:p>
            <a:endParaRPr lang="en-US"/>
          </a:p>
        </p:txBody>
      </p:sp>
      <p:sp>
        <p:nvSpPr>
          <p:cNvPr id="196613" name="Text Box 5"/>
          <p:cNvSpPr txBox="1">
            <a:spLocks noChangeArrowheads="1"/>
          </p:cNvSpPr>
          <p:nvPr/>
        </p:nvSpPr>
        <p:spPr bwMode="auto">
          <a:xfrm>
            <a:off x="5220072" y="1628800"/>
            <a:ext cx="2808311" cy="120032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hr-HR" sz="2400" dirty="0"/>
              <a:t>Ne prepozna matične </a:t>
            </a:r>
            <a:r>
              <a:rPr lang="hr-HR" sz="2400" dirty="0" err="1"/>
              <a:t>številke</a:t>
            </a:r>
            <a:r>
              <a:rPr lang="hr-HR" sz="2400" dirty="0"/>
              <a:t> </a:t>
            </a:r>
            <a:r>
              <a:rPr lang="hr-HR" sz="2400" dirty="0" err="1"/>
              <a:t>prejemnika</a:t>
            </a:r>
            <a:r>
              <a:rPr lang="hr-HR" sz="2400" dirty="0"/>
              <a:t>.</a:t>
            </a:r>
          </a:p>
        </p:txBody>
      </p:sp>
      <p:sp>
        <p:nvSpPr>
          <p:cNvPr id="196614" name="Text Box 6"/>
          <p:cNvSpPr txBox="1">
            <a:spLocks noChangeArrowheads="1"/>
          </p:cNvSpPr>
          <p:nvPr/>
        </p:nvSpPr>
        <p:spPr bwMode="auto">
          <a:xfrm>
            <a:off x="5220071" y="3040290"/>
            <a:ext cx="2808311" cy="3323987"/>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marL="342900" indent="-342900">
              <a:spcBef>
                <a:spcPct val="50000"/>
              </a:spcBef>
              <a:buFont typeface="Arial" panose="020B0604020202020204" pitchFamily="34" charset="0"/>
              <a:buChar char="•"/>
            </a:pPr>
            <a:r>
              <a:rPr lang="hr-HR" sz="2000" dirty="0"/>
              <a:t>Podatke </a:t>
            </a:r>
            <a:r>
              <a:rPr lang="hr-HR" sz="2000" dirty="0" err="1"/>
              <a:t>lahko</a:t>
            </a:r>
            <a:r>
              <a:rPr lang="hr-HR" sz="2000" dirty="0"/>
              <a:t> popravite </a:t>
            </a:r>
            <a:r>
              <a:rPr lang="hr-HR" sz="2000" dirty="0" err="1"/>
              <a:t>sproti</a:t>
            </a:r>
            <a:r>
              <a:rPr lang="hr-HR" sz="2000" dirty="0"/>
              <a:t> </a:t>
            </a:r>
            <a:r>
              <a:rPr lang="hr-HR" sz="2000" dirty="0" err="1"/>
              <a:t>in</a:t>
            </a:r>
            <a:r>
              <a:rPr lang="hr-HR" sz="2000" dirty="0"/>
              <a:t> </a:t>
            </a:r>
            <a:r>
              <a:rPr lang="hr-HR" sz="2000" dirty="0" err="1"/>
              <a:t>jih</a:t>
            </a:r>
            <a:r>
              <a:rPr lang="hr-HR" sz="2000" dirty="0"/>
              <a:t> </a:t>
            </a:r>
            <a:r>
              <a:rPr lang="hr-HR" sz="2000" dirty="0" err="1"/>
              <a:t>shranite</a:t>
            </a:r>
            <a:r>
              <a:rPr lang="hr-HR" sz="2000" dirty="0"/>
              <a:t>. </a:t>
            </a:r>
            <a:r>
              <a:rPr lang="hr-HR" sz="2000" dirty="0" err="1"/>
              <a:t>Če</a:t>
            </a:r>
            <a:r>
              <a:rPr lang="hr-HR" sz="2000" dirty="0"/>
              <a:t> </a:t>
            </a:r>
            <a:r>
              <a:rPr lang="hr-HR" sz="2000" dirty="0" err="1"/>
              <a:t>so</a:t>
            </a:r>
            <a:r>
              <a:rPr lang="hr-HR" sz="2000" dirty="0"/>
              <a:t> </a:t>
            </a:r>
            <a:r>
              <a:rPr lang="hr-HR" sz="2000" dirty="0" err="1"/>
              <a:t>podatki</a:t>
            </a:r>
            <a:r>
              <a:rPr lang="hr-HR" sz="2000" dirty="0"/>
              <a:t> pravilni se </a:t>
            </a:r>
            <a:r>
              <a:rPr lang="hr-HR" sz="2000" dirty="0" err="1"/>
              <a:t>prenesejo</a:t>
            </a:r>
            <a:r>
              <a:rPr lang="hr-HR" sz="2000" dirty="0"/>
              <a:t> med pravilne.</a:t>
            </a:r>
          </a:p>
          <a:p>
            <a:pPr marL="285750" indent="-285750">
              <a:spcBef>
                <a:spcPct val="50000"/>
              </a:spcBef>
              <a:buFont typeface="Arial" panose="020B0604020202020204" pitchFamily="34" charset="0"/>
              <a:buChar char="•"/>
            </a:pPr>
            <a:r>
              <a:rPr lang="hr-HR" sz="2000" dirty="0" err="1"/>
              <a:t>Lahko</a:t>
            </a:r>
            <a:r>
              <a:rPr lang="hr-HR" sz="2000" dirty="0"/>
              <a:t> </a:t>
            </a:r>
            <a:r>
              <a:rPr lang="hr-HR" sz="2000" dirty="0" err="1"/>
              <a:t>ji</a:t>
            </a:r>
            <a:r>
              <a:rPr lang="hr-HR" sz="2000" dirty="0"/>
              <a:t> zbrišete </a:t>
            </a:r>
            <a:r>
              <a:rPr lang="hr-HR" sz="2000" dirty="0" err="1"/>
              <a:t>in</a:t>
            </a:r>
            <a:r>
              <a:rPr lang="hr-HR" sz="2000" dirty="0"/>
              <a:t> popravite v Excel tabeli </a:t>
            </a:r>
            <a:r>
              <a:rPr lang="hr-HR" sz="2000" dirty="0" err="1"/>
              <a:t>in</a:t>
            </a:r>
            <a:r>
              <a:rPr lang="hr-HR" sz="2000" dirty="0"/>
              <a:t> ponovno uvozite.</a:t>
            </a:r>
          </a:p>
        </p:txBody>
      </p:sp>
    </p:spTree>
    <p:extLst>
      <p:ext uri="{BB962C8B-B14F-4D97-AF65-F5344CB8AC3E}">
        <p14:creationId xmlns:p14="http://schemas.microsoft.com/office/powerpoint/2010/main" val="127426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500"/>
                                  </p:stCondLst>
                                  <p:childTnLst>
                                    <p:set>
                                      <p:cBhvr>
                                        <p:cTn id="6" dur="1" fill="hold">
                                          <p:stCondLst>
                                            <p:cond delay="0"/>
                                          </p:stCondLst>
                                        </p:cTn>
                                        <p:tgtEl>
                                          <p:spTgt spid="196613"/>
                                        </p:tgtEl>
                                        <p:attrNameLst>
                                          <p:attrName>style.visibility</p:attrName>
                                        </p:attrNameLst>
                                      </p:cBhvr>
                                      <p:to>
                                        <p:strVal val="visible"/>
                                      </p:to>
                                    </p:set>
                                    <p:anim calcmode="lin" valueType="num">
                                      <p:cBhvr>
                                        <p:cTn id="7" dur="1750" fill="hold"/>
                                        <p:tgtEl>
                                          <p:spTgt spid="196613"/>
                                        </p:tgtEl>
                                        <p:attrNameLst>
                                          <p:attrName>ppt_w</p:attrName>
                                        </p:attrNameLst>
                                      </p:cBhvr>
                                      <p:tavLst>
                                        <p:tav tm="0">
                                          <p:val>
                                            <p:fltVal val="0"/>
                                          </p:val>
                                        </p:tav>
                                        <p:tav tm="100000">
                                          <p:val>
                                            <p:strVal val="#ppt_w"/>
                                          </p:val>
                                        </p:tav>
                                      </p:tavLst>
                                    </p:anim>
                                    <p:anim calcmode="lin" valueType="num">
                                      <p:cBhvr>
                                        <p:cTn id="8" dur="1750" fill="hold"/>
                                        <p:tgtEl>
                                          <p:spTgt spid="196613"/>
                                        </p:tgtEl>
                                        <p:attrNameLst>
                                          <p:attrName>ppt_h</p:attrName>
                                        </p:attrNameLst>
                                      </p:cBhvr>
                                      <p:tavLst>
                                        <p:tav tm="0">
                                          <p:val>
                                            <p:fltVal val="0"/>
                                          </p:val>
                                        </p:tav>
                                        <p:tav tm="100000">
                                          <p:val>
                                            <p:strVal val="#ppt_h"/>
                                          </p:val>
                                        </p:tav>
                                      </p:tavLst>
                                    </p:anim>
                                    <p:anim calcmode="lin" valueType="num">
                                      <p:cBhvr>
                                        <p:cTn id="9" dur="1750" fill="hold"/>
                                        <p:tgtEl>
                                          <p:spTgt spid="196613"/>
                                        </p:tgtEl>
                                        <p:attrNameLst>
                                          <p:attrName>style.rotation</p:attrName>
                                        </p:attrNameLst>
                                      </p:cBhvr>
                                      <p:tavLst>
                                        <p:tav tm="0">
                                          <p:val>
                                            <p:fltVal val="90"/>
                                          </p:val>
                                        </p:tav>
                                        <p:tav tm="100000">
                                          <p:val>
                                            <p:fltVal val="0"/>
                                          </p:val>
                                        </p:tav>
                                      </p:tavLst>
                                    </p:anim>
                                    <p:animEffect transition="in" filter="fade">
                                      <p:cBhvr>
                                        <p:cTn id="10" dur="1750"/>
                                        <p:tgtEl>
                                          <p:spTgt spid="1966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500"/>
                                  </p:stCondLst>
                                  <p:childTnLst>
                                    <p:set>
                                      <p:cBhvr>
                                        <p:cTn id="14" dur="1" fill="hold">
                                          <p:stCondLst>
                                            <p:cond delay="0"/>
                                          </p:stCondLst>
                                        </p:cTn>
                                        <p:tgtEl>
                                          <p:spTgt spid="196614"/>
                                        </p:tgtEl>
                                        <p:attrNameLst>
                                          <p:attrName>style.visibility</p:attrName>
                                        </p:attrNameLst>
                                      </p:cBhvr>
                                      <p:to>
                                        <p:strVal val="visible"/>
                                      </p:to>
                                    </p:set>
                                    <p:anim calcmode="lin" valueType="num">
                                      <p:cBhvr>
                                        <p:cTn id="15" dur="1500" fill="hold"/>
                                        <p:tgtEl>
                                          <p:spTgt spid="196614"/>
                                        </p:tgtEl>
                                        <p:attrNameLst>
                                          <p:attrName>ppt_w</p:attrName>
                                        </p:attrNameLst>
                                      </p:cBhvr>
                                      <p:tavLst>
                                        <p:tav tm="0">
                                          <p:val>
                                            <p:fltVal val="0"/>
                                          </p:val>
                                        </p:tav>
                                        <p:tav tm="100000">
                                          <p:val>
                                            <p:strVal val="#ppt_w"/>
                                          </p:val>
                                        </p:tav>
                                      </p:tavLst>
                                    </p:anim>
                                    <p:anim calcmode="lin" valueType="num">
                                      <p:cBhvr>
                                        <p:cTn id="16" dur="1500" fill="hold"/>
                                        <p:tgtEl>
                                          <p:spTgt spid="196614"/>
                                        </p:tgtEl>
                                        <p:attrNameLst>
                                          <p:attrName>ppt_h</p:attrName>
                                        </p:attrNameLst>
                                      </p:cBhvr>
                                      <p:tavLst>
                                        <p:tav tm="0">
                                          <p:val>
                                            <p:fltVal val="0"/>
                                          </p:val>
                                        </p:tav>
                                        <p:tav tm="100000">
                                          <p:val>
                                            <p:strVal val="#ppt_h"/>
                                          </p:val>
                                        </p:tav>
                                      </p:tavLst>
                                    </p:anim>
                                    <p:animEffect transition="in" filter="fade">
                                      <p:cBhvr>
                                        <p:cTn id="17" dur="1500"/>
                                        <p:tgtEl>
                                          <p:spTgt spid="19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b="1" dirty="0">
                <a:solidFill>
                  <a:srgbClr val="0067B4"/>
                </a:solidFill>
              </a:rPr>
              <a:t>Pred prvo prijavo</a:t>
            </a:r>
            <a:endParaRPr lang="en-US" b="1" dirty="0">
              <a:solidFill>
                <a:srgbClr val="0067B4"/>
              </a:solidFill>
            </a:endParaRPr>
          </a:p>
        </p:txBody>
      </p:sp>
      <p:sp>
        <p:nvSpPr>
          <p:cNvPr id="3" name="Označba mesta datuma 2">
            <a:extLst>
              <a:ext uri="{FF2B5EF4-FFF2-40B4-BE49-F238E27FC236}">
                <a16:creationId xmlns:a16="http://schemas.microsoft.com/office/drawing/2014/main" id="{8C431E67-C6A1-568D-813B-084F61468C30}"/>
              </a:ext>
            </a:extLst>
          </p:cNvPr>
          <p:cNvSpPr>
            <a:spLocks noGrp="1"/>
          </p:cNvSpPr>
          <p:nvPr>
            <p:ph type="dt" sz="half" idx="10"/>
          </p:nvPr>
        </p:nvSpPr>
        <p:spPr/>
        <p:txBody>
          <a:bodyPr/>
          <a:lstStyle/>
          <a:p>
            <a:endParaRPr lang="en-US"/>
          </a:p>
        </p:txBody>
      </p:sp>
      <p:sp>
        <p:nvSpPr>
          <p:cNvPr id="6" name="TextBox 5"/>
          <p:cNvSpPr txBox="1"/>
          <p:nvPr/>
        </p:nvSpPr>
        <p:spPr>
          <a:xfrm>
            <a:off x="1270491" y="3284984"/>
            <a:ext cx="7056784" cy="2677656"/>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sl-SI" sz="2400" dirty="0"/>
              <a:t>Pred tem je potrebno urediti dostop v omrežje HKOM. </a:t>
            </a:r>
          </a:p>
          <a:p>
            <a:endParaRPr lang="sl-SI" sz="2400" dirty="0"/>
          </a:p>
          <a:p>
            <a:r>
              <a:rPr lang="sl-SI" sz="2000" dirty="0"/>
              <a:t>Večina uporabnikov aplikacije / upravljavcev ukrepov, ki predstavljajo državno pomoč ali pomoč </a:t>
            </a:r>
            <a:r>
              <a:rPr lang="sl-SI" sz="2000" i="1" dirty="0"/>
              <a:t>de </a:t>
            </a:r>
            <a:r>
              <a:rPr lang="sl-SI" sz="2000" i="1" dirty="0" err="1"/>
              <a:t>minimis</a:t>
            </a:r>
            <a:r>
              <a:rPr lang="sl-SI" sz="2000" dirty="0"/>
              <a:t> ima dostop do HKOM, sicer je potrebno izpolniti vlogo za dodelitev pravic za omrežje HKOM, jo poslati na naše ministrstvo, ki le-to posreduje ministrstvu odgovornemu za informatiko v državni upravi (</a:t>
            </a:r>
            <a:r>
              <a:rPr lang="sl-SI" sz="2000" dirty="0" err="1"/>
              <a:t>obr</a:t>
            </a:r>
            <a:r>
              <a:rPr lang="sl-SI" sz="2000" dirty="0"/>
              <a:t>.: </a:t>
            </a:r>
            <a:r>
              <a:rPr lang="sl-SI" sz="2000" dirty="0" err="1"/>
              <a:t>Obr</a:t>
            </a:r>
            <a:r>
              <a:rPr lang="sl-SI" sz="2000" dirty="0"/>
              <a:t>.: HKOM-2021-DPUOD).</a:t>
            </a:r>
            <a:endParaRPr lang="en-US" sz="2000" dirty="0"/>
          </a:p>
        </p:txBody>
      </p:sp>
      <p:sp>
        <p:nvSpPr>
          <p:cNvPr id="9" name="PoljeZBesedilom 8">
            <a:extLst>
              <a:ext uri="{FF2B5EF4-FFF2-40B4-BE49-F238E27FC236}">
                <a16:creationId xmlns:a16="http://schemas.microsoft.com/office/drawing/2014/main" id="{EEEEAC82-901F-EE26-6B29-FEC32712A99B}"/>
              </a:ext>
            </a:extLst>
          </p:cNvPr>
          <p:cNvSpPr txBox="1"/>
          <p:nvPr/>
        </p:nvSpPr>
        <p:spPr>
          <a:xfrm>
            <a:off x="971600" y="1544784"/>
            <a:ext cx="7632848" cy="1846659"/>
          </a:xfrm>
          <a:prstGeom prst="rect">
            <a:avLst/>
          </a:prstGeom>
          <a:noFill/>
        </p:spPr>
        <p:txBody>
          <a:bodyPr wrap="square" rtlCol="0">
            <a:spAutoFit/>
          </a:bodyPr>
          <a:lstStyle/>
          <a:p>
            <a:r>
              <a:rPr lang="sl-SI" sz="2400" dirty="0">
                <a:effectLst/>
                <a:latin typeface="Arial" panose="020B0604020202020204" pitchFamily="34" charset="0"/>
                <a:ea typeface="Times New Roman" panose="02020603050405020304" pitchFamily="18" charset="0"/>
                <a:cs typeface="Times New Roman" panose="02020603050405020304" pitchFamily="18" charset="0"/>
              </a:rPr>
              <a:t>Do spletne aplikacije dostopamo preko spletnega naslova </a:t>
            </a:r>
            <a:r>
              <a:rPr lang="sl-SI" sz="24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https://isdp.mf.sigov.si</a:t>
            </a:r>
            <a:r>
              <a:rPr lang="sl-SI" sz="24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rPr>
              <a:t>. </a:t>
            </a:r>
          </a:p>
          <a:p>
            <a:endParaRPr lang="sl-SI" sz="2400" dirty="0">
              <a:latin typeface="Arial" panose="020B0604020202020204" pitchFamily="34" charset="0"/>
              <a:ea typeface="Times New Roman" panose="02020603050405020304" pitchFamily="18" charset="0"/>
              <a:cs typeface="Times New Roman" panose="02020603050405020304" pitchFamily="18" charset="0"/>
            </a:endParaRPr>
          </a:p>
          <a:p>
            <a:r>
              <a:rPr lang="sl-SI" sz="2400" b="1" i="1" dirty="0">
                <a:latin typeface="Arial" panose="020B0604020202020204" pitchFamily="34" charset="0"/>
                <a:ea typeface="Times New Roman" panose="02020603050405020304" pitchFamily="18" charset="0"/>
                <a:cs typeface="Times New Roman" panose="02020603050405020304" pitchFamily="18" charset="0"/>
              </a:rPr>
              <a:t>Dostop je mogoč s pomočjo digitalnega potrdila. </a:t>
            </a:r>
          </a:p>
          <a:p>
            <a:endParaRPr lang="sl-SI"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9192675"/>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75214823-FAAB-6073-8BEB-17489AA8B904}"/>
              </a:ext>
            </a:extLst>
          </p:cNvPr>
          <p:cNvPicPr>
            <a:picLocks noChangeAspect="1"/>
          </p:cNvPicPr>
          <p:nvPr/>
        </p:nvPicPr>
        <p:blipFill>
          <a:blip r:embed="rId3"/>
          <a:stretch>
            <a:fillRect/>
          </a:stretch>
        </p:blipFill>
        <p:spPr>
          <a:xfrm>
            <a:off x="323528" y="1634712"/>
            <a:ext cx="8172400" cy="2974054"/>
          </a:xfrm>
          <a:prstGeom prst="rect">
            <a:avLst/>
          </a:prstGeom>
        </p:spPr>
      </p:pic>
      <p:sp>
        <p:nvSpPr>
          <p:cNvPr id="193538" name="Rectangle 2"/>
          <p:cNvSpPr>
            <a:spLocks noGrp="1" noChangeArrowheads="1"/>
          </p:cNvSpPr>
          <p:nvPr>
            <p:ph type="title"/>
          </p:nvPr>
        </p:nvSpPr>
        <p:spPr bwMode="auto">
          <a:xfrm>
            <a:off x="590872" y="790084"/>
            <a:ext cx="8229600" cy="904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hr-HR" b="1" dirty="0" err="1">
                <a:solidFill>
                  <a:srgbClr val="005DA3"/>
                </a:solidFill>
              </a:rPr>
              <a:t>Pregledovanje</a:t>
            </a:r>
            <a:r>
              <a:rPr lang="hr-HR" b="1" dirty="0">
                <a:solidFill>
                  <a:srgbClr val="005DA3"/>
                </a:solidFill>
              </a:rPr>
              <a:t> uvoženih </a:t>
            </a:r>
            <a:r>
              <a:rPr lang="hr-HR" b="1" dirty="0" err="1">
                <a:solidFill>
                  <a:srgbClr val="005DA3"/>
                </a:solidFill>
              </a:rPr>
              <a:t>podatkov</a:t>
            </a:r>
            <a:endParaRPr lang="hr-HR" b="1" dirty="0">
              <a:solidFill>
                <a:srgbClr val="005DA3"/>
              </a:solidFill>
            </a:endParaRPr>
          </a:p>
        </p:txBody>
      </p:sp>
      <p:sp>
        <p:nvSpPr>
          <p:cNvPr id="4" name="Označba mesta datuma 3">
            <a:extLst>
              <a:ext uri="{FF2B5EF4-FFF2-40B4-BE49-F238E27FC236}">
                <a16:creationId xmlns:a16="http://schemas.microsoft.com/office/drawing/2014/main" id="{01E19C49-3B74-5A8D-0D74-BE748ECB037E}"/>
              </a:ext>
            </a:extLst>
          </p:cNvPr>
          <p:cNvSpPr>
            <a:spLocks noGrp="1"/>
          </p:cNvSpPr>
          <p:nvPr>
            <p:ph type="dt" sz="half" idx="10"/>
          </p:nvPr>
        </p:nvSpPr>
        <p:spPr/>
        <p:txBody>
          <a:bodyPr/>
          <a:lstStyle/>
          <a:p>
            <a:endParaRPr lang="en-US" dirty="0"/>
          </a:p>
        </p:txBody>
      </p:sp>
      <p:sp>
        <p:nvSpPr>
          <p:cNvPr id="193541" name="Text Box 5"/>
          <p:cNvSpPr txBox="1">
            <a:spLocks noChangeArrowheads="1"/>
          </p:cNvSpPr>
          <p:nvPr/>
        </p:nvSpPr>
        <p:spPr bwMode="auto">
          <a:xfrm>
            <a:off x="694902" y="3194392"/>
            <a:ext cx="5250062" cy="3046988"/>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hr-HR" sz="2400" dirty="0"/>
              <a:t>Pri nepravilnih </a:t>
            </a:r>
            <a:r>
              <a:rPr lang="hr-HR" sz="2400" dirty="0" err="1"/>
              <a:t>podatkih</a:t>
            </a:r>
            <a:r>
              <a:rPr lang="hr-HR" sz="2400" dirty="0"/>
              <a:t> s klikom na ikono </a:t>
            </a:r>
            <a:r>
              <a:rPr lang="hr-HR" sz="2400" dirty="0" err="1"/>
              <a:t>svinčnika</a:t>
            </a:r>
            <a:r>
              <a:rPr lang="hr-HR" sz="2400" dirty="0"/>
              <a:t> ugotovimo </a:t>
            </a:r>
            <a:r>
              <a:rPr lang="hr-HR" sz="2400" dirty="0" err="1"/>
              <a:t>vzrok</a:t>
            </a:r>
            <a:r>
              <a:rPr lang="hr-HR" sz="2400" dirty="0"/>
              <a:t> nepravilnosti, </a:t>
            </a:r>
            <a:r>
              <a:rPr lang="hr-HR" sz="2400" dirty="0" err="1"/>
              <a:t>kjer</a:t>
            </a:r>
            <a:r>
              <a:rPr lang="hr-HR" sz="2400" dirty="0"/>
              <a:t> je v </a:t>
            </a:r>
            <a:r>
              <a:rPr lang="hr-HR" sz="2400" dirty="0" err="1"/>
              <a:t>poročani</a:t>
            </a:r>
            <a:r>
              <a:rPr lang="hr-HR" sz="2400" dirty="0"/>
              <a:t> pomoči označeno z </a:t>
            </a:r>
            <a:r>
              <a:rPr lang="hr-HR" sz="2400" dirty="0" err="1"/>
              <a:t>rdečo</a:t>
            </a:r>
            <a:r>
              <a:rPr lang="hr-HR" sz="2400" dirty="0"/>
              <a:t> </a:t>
            </a:r>
            <a:r>
              <a:rPr lang="hr-HR" sz="2400" dirty="0" err="1"/>
              <a:t>kje</a:t>
            </a:r>
            <a:r>
              <a:rPr lang="hr-HR" sz="2400" dirty="0"/>
              <a:t> </a:t>
            </a:r>
            <a:r>
              <a:rPr lang="hr-HR" sz="2400" dirty="0" err="1"/>
              <a:t>in</a:t>
            </a:r>
            <a:r>
              <a:rPr lang="hr-HR" sz="2400" dirty="0"/>
              <a:t> kaj je narobe. </a:t>
            </a:r>
            <a:r>
              <a:rPr lang="hr-HR" sz="2400" dirty="0" err="1"/>
              <a:t>Lahko</a:t>
            </a:r>
            <a:r>
              <a:rPr lang="hr-HR" sz="2400" dirty="0"/>
              <a:t> se trajanje sheme ne sklada z datumom </a:t>
            </a:r>
            <a:r>
              <a:rPr lang="hr-HR" sz="2400" dirty="0" err="1"/>
              <a:t>odobritve</a:t>
            </a:r>
            <a:r>
              <a:rPr lang="hr-HR" sz="2400" dirty="0"/>
              <a:t>. </a:t>
            </a:r>
            <a:r>
              <a:rPr lang="hr-HR" sz="2400" dirty="0" err="1"/>
              <a:t>Lahko</a:t>
            </a:r>
            <a:r>
              <a:rPr lang="hr-HR" sz="2400" dirty="0"/>
              <a:t> je </a:t>
            </a:r>
            <a:r>
              <a:rPr lang="hr-HR" sz="2400" dirty="0" err="1"/>
              <a:t>poročana</a:t>
            </a:r>
            <a:r>
              <a:rPr lang="hr-HR" sz="2400" dirty="0"/>
              <a:t> </a:t>
            </a:r>
            <a:r>
              <a:rPr lang="hr-HR" sz="2400" dirty="0" err="1"/>
              <a:t>napačna</a:t>
            </a:r>
            <a:r>
              <a:rPr lang="hr-HR" sz="2400" dirty="0"/>
              <a:t> kategorija pomoči, </a:t>
            </a:r>
            <a:r>
              <a:rPr lang="hr-HR" sz="2400" dirty="0" err="1"/>
              <a:t>lahko</a:t>
            </a:r>
            <a:r>
              <a:rPr lang="hr-HR" sz="2400" dirty="0"/>
              <a:t> je </a:t>
            </a:r>
            <a:r>
              <a:rPr lang="hr-HR" sz="2400" dirty="0" err="1"/>
              <a:t>poročana</a:t>
            </a:r>
            <a:r>
              <a:rPr lang="hr-HR" sz="2400" dirty="0"/>
              <a:t> </a:t>
            </a:r>
            <a:r>
              <a:rPr lang="hr-HR" sz="2400" dirty="0" err="1"/>
              <a:t>napačna</a:t>
            </a:r>
            <a:r>
              <a:rPr lang="hr-HR" sz="2400" dirty="0"/>
              <a:t> </a:t>
            </a:r>
            <a:r>
              <a:rPr lang="hr-HR" sz="2400" dirty="0" err="1"/>
              <a:t>številka</a:t>
            </a:r>
            <a:r>
              <a:rPr lang="hr-HR" sz="2400" dirty="0"/>
              <a:t> sheme </a:t>
            </a:r>
            <a:r>
              <a:rPr lang="hr-HR" sz="2400" dirty="0" err="1"/>
              <a:t>ipd</a:t>
            </a:r>
            <a:r>
              <a:rPr lang="hr-HR" sz="2400" dirty="0"/>
              <a:t>.</a:t>
            </a:r>
          </a:p>
        </p:txBody>
      </p:sp>
      <p:sp>
        <p:nvSpPr>
          <p:cNvPr id="2" name="Oval 1"/>
          <p:cNvSpPr/>
          <p:nvPr/>
        </p:nvSpPr>
        <p:spPr>
          <a:xfrm>
            <a:off x="2267744" y="1910492"/>
            <a:ext cx="616558" cy="1911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a:extLst>
              <a:ext uri="{FF2B5EF4-FFF2-40B4-BE49-F238E27FC236}">
                <a16:creationId xmlns:a16="http://schemas.microsoft.com/office/drawing/2014/main" id="{5843F833-E499-2E59-85B2-8F49DBE5F223}"/>
              </a:ext>
            </a:extLst>
          </p:cNvPr>
          <p:cNvSpPr txBox="1">
            <a:spLocks noChangeArrowheads="1"/>
          </p:cNvSpPr>
          <p:nvPr/>
        </p:nvSpPr>
        <p:spPr bwMode="auto">
          <a:xfrm>
            <a:off x="6228184" y="3933056"/>
            <a:ext cx="2550964" cy="2308324"/>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hr-HR" sz="2400" dirty="0"/>
              <a:t>Podatke </a:t>
            </a:r>
            <a:r>
              <a:rPr lang="hr-HR" sz="2400" dirty="0" err="1"/>
              <a:t>lahko</a:t>
            </a:r>
            <a:r>
              <a:rPr lang="hr-HR" sz="2400" dirty="0"/>
              <a:t> popravite </a:t>
            </a:r>
            <a:r>
              <a:rPr lang="hr-HR" sz="2400" dirty="0" err="1"/>
              <a:t>sproti</a:t>
            </a:r>
            <a:r>
              <a:rPr lang="hr-HR" sz="2400" dirty="0"/>
              <a:t> </a:t>
            </a:r>
            <a:r>
              <a:rPr lang="hr-HR" sz="2400" dirty="0" err="1"/>
              <a:t>in</a:t>
            </a:r>
            <a:r>
              <a:rPr lang="hr-HR" sz="2400" dirty="0"/>
              <a:t> </a:t>
            </a:r>
            <a:r>
              <a:rPr lang="hr-HR" sz="2400" dirty="0" err="1"/>
              <a:t>jih</a:t>
            </a:r>
            <a:r>
              <a:rPr lang="hr-HR" sz="2400" dirty="0"/>
              <a:t> </a:t>
            </a:r>
            <a:r>
              <a:rPr lang="hr-HR" sz="2400" dirty="0" err="1"/>
              <a:t>shranite</a:t>
            </a:r>
            <a:r>
              <a:rPr lang="hr-HR" sz="2400" dirty="0"/>
              <a:t>. </a:t>
            </a:r>
            <a:r>
              <a:rPr lang="hr-HR" sz="2400" dirty="0" err="1"/>
              <a:t>Če</a:t>
            </a:r>
            <a:r>
              <a:rPr lang="hr-HR" sz="2400" dirty="0"/>
              <a:t>/</a:t>
            </a:r>
            <a:r>
              <a:rPr lang="hr-HR" sz="2400" dirty="0" err="1"/>
              <a:t>ko</a:t>
            </a:r>
            <a:r>
              <a:rPr lang="hr-HR" sz="2400" dirty="0"/>
              <a:t> </a:t>
            </a:r>
            <a:r>
              <a:rPr lang="hr-HR" sz="2400" dirty="0" err="1"/>
              <a:t>so</a:t>
            </a:r>
            <a:r>
              <a:rPr lang="hr-HR" sz="2400" dirty="0"/>
              <a:t> </a:t>
            </a:r>
            <a:r>
              <a:rPr lang="hr-HR" sz="2400" dirty="0" err="1"/>
              <a:t>podatki</a:t>
            </a:r>
            <a:r>
              <a:rPr lang="hr-HR" sz="2400" dirty="0"/>
              <a:t> pravilni se </a:t>
            </a:r>
            <a:r>
              <a:rPr lang="hr-HR" sz="2400" dirty="0" err="1"/>
              <a:t>prenesejo</a:t>
            </a:r>
            <a:r>
              <a:rPr lang="hr-HR" sz="2400" dirty="0"/>
              <a:t> med pravilne</a:t>
            </a:r>
            <a:r>
              <a:rPr lang="hr-HR" dirty="0"/>
              <a:t>.</a:t>
            </a:r>
          </a:p>
        </p:txBody>
      </p:sp>
    </p:spTree>
    <p:extLst>
      <p:ext uri="{BB962C8B-B14F-4D97-AF65-F5344CB8AC3E}">
        <p14:creationId xmlns:p14="http://schemas.microsoft.com/office/powerpoint/2010/main" val="10349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500"/>
                                  </p:stCondLst>
                                  <p:childTnLst>
                                    <p:set>
                                      <p:cBhvr>
                                        <p:cTn id="13" dur="1" fill="hold">
                                          <p:stCondLst>
                                            <p:cond delay="0"/>
                                          </p:stCondLst>
                                        </p:cTn>
                                        <p:tgtEl>
                                          <p:spTgt spid="193541"/>
                                        </p:tgtEl>
                                        <p:attrNameLst>
                                          <p:attrName>style.visibility</p:attrName>
                                        </p:attrNameLst>
                                      </p:cBhvr>
                                      <p:to>
                                        <p:strVal val="visible"/>
                                      </p:to>
                                    </p:set>
                                    <p:anim calcmode="lin" valueType="num">
                                      <p:cBhvr>
                                        <p:cTn id="14" dur="1750" fill="hold"/>
                                        <p:tgtEl>
                                          <p:spTgt spid="193541"/>
                                        </p:tgtEl>
                                        <p:attrNameLst>
                                          <p:attrName>ppt_w</p:attrName>
                                        </p:attrNameLst>
                                      </p:cBhvr>
                                      <p:tavLst>
                                        <p:tav tm="0">
                                          <p:val>
                                            <p:fltVal val="0"/>
                                          </p:val>
                                        </p:tav>
                                        <p:tav tm="100000">
                                          <p:val>
                                            <p:strVal val="#ppt_w"/>
                                          </p:val>
                                        </p:tav>
                                      </p:tavLst>
                                    </p:anim>
                                    <p:anim calcmode="lin" valueType="num">
                                      <p:cBhvr>
                                        <p:cTn id="15" dur="1750" fill="hold"/>
                                        <p:tgtEl>
                                          <p:spTgt spid="193541"/>
                                        </p:tgtEl>
                                        <p:attrNameLst>
                                          <p:attrName>ppt_h</p:attrName>
                                        </p:attrNameLst>
                                      </p:cBhvr>
                                      <p:tavLst>
                                        <p:tav tm="0">
                                          <p:val>
                                            <p:fltVal val="0"/>
                                          </p:val>
                                        </p:tav>
                                        <p:tav tm="100000">
                                          <p:val>
                                            <p:strVal val="#ppt_h"/>
                                          </p:val>
                                        </p:tav>
                                      </p:tavLst>
                                    </p:anim>
                                    <p:anim calcmode="lin" valueType="num">
                                      <p:cBhvr>
                                        <p:cTn id="16" dur="1750" fill="hold"/>
                                        <p:tgtEl>
                                          <p:spTgt spid="193541"/>
                                        </p:tgtEl>
                                        <p:attrNameLst>
                                          <p:attrName>style.rotation</p:attrName>
                                        </p:attrNameLst>
                                      </p:cBhvr>
                                      <p:tavLst>
                                        <p:tav tm="0">
                                          <p:val>
                                            <p:fltVal val="90"/>
                                          </p:val>
                                        </p:tav>
                                        <p:tav tm="100000">
                                          <p:val>
                                            <p:fltVal val="0"/>
                                          </p:val>
                                        </p:tav>
                                      </p:tavLst>
                                    </p:anim>
                                    <p:animEffect transition="in" filter="fade">
                                      <p:cBhvr>
                                        <p:cTn id="17" dur="175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500"/>
                                  </p:stCondLst>
                                  <p:childTnLst>
                                    <p:set>
                                      <p:cBhvr>
                                        <p:cTn id="21" dur="1" fill="hold">
                                          <p:stCondLst>
                                            <p:cond delay="0"/>
                                          </p:stCondLst>
                                        </p:cTn>
                                        <p:tgtEl>
                                          <p:spTgt spid="6"/>
                                        </p:tgtEl>
                                        <p:attrNameLst>
                                          <p:attrName>style.visibility</p:attrName>
                                        </p:attrNameLst>
                                      </p:cBhvr>
                                      <p:to>
                                        <p:strVal val="visible"/>
                                      </p:to>
                                    </p:set>
                                    <p:anim calcmode="lin" valueType="num">
                                      <p:cBhvr>
                                        <p:cTn id="22" dur="1500" fill="hold"/>
                                        <p:tgtEl>
                                          <p:spTgt spid="6"/>
                                        </p:tgtEl>
                                        <p:attrNameLst>
                                          <p:attrName>ppt_w</p:attrName>
                                        </p:attrNameLst>
                                      </p:cBhvr>
                                      <p:tavLst>
                                        <p:tav tm="0">
                                          <p:val>
                                            <p:fltVal val="0"/>
                                          </p:val>
                                        </p:tav>
                                        <p:tav tm="100000">
                                          <p:val>
                                            <p:strVal val="#ppt_w"/>
                                          </p:val>
                                        </p:tav>
                                      </p:tavLst>
                                    </p:anim>
                                    <p:anim calcmode="lin" valueType="num">
                                      <p:cBhvr>
                                        <p:cTn id="23" dur="1500" fill="hold"/>
                                        <p:tgtEl>
                                          <p:spTgt spid="6"/>
                                        </p:tgtEl>
                                        <p:attrNameLst>
                                          <p:attrName>ppt_h</p:attrName>
                                        </p:attrNameLst>
                                      </p:cBhvr>
                                      <p:tavLst>
                                        <p:tav tm="0">
                                          <p:val>
                                            <p:fltVal val="0"/>
                                          </p:val>
                                        </p:tav>
                                        <p:tav tm="100000">
                                          <p:val>
                                            <p:strVal val="#ppt_h"/>
                                          </p:val>
                                        </p:tav>
                                      </p:tavLst>
                                    </p:anim>
                                    <p:animEffect transition="in" filter="fade">
                                      <p:cBhvr>
                                        <p:cTn id="24"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animBg="1"/>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DC97141A-4355-8F04-50E5-37D4C310D7C5}"/>
              </a:ext>
            </a:extLst>
          </p:cNvPr>
          <p:cNvPicPr>
            <a:picLocks noChangeAspect="1"/>
          </p:cNvPicPr>
          <p:nvPr/>
        </p:nvPicPr>
        <p:blipFill>
          <a:blip r:embed="rId3"/>
          <a:stretch>
            <a:fillRect/>
          </a:stretch>
        </p:blipFill>
        <p:spPr>
          <a:xfrm>
            <a:off x="611560" y="2010774"/>
            <a:ext cx="7436997" cy="3049442"/>
          </a:xfrm>
          <a:prstGeom prst="rect">
            <a:avLst/>
          </a:prstGeom>
        </p:spPr>
      </p:pic>
      <p:sp>
        <p:nvSpPr>
          <p:cNvPr id="197634" name="Rectangle 2"/>
          <p:cNvSpPr>
            <a:spLocks noGrp="1" noChangeArrowheads="1"/>
          </p:cNvSpPr>
          <p:nvPr>
            <p:ph type="title"/>
          </p:nvPr>
        </p:nvSpPr>
        <p:spPr bwMode="auto">
          <a:xfrm>
            <a:off x="611560" y="620688"/>
            <a:ext cx="8148264" cy="108482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sl-SI" sz="3600" b="1" dirty="0">
                <a:solidFill>
                  <a:srgbClr val="005DA3"/>
                </a:solidFill>
              </a:rPr>
              <a:t>Končno potrjevanje in</a:t>
            </a:r>
            <a:br>
              <a:rPr lang="sl-SI" sz="3600" b="1" dirty="0">
                <a:solidFill>
                  <a:srgbClr val="005DA3"/>
                </a:solidFill>
              </a:rPr>
            </a:br>
            <a:r>
              <a:rPr lang="sl-SI" sz="3600" b="1" dirty="0">
                <a:solidFill>
                  <a:srgbClr val="005DA3"/>
                </a:solidFill>
              </a:rPr>
              <a:t> zavrnitev podatkov</a:t>
            </a:r>
          </a:p>
        </p:txBody>
      </p:sp>
      <p:sp>
        <p:nvSpPr>
          <p:cNvPr id="9" name="Označba mesta datuma 8">
            <a:extLst>
              <a:ext uri="{FF2B5EF4-FFF2-40B4-BE49-F238E27FC236}">
                <a16:creationId xmlns:a16="http://schemas.microsoft.com/office/drawing/2014/main" id="{39870394-73DE-654C-F0F7-1B4480CDD2F1}"/>
              </a:ext>
            </a:extLst>
          </p:cNvPr>
          <p:cNvSpPr>
            <a:spLocks noGrp="1"/>
          </p:cNvSpPr>
          <p:nvPr>
            <p:ph type="dt" sz="half" idx="10"/>
          </p:nvPr>
        </p:nvSpPr>
        <p:spPr/>
        <p:txBody>
          <a:bodyPr/>
          <a:lstStyle/>
          <a:p>
            <a:endParaRPr lang="en-US"/>
          </a:p>
        </p:txBody>
      </p:sp>
      <p:sp>
        <p:nvSpPr>
          <p:cNvPr id="197640" name="Text Box 8"/>
          <p:cNvSpPr txBox="1">
            <a:spLocks noChangeArrowheads="1"/>
          </p:cNvSpPr>
          <p:nvPr/>
        </p:nvSpPr>
        <p:spPr bwMode="auto">
          <a:xfrm>
            <a:off x="2067098" y="3429000"/>
            <a:ext cx="6882011" cy="3293209"/>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sl-SI" sz="1600" dirty="0"/>
              <a:t>Pravilne podatke označite in  jih s “klikom” na </a:t>
            </a:r>
            <a:r>
              <a:rPr lang="sl-SI" sz="1600" b="1" i="1" dirty="0">
                <a:solidFill>
                  <a:srgbClr val="FFFF00"/>
                </a:solidFill>
              </a:rPr>
              <a:t>Potrdi označene</a:t>
            </a:r>
            <a:r>
              <a:rPr lang="sl-SI" sz="1600" dirty="0">
                <a:solidFill>
                  <a:srgbClr val="FFFF00"/>
                </a:solidFill>
              </a:rPr>
              <a:t> </a:t>
            </a:r>
            <a:r>
              <a:rPr lang="sl-SI" sz="1600" dirty="0"/>
              <a:t>prenesete na Ministrstvo za finance, kjer se podatki še enkrat preverijo. </a:t>
            </a:r>
          </a:p>
          <a:p>
            <a:pPr>
              <a:spcBef>
                <a:spcPct val="50000"/>
              </a:spcBef>
            </a:pPr>
            <a:r>
              <a:rPr lang="sl-SI" sz="1600" dirty="0"/>
              <a:t>V kolikor se odkrijejo dodatne napake, se podatki prenesejo nazaj na uporabnika, ki je podatke o pomočeh posredoval. Prikažejo se v rubriki </a:t>
            </a:r>
            <a:r>
              <a:rPr lang="sl-SI" sz="1600" b="1" i="1" dirty="0">
                <a:solidFill>
                  <a:srgbClr val="FFFF00"/>
                </a:solidFill>
              </a:rPr>
              <a:t>Zavrnjene</a:t>
            </a:r>
            <a:r>
              <a:rPr lang="sl-SI" sz="1600" dirty="0"/>
              <a:t>, kjer je naveden tudi razlog zavrnitve. </a:t>
            </a:r>
          </a:p>
          <a:p>
            <a:pPr>
              <a:spcBef>
                <a:spcPct val="50000"/>
              </a:spcBef>
            </a:pPr>
            <a:r>
              <a:rPr lang="sl-SI" sz="1600" dirty="0"/>
              <a:t>Med </a:t>
            </a:r>
            <a:r>
              <a:rPr lang="sl-SI" sz="1600" b="1" dirty="0">
                <a:solidFill>
                  <a:srgbClr val="FFFF00"/>
                </a:solidFill>
              </a:rPr>
              <a:t>Zavrnjene</a:t>
            </a:r>
            <a:r>
              <a:rPr lang="sl-SI" sz="1600" dirty="0">
                <a:solidFill>
                  <a:srgbClr val="FFFF00"/>
                </a:solidFill>
              </a:rPr>
              <a:t> </a:t>
            </a:r>
            <a:r>
              <a:rPr lang="sl-SI" sz="1600" dirty="0"/>
              <a:t>prejmete samo tiste podatke, ki so napačni, ne celotne datoteke, ki ste jo posredovali z eno potrditvijo.</a:t>
            </a:r>
          </a:p>
          <a:p>
            <a:pPr>
              <a:spcBef>
                <a:spcPct val="50000"/>
              </a:spcBef>
            </a:pPr>
            <a:r>
              <a:rPr lang="sl-SI" sz="1600" dirty="0"/>
              <a:t>Ko popravite zavrnjene podatke ponovite postopek potrjevanja.</a:t>
            </a:r>
          </a:p>
          <a:p>
            <a:pPr>
              <a:spcBef>
                <a:spcPct val="50000"/>
              </a:spcBef>
            </a:pPr>
            <a:r>
              <a:rPr lang="sl-SI" sz="1600" dirty="0"/>
              <a:t>PAZITE – v kolikor gre za poročanje večjega števila podatkov iz Excel tabele in vam jih nekaj po preverjanju pade pod Nepravilne, je najbolje, da vse podatke (tudi pravilne) iz tabele zbrišete in ponovno uvozite.</a:t>
            </a:r>
          </a:p>
        </p:txBody>
      </p:sp>
      <p:sp>
        <p:nvSpPr>
          <p:cNvPr id="2" name="6-Point Star 1"/>
          <p:cNvSpPr/>
          <p:nvPr/>
        </p:nvSpPr>
        <p:spPr>
          <a:xfrm>
            <a:off x="1979712" y="2299030"/>
            <a:ext cx="504056" cy="485559"/>
          </a:xfrm>
          <a:prstGeom prst="star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2040" y="1706248"/>
            <a:ext cx="3923431" cy="1631216"/>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sl-SI" sz="2000" dirty="0"/>
              <a:t>S klikom na Izberi stran označimo vse podatke, ki so vidni na ekranu (pazi lahko je več strani podatkov odvisno koliko na stran ste si označili, da bi videli podatke).  </a:t>
            </a:r>
            <a:endParaRPr lang="en-US" sz="2000" dirty="0"/>
          </a:p>
        </p:txBody>
      </p:sp>
      <p:cxnSp>
        <p:nvCxnSpPr>
          <p:cNvPr id="5" name="Straight Arrow Connector 4"/>
          <p:cNvCxnSpPr>
            <a:cxnSpLocks/>
            <a:endCxn id="2" idx="0"/>
          </p:cNvCxnSpPr>
          <p:nvPr/>
        </p:nvCxnSpPr>
        <p:spPr>
          <a:xfrm flipH="1">
            <a:off x="2483768" y="2189614"/>
            <a:ext cx="2736304" cy="2308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11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750" fill="hold"/>
                                        <p:tgtEl>
                                          <p:spTgt spid="3"/>
                                        </p:tgtEl>
                                        <p:attrNameLst>
                                          <p:attrName>ppt_w</p:attrName>
                                        </p:attrNameLst>
                                      </p:cBhvr>
                                      <p:tavLst>
                                        <p:tav tm="0">
                                          <p:val>
                                            <p:fltVal val="0"/>
                                          </p:val>
                                        </p:tav>
                                        <p:tav tm="100000">
                                          <p:val>
                                            <p:strVal val="#ppt_w"/>
                                          </p:val>
                                        </p:tav>
                                      </p:tavLst>
                                    </p:anim>
                                    <p:anim calcmode="lin" valueType="num">
                                      <p:cBhvr>
                                        <p:cTn id="20" dur="1750" fill="hold"/>
                                        <p:tgtEl>
                                          <p:spTgt spid="3"/>
                                        </p:tgtEl>
                                        <p:attrNameLst>
                                          <p:attrName>ppt_h</p:attrName>
                                        </p:attrNameLst>
                                      </p:cBhvr>
                                      <p:tavLst>
                                        <p:tav tm="0">
                                          <p:val>
                                            <p:fltVal val="0"/>
                                          </p:val>
                                        </p:tav>
                                        <p:tav tm="100000">
                                          <p:val>
                                            <p:strVal val="#ppt_h"/>
                                          </p:val>
                                        </p:tav>
                                      </p:tavLst>
                                    </p:anim>
                                    <p:anim calcmode="lin" valueType="num">
                                      <p:cBhvr>
                                        <p:cTn id="21" dur="1750" fill="hold"/>
                                        <p:tgtEl>
                                          <p:spTgt spid="3"/>
                                        </p:tgtEl>
                                        <p:attrNameLst>
                                          <p:attrName>style.rotation</p:attrName>
                                        </p:attrNameLst>
                                      </p:cBhvr>
                                      <p:tavLst>
                                        <p:tav tm="0">
                                          <p:val>
                                            <p:fltVal val="90"/>
                                          </p:val>
                                        </p:tav>
                                        <p:tav tm="100000">
                                          <p:val>
                                            <p:fltVal val="0"/>
                                          </p:val>
                                        </p:tav>
                                      </p:tavLst>
                                    </p:anim>
                                    <p:animEffect transition="in" filter="fade">
                                      <p:cBhvr>
                                        <p:cTn id="22" dur="175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500"/>
                                  </p:stCondLst>
                                  <p:childTnLst>
                                    <p:set>
                                      <p:cBhvr>
                                        <p:cTn id="26" dur="1" fill="hold">
                                          <p:stCondLst>
                                            <p:cond delay="0"/>
                                          </p:stCondLst>
                                        </p:cTn>
                                        <p:tgtEl>
                                          <p:spTgt spid="197640"/>
                                        </p:tgtEl>
                                        <p:attrNameLst>
                                          <p:attrName>style.visibility</p:attrName>
                                        </p:attrNameLst>
                                      </p:cBhvr>
                                      <p:to>
                                        <p:strVal val="visible"/>
                                      </p:to>
                                    </p:set>
                                    <p:animEffect transition="in" filter="barn(inVertical)">
                                      <p:cBhvr>
                                        <p:cTn id="27" dur="1250"/>
                                        <p:tgtEl>
                                          <p:spTgt spid="197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0" grpId="0" animBg="1"/>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1143000"/>
          </a:xfrm>
        </p:spPr>
        <p:txBody>
          <a:bodyPr/>
          <a:lstStyle/>
          <a:p>
            <a:r>
              <a:rPr lang="sl-SI" b="1" dirty="0">
                <a:solidFill>
                  <a:srgbClr val="0067B4"/>
                </a:solidFill>
              </a:rPr>
              <a:t>Po končanem vnosu</a:t>
            </a:r>
            <a:endParaRPr lang="en-US" b="1" dirty="0">
              <a:solidFill>
                <a:srgbClr val="0067B4"/>
              </a:solidFill>
            </a:endParaRPr>
          </a:p>
        </p:txBody>
      </p:sp>
      <p:sp>
        <p:nvSpPr>
          <p:cNvPr id="3" name="Content Placeholder 2"/>
          <p:cNvSpPr>
            <a:spLocks noGrp="1"/>
          </p:cNvSpPr>
          <p:nvPr>
            <p:ph idx="1"/>
          </p:nvPr>
        </p:nvSpPr>
        <p:spPr>
          <a:xfrm>
            <a:off x="457200" y="1916832"/>
            <a:ext cx="8229600" cy="4525963"/>
          </a:xfrm>
        </p:spPr>
        <p:txBody>
          <a:bodyPr>
            <a:normAutofit fontScale="85000" lnSpcReduction="20000"/>
          </a:bodyPr>
          <a:lstStyle/>
          <a:p>
            <a:pPr marL="396000">
              <a:spcBef>
                <a:spcPts val="1200"/>
              </a:spcBef>
            </a:pPr>
            <a:r>
              <a:rPr lang="sl-SI" sz="2800" dirty="0"/>
              <a:t>Ko pri sebi med „Poročanimi pomočmi – seznam poslanih“ več ne vidite vnosov, so praviloma poslani naprej v potrjevanje na MF. Če pa jih še vedno vidite pri sebi, pomeni, da niste le-teh dokončno potrdili in poslali naprej.</a:t>
            </a:r>
          </a:p>
          <a:p>
            <a:pPr marL="396000">
              <a:spcBef>
                <a:spcPts val="1200"/>
              </a:spcBef>
            </a:pPr>
            <a:r>
              <a:rPr lang="sl-SI" sz="2800" dirty="0"/>
              <a:t>Obvestilo oz. seznam vseh poročanih pomoči boste naslednji dan po uvozu prejeli tudi na vaš e-naslov.  To je hkrati potrdilo, da ste podatke </a:t>
            </a:r>
            <a:r>
              <a:rPr lang="sl-SI" sz="2800" b="1" dirty="0">
                <a:solidFill>
                  <a:srgbClr val="0070C0"/>
                </a:solidFill>
              </a:rPr>
              <a:t>uspešno uvozili </a:t>
            </a:r>
            <a:r>
              <a:rPr lang="sl-SI" sz="2800" dirty="0"/>
              <a:t>v spletno aplikacijo.</a:t>
            </a:r>
          </a:p>
          <a:p>
            <a:pPr marL="396000">
              <a:spcBef>
                <a:spcPts val="1200"/>
              </a:spcBef>
            </a:pPr>
            <a:r>
              <a:rPr lang="sl-SI" sz="2800" dirty="0"/>
              <a:t>Poročane podatke nato pri nas še dodatno pregledamo in v nekaj dneh potrdimo (običajno naslednji dan), nato prejmete po e-mailu še obvestilo o </a:t>
            </a:r>
            <a:r>
              <a:rPr lang="sl-SI" sz="2800" b="1" dirty="0">
                <a:solidFill>
                  <a:srgbClr val="0070C0"/>
                </a:solidFill>
              </a:rPr>
              <a:t>dokončni potrditvi </a:t>
            </a:r>
            <a:r>
              <a:rPr lang="sl-SI" sz="2800" dirty="0"/>
              <a:t>oz. zavrnitvi podatkov.</a:t>
            </a:r>
          </a:p>
          <a:p>
            <a:pPr marL="396000">
              <a:spcBef>
                <a:spcPts val="1200"/>
              </a:spcBef>
            </a:pPr>
            <a:r>
              <a:rPr lang="sl-SI" sz="2800" dirty="0"/>
              <a:t>V kolikor </a:t>
            </a:r>
            <a:r>
              <a:rPr lang="sl-SI" sz="2800" b="1" dirty="0">
                <a:solidFill>
                  <a:srgbClr val="FF0000"/>
                </a:solidFill>
              </a:rPr>
              <a:t>ne dobite </a:t>
            </a:r>
            <a:r>
              <a:rPr lang="sl-SI" sz="2800" dirty="0"/>
              <a:t>avtomatskega povratnega e-</a:t>
            </a:r>
            <a:r>
              <a:rPr lang="sl-SI" sz="2800" dirty="0" err="1"/>
              <a:t>maila</a:t>
            </a:r>
            <a:r>
              <a:rPr lang="sl-SI" sz="2800" dirty="0"/>
              <a:t>, nekaj ni bilo v redu.</a:t>
            </a:r>
            <a:endParaRPr lang="en-US" sz="2800" dirty="0"/>
          </a:p>
        </p:txBody>
      </p:sp>
      <p:sp>
        <p:nvSpPr>
          <p:cNvPr id="5" name="Označba mesta datuma 4">
            <a:extLst>
              <a:ext uri="{FF2B5EF4-FFF2-40B4-BE49-F238E27FC236}">
                <a16:creationId xmlns:a16="http://schemas.microsoft.com/office/drawing/2014/main" id="{850059E9-E456-D9CB-8C7B-51E99FA76F91}"/>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21465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71C7E-4963-FF28-DE9A-F12C64509E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DC1299-A035-9C57-7373-F13C57D81C86}"/>
              </a:ext>
            </a:extLst>
          </p:cNvPr>
          <p:cNvSpPr>
            <a:spLocks noGrp="1"/>
          </p:cNvSpPr>
          <p:nvPr>
            <p:ph type="title"/>
          </p:nvPr>
        </p:nvSpPr>
        <p:spPr/>
        <p:txBody>
          <a:bodyPr/>
          <a:lstStyle/>
          <a:p>
            <a:r>
              <a:rPr lang="sl-SI" b="1" dirty="0">
                <a:solidFill>
                  <a:srgbClr val="0067B4"/>
                </a:solidFill>
              </a:rPr>
              <a:t>Pred prvo prijavo</a:t>
            </a:r>
            <a:endParaRPr lang="en-US" b="1" dirty="0">
              <a:solidFill>
                <a:srgbClr val="0067B4"/>
              </a:solidFill>
            </a:endParaRPr>
          </a:p>
        </p:txBody>
      </p:sp>
      <p:sp>
        <p:nvSpPr>
          <p:cNvPr id="4" name="PoljeZBesedilom 3">
            <a:extLst>
              <a:ext uri="{FF2B5EF4-FFF2-40B4-BE49-F238E27FC236}">
                <a16:creationId xmlns:a16="http://schemas.microsoft.com/office/drawing/2014/main" id="{44918B3C-7D8C-FB70-0AAD-8294C9BD5C36}"/>
              </a:ext>
            </a:extLst>
          </p:cNvPr>
          <p:cNvSpPr txBox="1"/>
          <p:nvPr/>
        </p:nvSpPr>
        <p:spPr>
          <a:xfrm>
            <a:off x="683568" y="1544784"/>
            <a:ext cx="7920880" cy="4247317"/>
          </a:xfrm>
          <a:prstGeom prst="rect">
            <a:avLst/>
          </a:prstGeom>
          <a:noFill/>
        </p:spPr>
        <p:txBody>
          <a:bodyPr wrap="square" rtlCol="0">
            <a:spAutoFit/>
          </a:bodyPr>
          <a:lstStyle/>
          <a:p>
            <a:r>
              <a:rPr lang="sl-SI" dirty="0"/>
              <a:t>Za nove in stare uporabnike, ki prvič dostopajo do prenovljene aplikacije ISDP je potrebno izvesti naslednji postopek:</a:t>
            </a:r>
          </a:p>
          <a:p>
            <a:pPr marL="342900" lvl="0" indent="-342900">
              <a:buFont typeface="+mj-lt"/>
              <a:buAutoNum type="arabicPeriod"/>
            </a:pPr>
            <a:r>
              <a:rPr lang="sl-SI" dirty="0"/>
              <a:t>digitalno potrdilo imejte pripravljeno v čitalniku kartic, ali pa inštalirano v spletnem brskalniku (če ni fizično na kartici),</a:t>
            </a:r>
          </a:p>
          <a:p>
            <a:pPr marL="342900" lvl="0" indent="-342900">
              <a:buFont typeface="+mj-lt"/>
              <a:buAutoNum type="arabicPeriod"/>
            </a:pPr>
            <a:r>
              <a:rPr lang="sl-SI" dirty="0"/>
              <a:t>poskusite v brskalniku priti na vstopno stran novega sistema: </a:t>
            </a:r>
            <a:r>
              <a:rPr lang="sl-SI" u="sng" dirty="0">
                <a:hlinkClick r:id="rId3"/>
              </a:rPr>
              <a:t>https://isdp.mf.sigov.si/</a:t>
            </a:r>
            <a:r>
              <a:rPr lang="sl-SI" dirty="0"/>
              <a:t> ,</a:t>
            </a:r>
          </a:p>
          <a:p>
            <a:pPr marL="342900" lvl="0" indent="-342900">
              <a:buFont typeface="+mj-lt"/>
              <a:buAutoNum type="arabicPeriod"/>
            </a:pPr>
            <a:r>
              <a:rPr lang="sl-SI" dirty="0"/>
              <a:t>izvedite postopek prijave v sistem,</a:t>
            </a:r>
          </a:p>
          <a:p>
            <a:pPr marL="342900" lvl="0" indent="-342900">
              <a:buFont typeface="+mj-lt"/>
              <a:buAutoNum type="arabicPeriod"/>
            </a:pPr>
            <a:r>
              <a:rPr lang="sl-SI" dirty="0"/>
              <a:t>sistem vas bo prvič zavrnil, ker še nimate pravic za uporabo novega ISDP,</a:t>
            </a:r>
          </a:p>
          <a:p>
            <a:pPr marL="342900" lvl="0" indent="-342900">
              <a:buFont typeface="+mj-lt"/>
              <a:buAutoNum type="arabicPeriod"/>
            </a:pPr>
            <a:r>
              <a:rPr lang="sl-SI" dirty="0"/>
              <a:t>sporočite približno uro, kdaj ste to izvedli, skupaj z vašim e-naslovom, kakršen je naveden na digitalnem potrdilu, in sicer na e-naslov </a:t>
            </a:r>
            <a:r>
              <a:rPr lang="sl-SI" u="sng" dirty="0">
                <a:hlinkClick r:id="rId4"/>
              </a:rPr>
              <a:t>sndp.mf@gov.si</a:t>
            </a:r>
            <a:r>
              <a:rPr lang="sl-SI" dirty="0"/>
              <a:t> in kopijo na </a:t>
            </a:r>
            <a:r>
              <a:rPr lang="sl-SI" u="sng" dirty="0">
                <a:hlinkClick r:id="rId5"/>
              </a:rPr>
              <a:t>irma.mocnik@gov.si</a:t>
            </a:r>
            <a:r>
              <a:rPr lang="sl-SI" dirty="0"/>
              <a:t> ,</a:t>
            </a:r>
          </a:p>
          <a:p>
            <a:pPr marL="342900" lvl="0" indent="-342900">
              <a:buFont typeface="+mj-lt"/>
              <a:buAutoNum type="arabicPeriod"/>
            </a:pPr>
            <a:r>
              <a:rPr lang="sl-SI" dirty="0"/>
              <a:t>na Ministrstvu za finance bomo "ujeli" vaš poskus prijave in vam dodelili pravice na novi ISDP ter sporočili nazaj,</a:t>
            </a:r>
          </a:p>
          <a:p>
            <a:pPr marL="342900" lvl="0" indent="-342900">
              <a:buFont typeface="+mj-lt"/>
              <a:buAutoNum type="arabicPeriod"/>
            </a:pPr>
            <a:r>
              <a:rPr lang="sl-SI" dirty="0"/>
              <a:t>nato se ponovno poskusite prijaviti v novi ISDP z digitalnim potrdilom in tokrat bi moral dostop biti uspešen.</a:t>
            </a:r>
          </a:p>
        </p:txBody>
      </p:sp>
    </p:spTree>
    <p:extLst>
      <p:ext uri="{BB962C8B-B14F-4D97-AF65-F5344CB8AC3E}">
        <p14:creationId xmlns:p14="http://schemas.microsoft.com/office/powerpoint/2010/main" val="2298437020"/>
      </p:ext>
    </p:extLst>
  </p:cSld>
  <p:clrMapOvr>
    <a:masterClrMapping/>
  </p:clrMapOvr>
  <mc:AlternateContent xmlns:mc="http://schemas.openxmlformats.org/markup-compatibility/2006" xmlns:p14="http://schemas.microsoft.com/office/powerpoint/2010/main">
    <mc:Choice Requires="p14">
      <p:transition spd="slow" p14:dur="2000" advTm="1087"/>
    </mc:Choice>
    <mc:Fallback xmlns="">
      <p:transition spd="slow" advTm="10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sl-SI" b="1" dirty="0">
                <a:solidFill>
                  <a:srgbClr val="0067B4"/>
                </a:solidFill>
              </a:rPr>
            </a:br>
            <a:r>
              <a:rPr lang="sl-SI" b="1" dirty="0">
                <a:solidFill>
                  <a:srgbClr val="0067B4"/>
                </a:solidFill>
              </a:rPr>
              <a:t>Spletna</a:t>
            </a:r>
            <a:r>
              <a:rPr lang="sl-SI" b="1" dirty="0">
                <a:solidFill>
                  <a:srgbClr val="005DA3"/>
                </a:solidFill>
              </a:rPr>
              <a:t> aplikacija ISDP</a:t>
            </a:r>
            <a:endParaRPr lang="en-US" dirty="0"/>
          </a:p>
        </p:txBody>
      </p:sp>
      <p:pic>
        <p:nvPicPr>
          <p:cNvPr id="8" name="Označba mesta vsebine 7">
            <a:extLst>
              <a:ext uri="{FF2B5EF4-FFF2-40B4-BE49-F238E27FC236}">
                <a16:creationId xmlns:a16="http://schemas.microsoft.com/office/drawing/2014/main" id="{1E139264-00F9-2879-EEB1-611C7C300542}"/>
              </a:ext>
            </a:extLst>
          </p:cNvPr>
          <p:cNvPicPr>
            <a:picLocks noGrp="1" noChangeAspect="1"/>
          </p:cNvPicPr>
          <p:nvPr>
            <p:ph idx="1"/>
          </p:nvPr>
        </p:nvPicPr>
        <p:blipFill>
          <a:blip r:embed="rId3"/>
          <a:stretch>
            <a:fillRect/>
          </a:stretch>
        </p:blipFill>
        <p:spPr>
          <a:xfrm>
            <a:off x="1043608" y="1839982"/>
            <a:ext cx="6652879" cy="3591828"/>
          </a:xfrm>
        </p:spPr>
      </p:pic>
      <p:sp>
        <p:nvSpPr>
          <p:cNvPr id="9" name="Označba mesta datuma 8">
            <a:extLst>
              <a:ext uri="{FF2B5EF4-FFF2-40B4-BE49-F238E27FC236}">
                <a16:creationId xmlns:a16="http://schemas.microsoft.com/office/drawing/2014/main" id="{2BBE3EF2-C0F0-CE0E-DD15-C3F5AE230D1F}"/>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242068722"/>
      </p:ext>
    </p:extLst>
  </p:cSld>
  <p:clrMapOvr>
    <a:masterClrMapping/>
  </p:clrMapOvr>
  <mc:AlternateContent xmlns:mc="http://schemas.openxmlformats.org/markup-compatibility/2006" xmlns:p14="http://schemas.microsoft.com/office/powerpoint/2010/main">
    <mc:Choice Requires="p14">
      <p:transition spd="slow" p14:dur="2000" advTm="504"/>
    </mc:Choice>
    <mc:Fallback xmlns="">
      <p:transition spd="slow" advTm="5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4" y="548680"/>
            <a:ext cx="8229600" cy="1143000"/>
          </a:xfrm>
        </p:spPr>
        <p:txBody>
          <a:bodyPr>
            <a:normAutofit fontScale="90000"/>
          </a:bodyPr>
          <a:lstStyle/>
          <a:p>
            <a:br>
              <a:rPr lang="sl-SI" b="1" dirty="0">
                <a:solidFill>
                  <a:srgbClr val="0067B4"/>
                </a:solidFill>
              </a:rPr>
            </a:br>
            <a:r>
              <a:rPr lang="sl-SI" b="1" dirty="0">
                <a:solidFill>
                  <a:srgbClr val="0067B4"/>
                </a:solidFill>
              </a:rPr>
              <a:t>Proces poročanja državnih pomoči</a:t>
            </a:r>
            <a:endParaRPr lang="en-US" b="1" dirty="0">
              <a:solidFill>
                <a:srgbClr val="0067B4"/>
              </a:solidFill>
            </a:endParaRPr>
          </a:p>
        </p:txBody>
      </p:sp>
      <p:sp>
        <p:nvSpPr>
          <p:cNvPr id="3" name="Content Placeholder 2"/>
          <p:cNvSpPr>
            <a:spLocks noGrp="1"/>
          </p:cNvSpPr>
          <p:nvPr>
            <p:ph idx="1"/>
          </p:nvPr>
        </p:nvSpPr>
        <p:spPr>
          <a:xfrm>
            <a:off x="539552" y="1916832"/>
            <a:ext cx="8147248" cy="4209331"/>
          </a:xfrm>
        </p:spPr>
        <p:txBody>
          <a:bodyPr>
            <a:normAutofit fontScale="70000" lnSpcReduction="20000"/>
          </a:bodyPr>
          <a:lstStyle/>
          <a:p>
            <a:pPr marL="0" indent="0">
              <a:buNone/>
            </a:pPr>
            <a:r>
              <a:rPr lang="sl-SI" dirty="0"/>
              <a:t>Razdeljen je na dve vlogi:</a:t>
            </a:r>
          </a:p>
          <a:p>
            <a:pPr>
              <a:buFontTx/>
              <a:buChar char="-"/>
            </a:pPr>
            <a:r>
              <a:rPr lang="sl-SI" dirty="0"/>
              <a:t>poročevalca in</a:t>
            </a:r>
          </a:p>
          <a:p>
            <a:pPr>
              <a:buFontTx/>
              <a:buChar char="-"/>
            </a:pPr>
            <a:r>
              <a:rPr lang="sl-SI" dirty="0"/>
              <a:t>uradnika na Ministrstvu za finance.</a:t>
            </a:r>
          </a:p>
          <a:p>
            <a:pPr marL="0" indent="0">
              <a:buNone/>
            </a:pPr>
            <a:endParaRPr lang="sl-SI" dirty="0"/>
          </a:p>
          <a:p>
            <a:pPr marL="0" indent="0">
              <a:buNone/>
            </a:pPr>
            <a:r>
              <a:rPr lang="sl-SI" dirty="0"/>
              <a:t>Poročevalec skrbi za vnos poročanih pomoči, ki je pravilen, ko jih dokončno potrdi.</a:t>
            </a:r>
          </a:p>
          <a:p>
            <a:pPr marL="0" indent="0">
              <a:buNone/>
            </a:pPr>
            <a:endParaRPr lang="sl-SI" dirty="0"/>
          </a:p>
          <a:p>
            <a:pPr marL="0" indent="0">
              <a:buNone/>
            </a:pPr>
            <a:r>
              <a:rPr lang="sl-SI" dirty="0"/>
              <a:t>Uradnik na Ministrstvu za finance skrbi za dodatno preverjanje poročanih pomoči, ki se shranijo v bazo državnih pomoči šele, ko jih le-ta potrdi.</a:t>
            </a:r>
          </a:p>
          <a:p>
            <a:pPr marL="0" indent="0">
              <a:buNone/>
            </a:pPr>
            <a:endParaRPr lang="sl-SI" dirty="0"/>
          </a:p>
          <a:p>
            <a:pPr marL="0" indent="0">
              <a:buNone/>
            </a:pPr>
            <a:r>
              <a:rPr lang="sl-SI" dirty="0"/>
              <a:t>Oba imata možnost urejanja pomoči tudi s pomočjo »Informacije o poročani pomoči«.</a:t>
            </a:r>
            <a:endParaRPr lang="hr-HR" dirty="0"/>
          </a:p>
          <a:p>
            <a:pPr marL="0" indent="0">
              <a:buNone/>
            </a:pPr>
            <a:endParaRPr lang="en-US" dirty="0"/>
          </a:p>
        </p:txBody>
      </p:sp>
      <p:sp>
        <p:nvSpPr>
          <p:cNvPr id="4" name="Označba mesta datuma 3">
            <a:extLst>
              <a:ext uri="{FF2B5EF4-FFF2-40B4-BE49-F238E27FC236}">
                <a16:creationId xmlns:a16="http://schemas.microsoft.com/office/drawing/2014/main" id="{B383CF38-0653-8FC2-DF66-FF68F4D21195}"/>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1689374209"/>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54" y="548680"/>
            <a:ext cx="8229600" cy="1143000"/>
          </a:xfrm>
        </p:spPr>
        <p:txBody>
          <a:bodyPr>
            <a:normAutofit fontScale="90000"/>
          </a:bodyPr>
          <a:lstStyle/>
          <a:p>
            <a:br>
              <a:rPr lang="sl-SI" b="1" dirty="0">
                <a:solidFill>
                  <a:srgbClr val="0067B4"/>
                </a:solidFill>
              </a:rPr>
            </a:br>
            <a:r>
              <a:rPr lang="sl-SI" b="1" dirty="0">
                <a:solidFill>
                  <a:srgbClr val="0067B4"/>
                </a:solidFill>
              </a:rPr>
              <a:t>Možnosti vnašanja podatkov</a:t>
            </a:r>
            <a:endParaRPr lang="en-US" b="1" dirty="0">
              <a:solidFill>
                <a:srgbClr val="0067B4"/>
              </a:solidFill>
            </a:endParaRPr>
          </a:p>
        </p:txBody>
      </p:sp>
      <p:sp>
        <p:nvSpPr>
          <p:cNvPr id="3" name="Content Placeholder 2"/>
          <p:cNvSpPr>
            <a:spLocks noGrp="1"/>
          </p:cNvSpPr>
          <p:nvPr>
            <p:ph idx="1"/>
          </p:nvPr>
        </p:nvSpPr>
        <p:spPr>
          <a:xfrm>
            <a:off x="539552" y="1916832"/>
            <a:ext cx="8147248" cy="4209331"/>
          </a:xfrm>
        </p:spPr>
        <p:txBody>
          <a:bodyPr>
            <a:normAutofit fontScale="92500"/>
          </a:bodyPr>
          <a:lstStyle/>
          <a:p>
            <a:r>
              <a:rPr lang="hr-HR" dirty="0"/>
              <a:t>Kadar </a:t>
            </a:r>
            <a:r>
              <a:rPr lang="hr-HR" dirty="0" err="1"/>
              <a:t>vnašate</a:t>
            </a:r>
            <a:r>
              <a:rPr lang="hr-HR" dirty="0"/>
              <a:t> </a:t>
            </a:r>
            <a:r>
              <a:rPr lang="hr-HR" dirty="0" err="1"/>
              <a:t>manjše</a:t>
            </a:r>
            <a:r>
              <a:rPr lang="hr-HR" dirty="0"/>
              <a:t> </a:t>
            </a:r>
            <a:r>
              <a:rPr lang="hr-HR" dirty="0" err="1"/>
              <a:t>število</a:t>
            </a:r>
            <a:r>
              <a:rPr lang="hr-HR" dirty="0"/>
              <a:t> </a:t>
            </a:r>
            <a:r>
              <a:rPr lang="hr-HR" dirty="0" err="1"/>
              <a:t>prejemnikov</a:t>
            </a:r>
            <a:r>
              <a:rPr lang="hr-HR" dirty="0"/>
              <a:t> pomoči, </a:t>
            </a:r>
            <a:r>
              <a:rPr lang="hr-HR" dirty="0" err="1"/>
              <a:t>lahko</a:t>
            </a:r>
            <a:r>
              <a:rPr lang="hr-HR" dirty="0"/>
              <a:t> </a:t>
            </a:r>
            <a:r>
              <a:rPr lang="hr-HR" dirty="0" err="1"/>
              <a:t>vnašate</a:t>
            </a:r>
            <a:r>
              <a:rPr lang="hr-HR" dirty="0"/>
              <a:t> podatke </a:t>
            </a:r>
            <a:r>
              <a:rPr lang="hr-HR" b="1" dirty="0"/>
              <a:t>direktno</a:t>
            </a:r>
            <a:r>
              <a:rPr lang="hr-HR" dirty="0"/>
              <a:t> v </a:t>
            </a:r>
            <a:r>
              <a:rPr lang="hr-HR" dirty="0" err="1"/>
              <a:t>spletno</a:t>
            </a:r>
            <a:r>
              <a:rPr lang="hr-HR" dirty="0"/>
              <a:t> aplikacijo (</a:t>
            </a:r>
            <a:r>
              <a:rPr lang="hr-HR" dirty="0" err="1"/>
              <a:t>Poročana</a:t>
            </a:r>
            <a:r>
              <a:rPr lang="hr-HR" dirty="0"/>
              <a:t> </a:t>
            </a:r>
            <a:r>
              <a:rPr lang="hr-HR" dirty="0" err="1"/>
              <a:t>pomoč</a:t>
            </a:r>
            <a:r>
              <a:rPr lang="hr-HR" dirty="0"/>
              <a:t>).</a:t>
            </a:r>
          </a:p>
          <a:p>
            <a:endParaRPr lang="hr-HR" sz="2400" dirty="0"/>
          </a:p>
          <a:p>
            <a:r>
              <a:rPr lang="hr-HR" dirty="0"/>
              <a:t>V </a:t>
            </a:r>
            <a:r>
              <a:rPr lang="hr-HR" dirty="0" err="1"/>
              <a:t>kolikor</a:t>
            </a:r>
            <a:r>
              <a:rPr lang="hr-HR" dirty="0"/>
              <a:t> imate </a:t>
            </a:r>
            <a:r>
              <a:rPr lang="hr-HR" dirty="0" err="1"/>
              <a:t>večje</a:t>
            </a:r>
            <a:r>
              <a:rPr lang="hr-HR" dirty="0"/>
              <a:t> </a:t>
            </a:r>
            <a:r>
              <a:rPr lang="hr-HR" dirty="0" err="1"/>
              <a:t>število</a:t>
            </a:r>
            <a:r>
              <a:rPr lang="hr-HR" dirty="0"/>
              <a:t> </a:t>
            </a:r>
            <a:r>
              <a:rPr lang="hr-HR" dirty="0" err="1"/>
              <a:t>prejemnikov</a:t>
            </a:r>
            <a:r>
              <a:rPr lang="hr-HR" dirty="0"/>
              <a:t> uporabite uvoz </a:t>
            </a:r>
            <a:r>
              <a:rPr lang="hr-HR" dirty="0" err="1"/>
              <a:t>podatkov</a:t>
            </a:r>
            <a:r>
              <a:rPr lang="hr-HR" dirty="0"/>
              <a:t> </a:t>
            </a:r>
            <a:r>
              <a:rPr lang="hr-HR" b="1" dirty="0"/>
              <a:t>preko </a:t>
            </a:r>
            <a:r>
              <a:rPr lang="hr-HR" b="1" dirty="0" err="1"/>
              <a:t>prednastavljene</a:t>
            </a:r>
            <a:r>
              <a:rPr lang="hr-HR" b="1" dirty="0"/>
              <a:t> Excel tabele</a:t>
            </a:r>
            <a:r>
              <a:rPr lang="hr-HR" dirty="0"/>
              <a:t>, objavljene na naši </a:t>
            </a:r>
            <a:r>
              <a:rPr lang="hr-HR" dirty="0" err="1"/>
              <a:t>spletni</a:t>
            </a:r>
            <a:r>
              <a:rPr lang="hr-HR" dirty="0"/>
              <a:t> strani: </a:t>
            </a:r>
            <a:r>
              <a:rPr lang="hr-HR" sz="2400" dirty="0">
                <a:solidFill>
                  <a:srgbClr val="0067B4"/>
                </a:solidFill>
              </a:rPr>
              <a:t>http://www.mf.gov.si/si/delovna_podrocja/drzavne_pomoci/porocanje/</a:t>
            </a:r>
          </a:p>
          <a:p>
            <a:endParaRPr lang="hr-HR" dirty="0"/>
          </a:p>
          <a:p>
            <a:pPr marL="0" indent="0">
              <a:buNone/>
            </a:pPr>
            <a:endParaRPr lang="en-US" dirty="0"/>
          </a:p>
        </p:txBody>
      </p:sp>
    </p:spTree>
    <p:extLst>
      <p:ext uri="{BB962C8B-B14F-4D97-AF65-F5344CB8AC3E}">
        <p14:creationId xmlns:p14="http://schemas.microsoft.com/office/powerpoint/2010/main" val="418196554"/>
      </p:ext>
    </p:extLst>
  </p:cSld>
  <p:clrMapOvr>
    <a:masterClrMapping/>
  </p:clrMapOvr>
  <mc:AlternateContent xmlns:mc="http://schemas.openxmlformats.org/markup-compatibility/2006" xmlns:p14="http://schemas.microsoft.com/office/powerpoint/2010/main">
    <mc:Choice Requires="p14">
      <p:transition spd="slow" p14:dur="2000" advTm="468"/>
    </mc:Choice>
    <mc:Fallback xmlns="">
      <p:transition spd="slow" advTm="46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093" y="1772816"/>
            <a:ext cx="4262899" cy="3024336"/>
          </a:xfrm>
        </p:spPr>
        <p:txBody>
          <a:bodyPr/>
          <a:lstStyle/>
          <a:p>
            <a:r>
              <a:rPr lang="sl-SI" sz="3600" b="1" dirty="0">
                <a:solidFill>
                  <a:srgbClr val="0067B4"/>
                </a:solidFill>
              </a:rPr>
              <a:t>Vnos manjšega števila prejemnikov </a:t>
            </a:r>
            <a:r>
              <a:rPr lang="sl-SI" sz="3600" b="1" i="1" dirty="0">
                <a:solidFill>
                  <a:srgbClr val="0067B4"/>
                </a:solidFill>
              </a:rPr>
              <a:t>(Poročana pomoč)</a:t>
            </a:r>
            <a:br>
              <a:rPr lang="sl-SI" sz="3600" b="1" i="1" dirty="0">
                <a:solidFill>
                  <a:srgbClr val="0067B4"/>
                </a:solidFill>
              </a:rPr>
            </a:br>
            <a:endParaRPr lang="en-US" sz="3600" b="1" i="1" dirty="0">
              <a:solidFill>
                <a:srgbClr val="0067B4"/>
              </a:solidFill>
            </a:endParaRPr>
          </a:p>
        </p:txBody>
      </p:sp>
      <p:sp>
        <p:nvSpPr>
          <p:cNvPr id="3" name="Označba mesta datuma 2">
            <a:extLst>
              <a:ext uri="{FF2B5EF4-FFF2-40B4-BE49-F238E27FC236}">
                <a16:creationId xmlns:a16="http://schemas.microsoft.com/office/drawing/2014/main" id="{567250F1-96BD-AA37-5D90-955808DD5537}"/>
              </a:ext>
            </a:extLst>
          </p:cNvPr>
          <p:cNvSpPr>
            <a:spLocks noGrp="1"/>
          </p:cNvSpPr>
          <p:nvPr>
            <p:ph type="dt" sz="half" idx="10"/>
          </p:nvPr>
        </p:nvSpPr>
        <p:spPr/>
        <p:txBody>
          <a:bodyPr/>
          <a:lstStyle/>
          <a:p>
            <a:endParaRPr lang="en-US"/>
          </a:p>
        </p:txBody>
      </p:sp>
      <p:pic>
        <p:nvPicPr>
          <p:cNvPr id="4" name="Slika 3">
            <a:extLst>
              <a:ext uri="{FF2B5EF4-FFF2-40B4-BE49-F238E27FC236}">
                <a16:creationId xmlns:a16="http://schemas.microsoft.com/office/drawing/2014/main" id="{B1D40DBF-9DE8-5944-6034-A9B8B3B125C6}"/>
              </a:ext>
            </a:extLst>
          </p:cNvPr>
          <p:cNvPicPr>
            <a:picLocks noChangeAspect="1"/>
          </p:cNvPicPr>
          <p:nvPr/>
        </p:nvPicPr>
        <p:blipFill>
          <a:blip r:embed="rId3"/>
          <a:stretch>
            <a:fillRect/>
          </a:stretch>
        </p:blipFill>
        <p:spPr>
          <a:xfrm>
            <a:off x="4644008" y="476672"/>
            <a:ext cx="3812342" cy="5774870"/>
          </a:xfrm>
          <a:prstGeom prst="rect">
            <a:avLst/>
          </a:prstGeom>
        </p:spPr>
      </p:pic>
    </p:spTree>
    <p:extLst>
      <p:ext uri="{BB962C8B-B14F-4D97-AF65-F5344CB8AC3E}">
        <p14:creationId xmlns:p14="http://schemas.microsoft.com/office/powerpoint/2010/main" val="1456874339"/>
      </p:ext>
    </p:extLst>
  </p:cSld>
  <p:clrMapOvr>
    <a:masterClrMapping/>
  </p:clrMapOvr>
  <mc:AlternateContent xmlns:mc="http://schemas.openxmlformats.org/markup-compatibility/2006" xmlns:p14="http://schemas.microsoft.com/office/powerpoint/2010/main">
    <mc:Choice Requires="p14">
      <p:transition spd="slow" p14:dur="2000" advTm="309"/>
    </mc:Choice>
    <mc:Fallback xmlns="">
      <p:transition spd="slow" advTm="30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5"/>
            <a:ext cx="8229600" cy="1066177"/>
          </a:xfrm>
        </p:spPr>
        <p:txBody>
          <a:bodyPr>
            <a:noAutofit/>
          </a:bodyPr>
          <a:lstStyle/>
          <a:p>
            <a:r>
              <a:rPr lang="sl-SI" sz="3600" b="1" dirty="0">
                <a:solidFill>
                  <a:srgbClr val="0067B4"/>
                </a:solidFill>
              </a:rPr>
              <a:t>Vnos večjega števila prejemnikov (Poročana pomoč - XML vnos)</a:t>
            </a:r>
            <a:endParaRPr lang="en-US" sz="3600" b="1" dirty="0">
              <a:solidFill>
                <a:srgbClr val="0067B4"/>
              </a:solidFill>
            </a:endParaRPr>
          </a:p>
        </p:txBody>
      </p:sp>
      <p:sp>
        <p:nvSpPr>
          <p:cNvPr id="3" name="Content Placeholder 2"/>
          <p:cNvSpPr>
            <a:spLocks noGrp="1"/>
          </p:cNvSpPr>
          <p:nvPr>
            <p:ph idx="1"/>
          </p:nvPr>
        </p:nvSpPr>
        <p:spPr>
          <a:xfrm>
            <a:off x="457200" y="2348880"/>
            <a:ext cx="8229600" cy="4104456"/>
          </a:xfrm>
        </p:spPr>
        <p:txBody>
          <a:bodyPr/>
          <a:lstStyle/>
          <a:p>
            <a:pPr marL="0" indent="0">
              <a:buNone/>
            </a:pPr>
            <a:r>
              <a:rPr lang="sl-SI" sz="2800" dirty="0"/>
              <a:t>Izpolnite </a:t>
            </a:r>
            <a:r>
              <a:rPr lang="sl-SI" sz="2800" dirty="0" err="1"/>
              <a:t>prednastavljeno</a:t>
            </a:r>
            <a:r>
              <a:rPr lang="sl-SI" sz="2800" dirty="0"/>
              <a:t> Excel tabelo za poročanje državnih pomoči in pomoči </a:t>
            </a:r>
            <a:r>
              <a:rPr lang="sl-SI" sz="2800" i="1" dirty="0"/>
              <a:t>de </a:t>
            </a:r>
            <a:r>
              <a:rPr lang="sl-SI" sz="2800" i="1" dirty="0" err="1"/>
              <a:t>minimis</a:t>
            </a:r>
            <a:r>
              <a:rPr lang="sl-SI" sz="2800" i="1" dirty="0"/>
              <a:t> objavljenimi na spletni strani: </a:t>
            </a:r>
            <a:r>
              <a:rPr lang="sl-SI" sz="1600" dirty="0">
                <a:hlinkClick r:id="rId3"/>
              </a:rPr>
              <a:t>Obrazci za preveritev in poročanje, ki jih obravnava Ministrstvo za finance | GOV.SI</a:t>
            </a:r>
            <a:endParaRPr lang="sl-SI" sz="1600" dirty="0"/>
          </a:p>
          <a:p>
            <a:pPr marL="0" indent="0">
              <a:buNone/>
            </a:pPr>
            <a:endParaRPr lang="sl-SI" sz="1600" dirty="0"/>
          </a:p>
          <a:p>
            <a:r>
              <a:rPr lang="sl-SI" sz="1600" dirty="0"/>
              <a:t>Za poročanje o dodeljenih/izplačanih </a:t>
            </a:r>
            <a:r>
              <a:rPr lang="sl-SI" sz="1600" b="1" dirty="0"/>
              <a:t>državnih pomočeh </a:t>
            </a:r>
            <a:r>
              <a:rPr lang="sl-SI" sz="1600" dirty="0"/>
              <a:t>(št. sheme se začne z „0001-matična številka priglasitelja-leto priglasitve“, npr. 0001-2399245-2022) in </a:t>
            </a:r>
            <a:r>
              <a:rPr lang="sl-SI" sz="1600" b="1" dirty="0"/>
              <a:t>pomočeh skladnih s skupinskimi izjemami </a:t>
            </a:r>
            <a:r>
              <a:rPr lang="sl-SI" sz="1600" dirty="0"/>
              <a:t>(št. sheme se začne z „BE01-matična številka priglasitelja-leto priglasitve“, npr. BE01-2632586-2024) se poroča preko tabele </a:t>
            </a:r>
            <a:r>
              <a:rPr lang="sl-SI" sz="1600" i="1" u="sng" dirty="0"/>
              <a:t>„Obrazec za poročanje DP - čistopis (</a:t>
            </a:r>
            <a:r>
              <a:rPr lang="sl-SI" sz="1600" i="1" u="sng" dirty="0" err="1"/>
              <a:t>xlsm</a:t>
            </a:r>
            <a:r>
              <a:rPr lang="sl-SI" sz="1600" i="1" u="sng" dirty="0"/>
              <a:t>)“.</a:t>
            </a:r>
          </a:p>
          <a:p>
            <a:r>
              <a:rPr lang="sl-SI" sz="1600" dirty="0"/>
              <a:t>Za poročanje o dodeljenih/odobrenih </a:t>
            </a:r>
            <a:r>
              <a:rPr lang="sl-SI" sz="1600" b="1" dirty="0"/>
              <a:t>pomočeh </a:t>
            </a:r>
            <a:r>
              <a:rPr lang="sl-SI" sz="1600" b="1" i="1" dirty="0"/>
              <a:t>de </a:t>
            </a:r>
            <a:r>
              <a:rPr lang="sl-SI" sz="1600" b="1" i="1" dirty="0" err="1"/>
              <a:t>minimis</a:t>
            </a:r>
            <a:r>
              <a:rPr lang="sl-SI" sz="1600" dirty="0"/>
              <a:t> (št. sheme se začne z „M001-matična številka priglasitelja-leto priglasitve“, npr. M001-2399245-2022) se poroča preko tabele </a:t>
            </a:r>
            <a:r>
              <a:rPr lang="sl-SI" sz="1600" i="1" u="sng" dirty="0"/>
              <a:t>„Obrazec za poročanje </a:t>
            </a:r>
            <a:r>
              <a:rPr lang="sl-SI" sz="1600" i="1" u="sng" dirty="0" err="1"/>
              <a:t>DeMinimis</a:t>
            </a:r>
            <a:r>
              <a:rPr lang="sl-SI" sz="1600" i="1" u="sng" dirty="0"/>
              <a:t> pomoči - čistopis (</a:t>
            </a:r>
            <a:r>
              <a:rPr lang="sl-SI" sz="1600" i="1" u="sng" dirty="0" err="1"/>
              <a:t>xlsm</a:t>
            </a:r>
            <a:r>
              <a:rPr lang="sl-SI" sz="1600" i="1" u="sng" dirty="0"/>
              <a:t>)“.</a:t>
            </a:r>
          </a:p>
          <a:p>
            <a:pPr marL="0" indent="0">
              <a:buNone/>
            </a:pPr>
            <a:endParaRPr lang="sl-SI" sz="2800" dirty="0"/>
          </a:p>
          <a:p>
            <a:pPr marL="0" indent="0">
              <a:buNone/>
            </a:pPr>
            <a:endParaRPr lang="sl-SI" sz="2800" dirty="0"/>
          </a:p>
          <a:p>
            <a:pPr marL="0" indent="0">
              <a:buNone/>
            </a:pPr>
            <a:endParaRPr lang="sl-SI" dirty="0"/>
          </a:p>
          <a:p>
            <a:pPr marL="0" indent="0">
              <a:buNone/>
            </a:pPr>
            <a:endParaRPr lang="en-US" dirty="0"/>
          </a:p>
        </p:txBody>
      </p:sp>
      <p:sp>
        <p:nvSpPr>
          <p:cNvPr id="4" name="Označba mesta datuma 3">
            <a:extLst>
              <a:ext uri="{FF2B5EF4-FFF2-40B4-BE49-F238E27FC236}">
                <a16:creationId xmlns:a16="http://schemas.microsoft.com/office/drawing/2014/main" id="{CB63FEAE-2A02-390D-72D5-308791705F82}"/>
              </a:ext>
            </a:extLst>
          </p:cNvPr>
          <p:cNvSpPr>
            <a:spLocks noGrp="1"/>
          </p:cNvSpPr>
          <p:nvPr>
            <p:ph type="dt" sz="half" idx="10"/>
          </p:nvPr>
        </p:nvSpPr>
        <p:spPr/>
        <p:txBody>
          <a:bodyPr/>
          <a:lstStyle/>
          <a:p>
            <a:endParaRPr lang="en-US"/>
          </a:p>
        </p:txBody>
      </p:sp>
    </p:spTree>
    <p:extLst>
      <p:ext uri="{BB962C8B-B14F-4D97-AF65-F5344CB8AC3E}">
        <p14:creationId xmlns:p14="http://schemas.microsoft.com/office/powerpoint/2010/main" val="35806803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063AD6-5078-017A-4C7B-B1F1FE5049A7}"/>
              </a:ext>
            </a:extLst>
          </p:cNvPr>
          <p:cNvSpPr>
            <a:spLocks noGrp="1"/>
          </p:cNvSpPr>
          <p:nvPr>
            <p:ph type="title"/>
          </p:nvPr>
        </p:nvSpPr>
        <p:spPr>
          <a:xfrm>
            <a:off x="539552" y="990141"/>
            <a:ext cx="8229600" cy="1143000"/>
          </a:xfrm>
        </p:spPr>
        <p:txBody>
          <a:bodyPr>
            <a:noAutofit/>
          </a:bodyPr>
          <a:lstStyle/>
          <a:p>
            <a:r>
              <a:rPr lang="sl-SI" sz="3600" b="1" dirty="0">
                <a:solidFill>
                  <a:srgbClr val="0067B4"/>
                </a:solidFill>
              </a:rPr>
              <a:t>Vnos večjega števila prejemnikov (Poročana pomoč - XML vnos)</a:t>
            </a:r>
            <a:endParaRPr lang="en-US" sz="3600" b="1" dirty="0">
              <a:solidFill>
                <a:srgbClr val="0067B4"/>
              </a:solidFill>
            </a:endParaRPr>
          </a:p>
        </p:txBody>
      </p:sp>
      <p:sp>
        <p:nvSpPr>
          <p:cNvPr id="8" name="TextBox 4">
            <a:extLst>
              <a:ext uri="{FF2B5EF4-FFF2-40B4-BE49-F238E27FC236}">
                <a16:creationId xmlns:a16="http://schemas.microsoft.com/office/drawing/2014/main" id="{F06D54AC-6EA4-5F42-AA5C-A3B8F2664ACA}"/>
              </a:ext>
            </a:extLst>
          </p:cNvPr>
          <p:cNvSpPr txBox="1">
            <a:spLocks noGrp="1"/>
          </p:cNvSpPr>
          <p:nvPr>
            <p:ph idx="1"/>
          </p:nvPr>
        </p:nvSpPr>
        <p:spPr>
          <a:xfrm>
            <a:off x="1187624" y="2276872"/>
            <a:ext cx="6545070"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marL="0" indent="0" algn="ctr">
              <a:buNone/>
            </a:pPr>
            <a:r>
              <a:rPr lang="sl-SI" sz="2400" dirty="0"/>
              <a:t>Vsa polja, ki so označena z rdečo, morajo biti izpolnjena.</a:t>
            </a:r>
            <a:endParaRPr lang="en-US" sz="2400" dirty="0"/>
          </a:p>
        </p:txBody>
      </p:sp>
      <p:sp>
        <p:nvSpPr>
          <p:cNvPr id="4" name="Označba mesta datuma 3">
            <a:extLst>
              <a:ext uri="{FF2B5EF4-FFF2-40B4-BE49-F238E27FC236}">
                <a16:creationId xmlns:a16="http://schemas.microsoft.com/office/drawing/2014/main" id="{4CBAD891-3005-EF6F-CCB3-975378F8E7F8}"/>
              </a:ext>
            </a:extLst>
          </p:cNvPr>
          <p:cNvSpPr>
            <a:spLocks noGrp="1"/>
          </p:cNvSpPr>
          <p:nvPr>
            <p:ph type="dt" sz="half" idx="10"/>
          </p:nvPr>
        </p:nvSpPr>
        <p:spPr/>
        <p:txBody>
          <a:bodyPr/>
          <a:lstStyle/>
          <a:p>
            <a:endParaRPr lang="en-US"/>
          </a:p>
        </p:txBody>
      </p:sp>
      <p:pic>
        <p:nvPicPr>
          <p:cNvPr id="11" name="Slika 10">
            <a:extLst>
              <a:ext uri="{FF2B5EF4-FFF2-40B4-BE49-F238E27FC236}">
                <a16:creationId xmlns:a16="http://schemas.microsoft.com/office/drawing/2014/main" id="{FDF967EF-9146-1D20-2DD0-2B93D36CFE7A}"/>
              </a:ext>
            </a:extLst>
          </p:cNvPr>
          <p:cNvPicPr>
            <a:picLocks noChangeAspect="1"/>
          </p:cNvPicPr>
          <p:nvPr/>
        </p:nvPicPr>
        <p:blipFill>
          <a:blip r:embed="rId2"/>
          <a:stretch>
            <a:fillRect/>
          </a:stretch>
        </p:blipFill>
        <p:spPr>
          <a:xfrm>
            <a:off x="779114" y="3333600"/>
            <a:ext cx="7992888" cy="2797019"/>
          </a:xfrm>
          <a:prstGeom prst="rect">
            <a:avLst/>
          </a:prstGeom>
        </p:spPr>
      </p:pic>
    </p:spTree>
    <p:extLst>
      <p:ext uri="{BB962C8B-B14F-4D97-AF65-F5344CB8AC3E}">
        <p14:creationId xmlns:p14="http://schemas.microsoft.com/office/powerpoint/2010/main" val="3373164771"/>
      </p:ext>
    </p:extLst>
  </p:cSld>
  <p:clrMapOvr>
    <a:masterClrMapping/>
  </p:clrMapOvr>
</p:sld>
</file>

<file path=ppt/theme/theme1.xml><?xml version="1.0" encoding="utf-8"?>
<a:theme xmlns:a="http://schemas.openxmlformats.org/drawingml/2006/main" name="PWP predlog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8708</TotalTime>
  <Words>1466</Words>
  <Application>Microsoft Office PowerPoint</Application>
  <PresentationFormat>Diaprojekcija na zaslonu (4:3)</PresentationFormat>
  <Paragraphs>139</Paragraphs>
  <Slides>22</Slides>
  <Notes>21</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22</vt:i4>
      </vt:variant>
    </vt:vector>
  </HeadingPairs>
  <TitlesOfParts>
    <vt:vector size="25" baseType="lpstr">
      <vt:lpstr>Arial</vt:lpstr>
      <vt:lpstr>Calibri</vt:lpstr>
      <vt:lpstr>PWP predloga</vt:lpstr>
      <vt:lpstr>NAVODILA ZA POROČANJE O DODELJENIH DRŽAVNIH POMOČEH IN POMOČEH “DE MINIMIS” preko aplikacije ISDP 2025</vt:lpstr>
      <vt:lpstr>Pred prvo prijavo</vt:lpstr>
      <vt:lpstr>Pred prvo prijavo</vt:lpstr>
      <vt:lpstr> Spletna aplikacija ISDP</vt:lpstr>
      <vt:lpstr> Proces poročanja državnih pomoči</vt:lpstr>
      <vt:lpstr> Možnosti vnašanja podatkov</vt:lpstr>
      <vt:lpstr>Vnos manjšega števila prejemnikov (Poročana pomoč) </vt:lpstr>
      <vt:lpstr>Vnos večjega števila prejemnikov (Poročana pomoč - XML vnos)</vt:lpstr>
      <vt:lpstr>Vnos večjega števila prejemnikov (Poročana pomoč - XML vnos)</vt:lpstr>
      <vt:lpstr>PowerPointova predstavitev</vt:lpstr>
      <vt:lpstr>Izpolnjena tabela</vt:lpstr>
      <vt:lpstr> Napačno vnešeni podatki</vt:lpstr>
      <vt:lpstr>Uvoz podatkov</vt:lpstr>
      <vt:lpstr>Uvoz podatkov</vt:lpstr>
      <vt:lpstr>Uvoz podatkov</vt:lpstr>
      <vt:lpstr>Uvoz podatkov</vt:lpstr>
      <vt:lpstr>Uvoz podatkov</vt:lpstr>
      <vt:lpstr>Uvoz podatkov</vt:lpstr>
      <vt:lpstr>Primer nepravilnih podatkov</vt:lpstr>
      <vt:lpstr>Pregledovanje uvoženih podatkov</vt:lpstr>
      <vt:lpstr>Končno potrjevanje in  zavrnitev podatkov</vt:lpstr>
      <vt:lpstr>Po končanem vnosu</vt:lpstr>
    </vt:vector>
  </TitlesOfParts>
  <Company>MFRS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Irma Močnik</dc:creator>
  <cp:lastModifiedBy>IM</cp:lastModifiedBy>
  <cp:revision>102</cp:revision>
  <cp:lastPrinted>2012-09-25T12:38:16Z</cp:lastPrinted>
  <dcterms:created xsi:type="dcterms:W3CDTF">2012-09-25T09:56:23Z</dcterms:created>
  <dcterms:modified xsi:type="dcterms:W3CDTF">2026-02-26T10:24:53Z</dcterms:modified>
</cp:coreProperties>
</file>