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handoutMasterIdLst>
    <p:handoutMasterId r:id="rId32"/>
  </p:handoutMasterIdLst>
  <p:sldIdLst>
    <p:sldId id="256" r:id="rId3"/>
    <p:sldId id="423" r:id="rId4"/>
    <p:sldId id="425" r:id="rId5"/>
    <p:sldId id="412" r:id="rId6"/>
    <p:sldId id="258" r:id="rId7"/>
    <p:sldId id="282" r:id="rId8"/>
    <p:sldId id="257" r:id="rId9"/>
    <p:sldId id="259" r:id="rId10"/>
    <p:sldId id="426" r:id="rId11"/>
    <p:sldId id="434" r:id="rId12"/>
    <p:sldId id="260" r:id="rId13"/>
    <p:sldId id="261" r:id="rId14"/>
    <p:sldId id="277" r:id="rId15"/>
    <p:sldId id="275" r:id="rId16"/>
    <p:sldId id="262" r:id="rId17"/>
    <p:sldId id="263" r:id="rId18"/>
    <p:sldId id="278" r:id="rId19"/>
    <p:sldId id="264" r:id="rId20"/>
    <p:sldId id="279" r:id="rId21"/>
    <p:sldId id="281" r:id="rId22"/>
    <p:sldId id="267" r:id="rId23"/>
    <p:sldId id="271" r:id="rId24"/>
    <p:sldId id="268" r:id="rId25"/>
    <p:sldId id="272" r:id="rId26"/>
    <p:sldId id="273" r:id="rId27"/>
    <p:sldId id="422" r:id="rId28"/>
    <p:sldId id="433" r:id="rId29"/>
    <p:sldId id="431" r:id="rId30"/>
  </p:sldIdLst>
  <p:sldSz cx="9144000" cy="6858000" type="screen4x3"/>
  <p:notesSz cx="6797675" cy="9926638"/>
  <p:defaultTextStyle>
    <a:defPPr>
      <a:defRPr lang="sl-S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5050"/>
    <a:srgbClr val="CC99FF"/>
    <a:srgbClr val="C0504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rednji slog 3 – poudarek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6" autoAdjust="0"/>
    <p:restoredTop sz="80000" autoAdjust="0"/>
  </p:normalViewPr>
  <p:slideViewPr>
    <p:cSldViewPr>
      <p:cViewPr varScale="1">
        <p:scale>
          <a:sx n="81" d="100"/>
          <a:sy n="81" d="100"/>
        </p:scale>
        <p:origin x="1740" y="96"/>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99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sl-SI"/>
          </a:p>
        </p:txBody>
      </p:sp>
      <p:sp>
        <p:nvSpPr>
          <p:cNvPr id="3" name="Date Placeholder 2"/>
          <p:cNvSpPr>
            <a:spLocks noGrp="1"/>
          </p:cNvSpPr>
          <p:nvPr>
            <p:ph type="dt" sz="quarter" idx="1"/>
          </p:nvPr>
        </p:nvSpPr>
        <p:spPr>
          <a:xfrm>
            <a:off x="3850444" y="0"/>
            <a:ext cx="2945659" cy="496332"/>
          </a:xfrm>
          <a:prstGeom prst="rect">
            <a:avLst/>
          </a:prstGeom>
        </p:spPr>
        <p:txBody>
          <a:bodyPr vert="horz" lIns="91568" tIns="45784" rIns="91568" bIns="45784" rtlCol="0"/>
          <a:lstStyle>
            <a:lvl1pPr algn="r">
              <a:defRPr sz="1200"/>
            </a:lvl1pPr>
          </a:lstStyle>
          <a:p>
            <a:fld id="{9E334684-3584-4F2F-BB97-4B3A6EB1AEAF}" type="datetimeFigureOut">
              <a:rPr lang="sl-SI" smtClean="0"/>
              <a:t>12. 03. 2026</a:t>
            </a:fld>
            <a:endParaRPr lang="sl-SI"/>
          </a:p>
        </p:txBody>
      </p:sp>
      <p:sp>
        <p:nvSpPr>
          <p:cNvPr id="4" name="Footer Placeholder 3"/>
          <p:cNvSpPr>
            <a:spLocks noGrp="1"/>
          </p:cNvSpPr>
          <p:nvPr>
            <p:ph type="ftr" sz="quarter" idx="2"/>
          </p:nvPr>
        </p:nvSpPr>
        <p:spPr>
          <a:xfrm>
            <a:off x="0" y="9428584"/>
            <a:ext cx="2945659" cy="496332"/>
          </a:xfrm>
          <a:prstGeom prst="rect">
            <a:avLst/>
          </a:prstGeom>
        </p:spPr>
        <p:txBody>
          <a:bodyPr vert="horz" lIns="91568" tIns="45784" rIns="91568" bIns="45784" rtlCol="0" anchor="b"/>
          <a:lstStyle>
            <a:lvl1pPr algn="l">
              <a:defRPr sz="1200"/>
            </a:lvl1pPr>
          </a:lstStyle>
          <a:p>
            <a:endParaRPr lang="sl-SI"/>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568" tIns="45784" rIns="91568" bIns="45784" rtlCol="0" anchor="b"/>
          <a:lstStyle>
            <a:lvl1pPr algn="r">
              <a:defRPr sz="1200"/>
            </a:lvl1pPr>
          </a:lstStyle>
          <a:p>
            <a:fld id="{1A98CF6D-50D0-4CD5-A3D7-B0BDE9845AD9}" type="slidenum">
              <a:rPr lang="sl-SI" smtClean="0"/>
              <a:t>‹#›</a:t>
            </a:fld>
            <a:endParaRPr lang="sl-SI"/>
          </a:p>
        </p:txBody>
      </p:sp>
    </p:spTree>
    <p:extLst>
      <p:ext uri="{BB962C8B-B14F-4D97-AF65-F5344CB8AC3E}">
        <p14:creationId xmlns:p14="http://schemas.microsoft.com/office/powerpoint/2010/main" val="98582354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atin typeface="Arial" charset="0"/>
                <a:cs typeface="Arial" charset="0"/>
              </a:defRPr>
            </a:lvl1pPr>
          </a:lstStyle>
          <a:p>
            <a:pPr>
              <a:defRPr/>
            </a:pPr>
            <a:fld id="{BF925AF8-9648-4D7F-8362-06CB66BC9F4F}" type="datetimeFigureOut">
              <a:rPr lang="en-US"/>
              <a:pPr>
                <a:defRPr/>
              </a:pPr>
              <a:t>3/12/2026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568" tIns="45784" rIns="91568" bIns="457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1568" tIns="45784" rIns="91568" bIns="45784"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568" tIns="45784" rIns="91568" bIns="45784" rtlCol="0" anchor="b"/>
          <a:lstStyle>
            <a:lvl1pPr algn="r">
              <a:defRPr sz="1200">
                <a:latin typeface="Arial" charset="0"/>
                <a:cs typeface="Arial" charset="0"/>
              </a:defRPr>
            </a:lvl1pPr>
          </a:lstStyle>
          <a:p>
            <a:pPr>
              <a:defRPr/>
            </a:pPr>
            <a:fld id="{0EB29166-D566-40F5-88F9-E9D4F8C980D5}" type="slidenum">
              <a:rPr lang="en-US"/>
              <a:pPr>
                <a:defRPr/>
              </a:pPr>
              <a:t>‹#›</a:t>
            </a:fld>
            <a:endParaRPr lang="en-US"/>
          </a:p>
        </p:txBody>
      </p:sp>
    </p:spTree>
    <p:extLst>
      <p:ext uri="{BB962C8B-B14F-4D97-AF65-F5344CB8AC3E}">
        <p14:creationId xmlns:p14="http://schemas.microsoft.com/office/powerpoint/2010/main" val="277618697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1</a:t>
            </a:fld>
            <a:endParaRPr lang="en-US"/>
          </a:p>
        </p:txBody>
      </p:sp>
    </p:spTree>
    <p:extLst>
      <p:ext uri="{BB962C8B-B14F-4D97-AF65-F5344CB8AC3E}">
        <p14:creationId xmlns:p14="http://schemas.microsoft.com/office/powerpoint/2010/main" val="342985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10</a:t>
            </a:fld>
            <a:endParaRPr lang="en-US"/>
          </a:p>
        </p:txBody>
      </p:sp>
    </p:spTree>
    <p:extLst>
      <p:ext uri="{BB962C8B-B14F-4D97-AF65-F5344CB8AC3E}">
        <p14:creationId xmlns:p14="http://schemas.microsoft.com/office/powerpoint/2010/main" val="218188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11</a:t>
            </a:fld>
            <a:endParaRPr lang="en-US"/>
          </a:p>
        </p:txBody>
      </p:sp>
      <p:sp>
        <p:nvSpPr>
          <p:cNvPr id="5" name="Označba mesta datuma 4">
            <a:extLst>
              <a:ext uri="{FF2B5EF4-FFF2-40B4-BE49-F238E27FC236}">
                <a16:creationId xmlns:a16="http://schemas.microsoft.com/office/drawing/2014/main" id="{9AFF69B0-67A4-561A-9129-499CB499F4D6}"/>
              </a:ext>
            </a:extLst>
          </p:cNvPr>
          <p:cNvSpPr>
            <a:spLocks noGrp="1"/>
          </p:cNvSpPr>
          <p:nvPr>
            <p:ph type="dt" idx="1"/>
          </p:nvPr>
        </p:nvSpPr>
        <p:spPr/>
        <p:txBody>
          <a:bodyPr/>
          <a:lstStyle/>
          <a:p>
            <a:fld id="{0DA0593B-0748-4ACC-AFE1-9CF91921EB14}" type="datetime1">
              <a:rPr lang="sl-SI" smtClean="0"/>
              <a:t>12. 03. 2026</a:t>
            </a:fld>
            <a:endParaRPr lang="en-US"/>
          </a:p>
        </p:txBody>
      </p:sp>
    </p:spTree>
    <p:extLst>
      <p:ext uri="{BB962C8B-B14F-4D97-AF65-F5344CB8AC3E}">
        <p14:creationId xmlns:p14="http://schemas.microsoft.com/office/powerpoint/2010/main" val="44827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12</a:t>
            </a:fld>
            <a:endParaRPr lang="en-US"/>
          </a:p>
        </p:txBody>
      </p:sp>
      <p:sp>
        <p:nvSpPr>
          <p:cNvPr id="5" name="Označba mesta datuma 4">
            <a:extLst>
              <a:ext uri="{FF2B5EF4-FFF2-40B4-BE49-F238E27FC236}">
                <a16:creationId xmlns:a16="http://schemas.microsoft.com/office/drawing/2014/main" id="{949B8853-D92D-6A2F-7174-AAD0A0F3D68E}"/>
              </a:ext>
            </a:extLst>
          </p:cNvPr>
          <p:cNvSpPr>
            <a:spLocks noGrp="1"/>
          </p:cNvSpPr>
          <p:nvPr>
            <p:ph type="dt" idx="1"/>
          </p:nvPr>
        </p:nvSpPr>
        <p:spPr/>
        <p:txBody>
          <a:bodyPr/>
          <a:lstStyle/>
          <a:p>
            <a:fld id="{D7744630-406A-46BD-8EEA-968921AADF6C}" type="datetime1">
              <a:rPr lang="sl-SI" smtClean="0"/>
              <a:t>12. 03. 2026</a:t>
            </a:fld>
            <a:endParaRPr lang="en-US"/>
          </a:p>
        </p:txBody>
      </p:sp>
    </p:spTree>
    <p:extLst>
      <p:ext uri="{BB962C8B-B14F-4D97-AF65-F5344CB8AC3E}">
        <p14:creationId xmlns:p14="http://schemas.microsoft.com/office/powerpoint/2010/main" val="278583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noge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6179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9B5E4620-C853-4CF7-8FA6-A077578B863B}" type="slidenum">
              <a:rPr lang="en-US" smtClean="0"/>
              <a:pPr>
                <a:defRPr/>
              </a:pPr>
              <a:t>14</a:t>
            </a:fld>
            <a:endParaRPr lang="en-US"/>
          </a:p>
        </p:txBody>
      </p:sp>
      <p:sp>
        <p:nvSpPr>
          <p:cNvPr id="5" name="Označba mesta datuma 4">
            <a:extLst>
              <a:ext uri="{FF2B5EF4-FFF2-40B4-BE49-F238E27FC236}">
                <a16:creationId xmlns:a16="http://schemas.microsoft.com/office/drawing/2014/main" id="{7DCC15F9-30CC-755E-5E80-D1A0796A0A20}"/>
              </a:ext>
            </a:extLst>
          </p:cNvPr>
          <p:cNvSpPr>
            <a:spLocks noGrp="1"/>
          </p:cNvSpPr>
          <p:nvPr>
            <p:ph type="dt" idx="1"/>
          </p:nvPr>
        </p:nvSpPr>
        <p:spPr/>
        <p:txBody>
          <a:bodyPr/>
          <a:lstStyle/>
          <a:p>
            <a:fld id="{DCCE3B15-AFFD-4907-9703-8797CA65AE99}" type="datetime1">
              <a:rPr lang="sl-SI" smtClean="0"/>
              <a:t>12. 03. 2026</a:t>
            </a:fld>
            <a:endParaRPr lang="en-US"/>
          </a:p>
        </p:txBody>
      </p:sp>
    </p:spTree>
    <p:extLst>
      <p:ext uri="{BB962C8B-B14F-4D97-AF65-F5344CB8AC3E}">
        <p14:creationId xmlns:p14="http://schemas.microsoft.com/office/powerpoint/2010/main" val="345361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15</a:t>
            </a:fld>
            <a:endParaRPr lang="en-US"/>
          </a:p>
        </p:txBody>
      </p:sp>
      <p:sp>
        <p:nvSpPr>
          <p:cNvPr id="5" name="Označba mesta datuma 4">
            <a:extLst>
              <a:ext uri="{FF2B5EF4-FFF2-40B4-BE49-F238E27FC236}">
                <a16:creationId xmlns:a16="http://schemas.microsoft.com/office/drawing/2014/main" id="{56B0CB8E-F0CE-555E-597B-4242FCD357C0}"/>
              </a:ext>
            </a:extLst>
          </p:cNvPr>
          <p:cNvSpPr>
            <a:spLocks noGrp="1"/>
          </p:cNvSpPr>
          <p:nvPr>
            <p:ph type="dt" idx="1"/>
          </p:nvPr>
        </p:nvSpPr>
        <p:spPr/>
        <p:txBody>
          <a:bodyPr/>
          <a:lstStyle/>
          <a:p>
            <a:fld id="{FD329A9C-B694-4D97-8D9C-7D4E656F7844}" type="datetime1">
              <a:rPr lang="sl-SI" smtClean="0"/>
              <a:t>12. 03. 2026</a:t>
            </a:fld>
            <a:endParaRPr lang="en-US"/>
          </a:p>
        </p:txBody>
      </p:sp>
    </p:spTree>
    <p:extLst>
      <p:ext uri="{BB962C8B-B14F-4D97-AF65-F5344CB8AC3E}">
        <p14:creationId xmlns:p14="http://schemas.microsoft.com/office/powerpoint/2010/main" val="101959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16</a:t>
            </a:fld>
            <a:endParaRPr lang="en-US"/>
          </a:p>
        </p:txBody>
      </p:sp>
      <p:sp>
        <p:nvSpPr>
          <p:cNvPr id="5" name="Označba mesta datuma 4">
            <a:extLst>
              <a:ext uri="{FF2B5EF4-FFF2-40B4-BE49-F238E27FC236}">
                <a16:creationId xmlns:a16="http://schemas.microsoft.com/office/drawing/2014/main" id="{44C1E3E1-79AE-C12A-DDA1-8A003DBE4852}"/>
              </a:ext>
            </a:extLst>
          </p:cNvPr>
          <p:cNvSpPr>
            <a:spLocks noGrp="1"/>
          </p:cNvSpPr>
          <p:nvPr>
            <p:ph type="dt" idx="1"/>
          </p:nvPr>
        </p:nvSpPr>
        <p:spPr/>
        <p:txBody>
          <a:bodyPr/>
          <a:lstStyle/>
          <a:p>
            <a:fld id="{74C59110-4D0D-4DC1-8B6E-6560D65CEE8A}" type="datetime1">
              <a:rPr lang="sl-SI" smtClean="0"/>
              <a:t>12. 03. 2026</a:t>
            </a:fld>
            <a:endParaRPr lang="en-US"/>
          </a:p>
        </p:txBody>
      </p:sp>
    </p:spTree>
    <p:extLst>
      <p:ext uri="{BB962C8B-B14F-4D97-AF65-F5344CB8AC3E}">
        <p14:creationId xmlns:p14="http://schemas.microsoft.com/office/powerpoint/2010/main" val="275332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17</a:t>
            </a:fld>
            <a:endParaRPr lang="en-US"/>
          </a:p>
        </p:txBody>
      </p:sp>
      <p:sp>
        <p:nvSpPr>
          <p:cNvPr id="5" name="Označba mesta datuma 4">
            <a:extLst>
              <a:ext uri="{FF2B5EF4-FFF2-40B4-BE49-F238E27FC236}">
                <a16:creationId xmlns:a16="http://schemas.microsoft.com/office/drawing/2014/main" id="{9417B4DC-3F4C-3DAB-BA43-9BB21C2B830C}"/>
              </a:ext>
            </a:extLst>
          </p:cNvPr>
          <p:cNvSpPr>
            <a:spLocks noGrp="1"/>
          </p:cNvSpPr>
          <p:nvPr>
            <p:ph type="dt" idx="1"/>
          </p:nvPr>
        </p:nvSpPr>
        <p:spPr/>
        <p:txBody>
          <a:bodyPr/>
          <a:lstStyle/>
          <a:p>
            <a:fld id="{A9870E51-652C-4704-B204-175AE7110AB5}" type="datetime1">
              <a:rPr lang="sl-SI" smtClean="0"/>
              <a:t>12. 03. 2026</a:t>
            </a:fld>
            <a:endParaRPr lang="en-US"/>
          </a:p>
        </p:txBody>
      </p:sp>
    </p:spTree>
    <p:extLst>
      <p:ext uri="{BB962C8B-B14F-4D97-AF65-F5344CB8AC3E}">
        <p14:creationId xmlns:p14="http://schemas.microsoft.com/office/powerpoint/2010/main" val="310824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18</a:t>
            </a:fld>
            <a:endParaRPr lang="en-US"/>
          </a:p>
        </p:txBody>
      </p:sp>
      <p:sp>
        <p:nvSpPr>
          <p:cNvPr id="5" name="Označba mesta datuma 4">
            <a:extLst>
              <a:ext uri="{FF2B5EF4-FFF2-40B4-BE49-F238E27FC236}">
                <a16:creationId xmlns:a16="http://schemas.microsoft.com/office/drawing/2014/main" id="{DB6B291E-9B4D-8182-4641-5CBA5BDFE4B9}"/>
              </a:ext>
            </a:extLst>
          </p:cNvPr>
          <p:cNvSpPr>
            <a:spLocks noGrp="1"/>
          </p:cNvSpPr>
          <p:nvPr>
            <p:ph type="dt" idx="1"/>
          </p:nvPr>
        </p:nvSpPr>
        <p:spPr/>
        <p:txBody>
          <a:bodyPr/>
          <a:lstStyle/>
          <a:p>
            <a:fld id="{AF64FEFB-3D4E-4A61-A838-00A6A14860E7}" type="datetime1">
              <a:rPr lang="sl-SI" smtClean="0"/>
              <a:t>12. 03. 2026</a:t>
            </a:fld>
            <a:endParaRPr lang="en-US"/>
          </a:p>
        </p:txBody>
      </p:sp>
    </p:spTree>
    <p:extLst>
      <p:ext uri="{BB962C8B-B14F-4D97-AF65-F5344CB8AC3E}">
        <p14:creationId xmlns:p14="http://schemas.microsoft.com/office/powerpoint/2010/main" val="4047851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19</a:t>
            </a:fld>
            <a:endParaRPr lang="en-US"/>
          </a:p>
        </p:txBody>
      </p:sp>
      <p:sp>
        <p:nvSpPr>
          <p:cNvPr id="5" name="Označba mesta datuma 4">
            <a:extLst>
              <a:ext uri="{FF2B5EF4-FFF2-40B4-BE49-F238E27FC236}">
                <a16:creationId xmlns:a16="http://schemas.microsoft.com/office/drawing/2014/main" id="{71978C8E-2F0D-9FD6-7785-7B29B16F035F}"/>
              </a:ext>
            </a:extLst>
          </p:cNvPr>
          <p:cNvSpPr>
            <a:spLocks noGrp="1"/>
          </p:cNvSpPr>
          <p:nvPr>
            <p:ph type="dt" idx="1"/>
          </p:nvPr>
        </p:nvSpPr>
        <p:spPr/>
        <p:txBody>
          <a:bodyPr/>
          <a:lstStyle/>
          <a:p>
            <a:fld id="{C71BADF8-2D4A-4F27-BBE7-BC4081F6CC57}" type="datetime1">
              <a:rPr lang="sl-SI" smtClean="0"/>
              <a:t>12. 03. 2026</a:t>
            </a:fld>
            <a:endParaRPr lang="en-US"/>
          </a:p>
        </p:txBody>
      </p:sp>
    </p:spTree>
    <p:extLst>
      <p:ext uri="{BB962C8B-B14F-4D97-AF65-F5344CB8AC3E}">
        <p14:creationId xmlns:p14="http://schemas.microsoft.com/office/powerpoint/2010/main" val="151787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8934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20</a:t>
            </a:fld>
            <a:endParaRPr lang="en-US"/>
          </a:p>
        </p:txBody>
      </p:sp>
      <p:sp>
        <p:nvSpPr>
          <p:cNvPr id="5" name="Označba mesta datuma 4">
            <a:extLst>
              <a:ext uri="{FF2B5EF4-FFF2-40B4-BE49-F238E27FC236}">
                <a16:creationId xmlns:a16="http://schemas.microsoft.com/office/drawing/2014/main" id="{76B8DAEC-4213-2B82-2DF2-64BFC78FC4BB}"/>
              </a:ext>
            </a:extLst>
          </p:cNvPr>
          <p:cNvSpPr>
            <a:spLocks noGrp="1"/>
          </p:cNvSpPr>
          <p:nvPr>
            <p:ph type="dt" idx="1"/>
          </p:nvPr>
        </p:nvSpPr>
        <p:spPr/>
        <p:txBody>
          <a:bodyPr/>
          <a:lstStyle/>
          <a:p>
            <a:fld id="{4F8519A6-5643-4A97-B55F-ADA686FE2F2E}" type="datetime1">
              <a:rPr lang="sl-SI" smtClean="0"/>
              <a:t>12. 03. 2026</a:t>
            </a:fld>
            <a:endParaRPr lang="en-US"/>
          </a:p>
        </p:txBody>
      </p:sp>
    </p:spTree>
    <p:extLst>
      <p:ext uri="{BB962C8B-B14F-4D97-AF65-F5344CB8AC3E}">
        <p14:creationId xmlns:p14="http://schemas.microsoft.com/office/powerpoint/2010/main" val="255871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21</a:t>
            </a:fld>
            <a:endParaRPr lang="en-US"/>
          </a:p>
        </p:txBody>
      </p:sp>
      <p:sp>
        <p:nvSpPr>
          <p:cNvPr id="5" name="Označba mesta datuma 4">
            <a:extLst>
              <a:ext uri="{FF2B5EF4-FFF2-40B4-BE49-F238E27FC236}">
                <a16:creationId xmlns:a16="http://schemas.microsoft.com/office/drawing/2014/main" id="{57638353-539D-19AF-18A7-1747B9C774C4}"/>
              </a:ext>
            </a:extLst>
          </p:cNvPr>
          <p:cNvSpPr>
            <a:spLocks noGrp="1"/>
          </p:cNvSpPr>
          <p:nvPr>
            <p:ph type="dt" idx="1"/>
          </p:nvPr>
        </p:nvSpPr>
        <p:spPr/>
        <p:txBody>
          <a:bodyPr/>
          <a:lstStyle/>
          <a:p>
            <a:fld id="{C33FB162-C9C7-42A1-AFDC-A56474496797}" type="datetime1">
              <a:rPr lang="sl-SI" smtClean="0"/>
              <a:t>12. 03. 2026</a:t>
            </a:fld>
            <a:endParaRPr lang="en-US"/>
          </a:p>
        </p:txBody>
      </p:sp>
    </p:spTree>
    <p:extLst>
      <p:ext uri="{BB962C8B-B14F-4D97-AF65-F5344CB8AC3E}">
        <p14:creationId xmlns:p14="http://schemas.microsoft.com/office/powerpoint/2010/main" val="290881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22</a:t>
            </a:fld>
            <a:endParaRPr lang="en-US"/>
          </a:p>
        </p:txBody>
      </p:sp>
      <p:sp>
        <p:nvSpPr>
          <p:cNvPr id="5" name="Označba mesta datuma 4">
            <a:extLst>
              <a:ext uri="{FF2B5EF4-FFF2-40B4-BE49-F238E27FC236}">
                <a16:creationId xmlns:a16="http://schemas.microsoft.com/office/drawing/2014/main" id="{CA219BE9-5EC9-31DE-7DD2-E1631DDAC886}"/>
              </a:ext>
            </a:extLst>
          </p:cNvPr>
          <p:cNvSpPr>
            <a:spLocks noGrp="1"/>
          </p:cNvSpPr>
          <p:nvPr>
            <p:ph type="dt" idx="1"/>
          </p:nvPr>
        </p:nvSpPr>
        <p:spPr/>
        <p:txBody>
          <a:bodyPr/>
          <a:lstStyle/>
          <a:p>
            <a:fld id="{D03B7817-267F-4785-BEC0-30B6F5279009}" type="datetime1">
              <a:rPr lang="sl-SI" smtClean="0"/>
              <a:t>12. 03. 2026</a:t>
            </a:fld>
            <a:endParaRPr lang="en-US"/>
          </a:p>
        </p:txBody>
      </p:sp>
    </p:spTree>
    <p:extLst>
      <p:ext uri="{BB962C8B-B14F-4D97-AF65-F5344CB8AC3E}">
        <p14:creationId xmlns:p14="http://schemas.microsoft.com/office/powerpoint/2010/main" val="2393975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23</a:t>
            </a:fld>
            <a:endParaRPr lang="en-US"/>
          </a:p>
        </p:txBody>
      </p:sp>
      <p:sp>
        <p:nvSpPr>
          <p:cNvPr id="5" name="Označba mesta datuma 4">
            <a:extLst>
              <a:ext uri="{FF2B5EF4-FFF2-40B4-BE49-F238E27FC236}">
                <a16:creationId xmlns:a16="http://schemas.microsoft.com/office/drawing/2014/main" id="{D62492D7-8A35-68B0-2872-AEF5F7D5D6C6}"/>
              </a:ext>
            </a:extLst>
          </p:cNvPr>
          <p:cNvSpPr>
            <a:spLocks noGrp="1"/>
          </p:cNvSpPr>
          <p:nvPr>
            <p:ph type="dt" idx="1"/>
          </p:nvPr>
        </p:nvSpPr>
        <p:spPr/>
        <p:txBody>
          <a:bodyPr/>
          <a:lstStyle/>
          <a:p>
            <a:fld id="{07D40C8A-C2CE-47C7-93CF-5233BFE8723E}" type="datetime1">
              <a:rPr lang="sl-SI" smtClean="0"/>
              <a:t>12. 03. 2026</a:t>
            </a:fld>
            <a:endParaRPr lang="en-US"/>
          </a:p>
        </p:txBody>
      </p:sp>
    </p:spTree>
    <p:extLst>
      <p:ext uri="{BB962C8B-B14F-4D97-AF65-F5344CB8AC3E}">
        <p14:creationId xmlns:p14="http://schemas.microsoft.com/office/powerpoint/2010/main" val="217804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24</a:t>
            </a:fld>
            <a:endParaRPr lang="en-US"/>
          </a:p>
        </p:txBody>
      </p:sp>
      <p:sp>
        <p:nvSpPr>
          <p:cNvPr id="5" name="Označba mesta datuma 4">
            <a:extLst>
              <a:ext uri="{FF2B5EF4-FFF2-40B4-BE49-F238E27FC236}">
                <a16:creationId xmlns:a16="http://schemas.microsoft.com/office/drawing/2014/main" id="{6651FEAE-76CA-BA5E-CF17-4A533BC4F6F4}"/>
              </a:ext>
            </a:extLst>
          </p:cNvPr>
          <p:cNvSpPr>
            <a:spLocks noGrp="1"/>
          </p:cNvSpPr>
          <p:nvPr>
            <p:ph type="dt" idx="1"/>
          </p:nvPr>
        </p:nvSpPr>
        <p:spPr/>
        <p:txBody>
          <a:bodyPr/>
          <a:lstStyle/>
          <a:p>
            <a:fld id="{3B14F29E-4068-46BF-98DA-026EDD5D3D88}" type="datetime1">
              <a:rPr lang="sl-SI" smtClean="0"/>
              <a:t>12. 03. 2026</a:t>
            </a:fld>
            <a:endParaRPr lang="en-US"/>
          </a:p>
        </p:txBody>
      </p:sp>
    </p:spTree>
    <p:extLst>
      <p:ext uri="{BB962C8B-B14F-4D97-AF65-F5344CB8AC3E}">
        <p14:creationId xmlns:p14="http://schemas.microsoft.com/office/powerpoint/2010/main" val="1247059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25</a:t>
            </a:fld>
            <a:endParaRPr lang="en-US"/>
          </a:p>
        </p:txBody>
      </p:sp>
      <p:sp>
        <p:nvSpPr>
          <p:cNvPr id="5" name="Označba mesta datuma 4">
            <a:extLst>
              <a:ext uri="{FF2B5EF4-FFF2-40B4-BE49-F238E27FC236}">
                <a16:creationId xmlns:a16="http://schemas.microsoft.com/office/drawing/2014/main" id="{887F0193-79B0-EB1B-5A94-1B72D404FAD0}"/>
              </a:ext>
            </a:extLst>
          </p:cNvPr>
          <p:cNvSpPr>
            <a:spLocks noGrp="1"/>
          </p:cNvSpPr>
          <p:nvPr>
            <p:ph type="dt" idx="1"/>
          </p:nvPr>
        </p:nvSpPr>
        <p:spPr/>
        <p:txBody>
          <a:bodyPr/>
          <a:lstStyle/>
          <a:p>
            <a:fld id="{C73A71D6-FC3B-4174-BDAC-DB2C56711596}" type="datetime1">
              <a:rPr lang="sl-SI" smtClean="0"/>
              <a:t>12. 03. 2026</a:t>
            </a:fld>
            <a:endParaRPr lang="en-US"/>
          </a:p>
        </p:txBody>
      </p:sp>
    </p:spTree>
    <p:extLst>
      <p:ext uri="{BB962C8B-B14F-4D97-AF65-F5344CB8AC3E}">
        <p14:creationId xmlns:p14="http://schemas.microsoft.com/office/powerpoint/2010/main" val="176170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6054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60546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39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8934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716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5</a:t>
            </a:fld>
            <a:endParaRPr lang="en-US"/>
          </a:p>
        </p:txBody>
      </p:sp>
      <p:sp>
        <p:nvSpPr>
          <p:cNvPr id="5" name="Označba mesta datuma 4">
            <a:extLst>
              <a:ext uri="{FF2B5EF4-FFF2-40B4-BE49-F238E27FC236}">
                <a16:creationId xmlns:a16="http://schemas.microsoft.com/office/drawing/2014/main" id="{5F6C4EC9-2F7B-1798-82F5-5596C0058E3E}"/>
              </a:ext>
            </a:extLst>
          </p:cNvPr>
          <p:cNvSpPr>
            <a:spLocks noGrp="1"/>
          </p:cNvSpPr>
          <p:nvPr>
            <p:ph type="dt" idx="1"/>
          </p:nvPr>
        </p:nvSpPr>
        <p:spPr/>
        <p:txBody>
          <a:bodyPr/>
          <a:lstStyle/>
          <a:p>
            <a:fld id="{93C2430F-5685-46BE-89B3-3E31C1FA27AA}" type="datetime1">
              <a:rPr lang="sl-SI" smtClean="0"/>
              <a:t>12. 03. 2026</a:t>
            </a:fld>
            <a:endParaRPr lang="en-US"/>
          </a:p>
        </p:txBody>
      </p:sp>
    </p:spTree>
    <p:extLst>
      <p:ext uri="{BB962C8B-B14F-4D97-AF65-F5344CB8AC3E}">
        <p14:creationId xmlns:p14="http://schemas.microsoft.com/office/powerpoint/2010/main" val="37551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16EE-3FC6-D240-8682-EF6D96E67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CCC3A-3C10-BC93-73D4-FC6EE3003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A551B-4E3D-E28D-2377-6E61429C94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884A5-3187-7757-E149-A940679B30B5}"/>
              </a:ext>
            </a:extLst>
          </p:cNvPr>
          <p:cNvSpPr>
            <a:spLocks noGrp="1"/>
          </p:cNvSpPr>
          <p:nvPr>
            <p:ph type="sldNum" sz="quarter" idx="10"/>
          </p:nvPr>
        </p:nvSpPr>
        <p:spPr/>
        <p:txBody>
          <a:bodyPr/>
          <a:lstStyle/>
          <a:p>
            <a:fld id="{6D2A630B-2F8A-4466-B09B-A8B583C1E643}" type="slidenum">
              <a:rPr lang="en-US" smtClean="0"/>
              <a:t>6</a:t>
            </a:fld>
            <a:endParaRPr lang="en-US"/>
          </a:p>
        </p:txBody>
      </p:sp>
      <p:sp>
        <p:nvSpPr>
          <p:cNvPr id="5" name="Označba mesta datuma 4">
            <a:extLst>
              <a:ext uri="{FF2B5EF4-FFF2-40B4-BE49-F238E27FC236}">
                <a16:creationId xmlns:a16="http://schemas.microsoft.com/office/drawing/2014/main" id="{B5A6972A-4821-9162-6D86-7884F37F56B1}"/>
              </a:ext>
            </a:extLst>
          </p:cNvPr>
          <p:cNvSpPr>
            <a:spLocks noGrp="1"/>
          </p:cNvSpPr>
          <p:nvPr>
            <p:ph type="dt" idx="1"/>
          </p:nvPr>
        </p:nvSpPr>
        <p:spPr/>
        <p:txBody>
          <a:bodyPr/>
          <a:lstStyle/>
          <a:p>
            <a:fld id="{93C2430F-5685-46BE-89B3-3E31C1FA27AA}" type="datetime1">
              <a:rPr lang="sl-SI" smtClean="0"/>
              <a:t>12. 03. 2026</a:t>
            </a:fld>
            <a:endParaRPr lang="en-US"/>
          </a:p>
        </p:txBody>
      </p:sp>
    </p:spTree>
    <p:extLst>
      <p:ext uri="{BB962C8B-B14F-4D97-AF65-F5344CB8AC3E}">
        <p14:creationId xmlns:p14="http://schemas.microsoft.com/office/powerpoint/2010/main" val="165004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7</a:t>
            </a:fld>
            <a:endParaRPr lang="en-US"/>
          </a:p>
        </p:txBody>
      </p:sp>
      <p:sp>
        <p:nvSpPr>
          <p:cNvPr id="5" name="Označba mesta datuma 4">
            <a:extLst>
              <a:ext uri="{FF2B5EF4-FFF2-40B4-BE49-F238E27FC236}">
                <a16:creationId xmlns:a16="http://schemas.microsoft.com/office/drawing/2014/main" id="{9285725C-F71A-221C-15B2-78E43E34CC35}"/>
              </a:ext>
            </a:extLst>
          </p:cNvPr>
          <p:cNvSpPr>
            <a:spLocks noGrp="1"/>
          </p:cNvSpPr>
          <p:nvPr>
            <p:ph type="dt" idx="1"/>
          </p:nvPr>
        </p:nvSpPr>
        <p:spPr/>
        <p:txBody>
          <a:bodyPr/>
          <a:lstStyle/>
          <a:p>
            <a:fld id="{4EEE61E8-346D-454D-853A-406C64838D27}" type="datetime1">
              <a:rPr lang="sl-SI" smtClean="0"/>
              <a:t>12. 03. 2026</a:t>
            </a:fld>
            <a:endParaRPr lang="en-US"/>
          </a:p>
        </p:txBody>
      </p:sp>
    </p:spTree>
    <p:extLst>
      <p:ext uri="{BB962C8B-B14F-4D97-AF65-F5344CB8AC3E}">
        <p14:creationId xmlns:p14="http://schemas.microsoft.com/office/powerpoint/2010/main" val="218188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8</a:t>
            </a:fld>
            <a:endParaRPr lang="en-US"/>
          </a:p>
        </p:txBody>
      </p:sp>
      <p:sp>
        <p:nvSpPr>
          <p:cNvPr id="5" name="Označba mesta datuma 4">
            <a:extLst>
              <a:ext uri="{FF2B5EF4-FFF2-40B4-BE49-F238E27FC236}">
                <a16:creationId xmlns:a16="http://schemas.microsoft.com/office/drawing/2014/main" id="{3D163493-D9E7-C278-7069-11A1FE781FAA}"/>
              </a:ext>
            </a:extLst>
          </p:cNvPr>
          <p:cNvSpPr>
            <a:spLocks noGrp="1"/>
          </p:cNvSpPr>
          <p:nvPr>
            <p:ph type="dt" idx="1"/>
          </p:nvPr>
        </p:nvSpPr>
        <p:spPr/>
        <p:txBody>
          <a:bodyPr/>
          <a:lstStyle/>
          <a:p>
            <a:fld id="{0772CDBF-DABD-4034-B24C-326AC95CB5F5}" type="datetime1">
              <a:rPr lang="sl-SI" smtClean="0"/>
              <a:t>12. 03. 2026</a:t>
            </a:fld>
            <a:endParaRPr lang="en-US"/>
          </a:p>
        </p:txBody>
      </p:sp>
    </p:spTree>
    <p:extLst>
      <p:ext uri="{BB962C8B-B14F-4D97-AF65-F5344CB8AC3E}">
        <p14:creationId xmlns:p14="http://schemas.microsoft.com/office/powerpoint/2010/main" val="180122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8934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61090A42-BC0D-46FE-ABD9-B7F985B1BA4E}" type="datetimeFigureOut">
              <a:rPr lang="sl-SI"/>
              <a:pPr>
                <a:defRPr/>
              </a:pPr>
              <a:t>12. 03. 2026</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2F20C6F6-FB85-4F64-AA1D-BC82AD496471}" type="slidenum">
              <a:rPr lang="sl-SI"/>
              <a:pPr>
                <a:defRPr/>
              </a:pPr>
              <a:t>‹#›</a:t>
            </a:fld>
            <a:endParaRPr lang="sl-SI"/>
          </a:p>
        </p:txBody>
      </p:sp>
    </p:spTree>
    <p:extLst>
      <p:ext uri="{BB962C8B-B14F-4D97-AF65-F5344CB8AC3E}">
        <p14:creationId xmlns:p14="http://schemas.microsoft.com/office/powerpoint/2010/main" val="297138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25993CBA-17E8-420A-AD79-3B8F9662CE6F}" type="datetimeFigureOut">
              <a:rPr lang="sl-SI"/>
              <a:pPr>
                <a:defRPr/>
              </a:pPr>
              <a:t>12. 03. 2026</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7B5BB945-BF65-4585-B98B-36B006386D5F}" type="slidenum">
              <a:rPr lang="sl-SI"/>
              <a:pPr>
                <a:defRPr/>
              </a:pPr>
              <a:t>‹#›</a:t>
            </a:fld>
            <a:endParaRPr lang="sl-SI"/>
          </a:p>
        </p:txBody>
      </p:sp>
    </p:spTree>
    <p:extLst>
      <p:ext uri="{BB962C8B-B14F-4D97-AF65-F5344CB8AC3E}">
        <p14:creationId xmlns:p14="http://schemas.microsoft.com/office/powerpoint/2010/main" val="237389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1BEF11D2-6785-4519-873A-7E4D61A77945}" type="datetimeFigureOut">
              <a:rPr lang="sl-SI"/>
              <a:pPr>
                <a:defRPr/>
              </a:pPr>
              <a:t>12. 03. 2026</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186E89E-A000-4061-837E-1D8CD6DE2111}" type="slidenum">
              <a:rPr lang="sl-SI"/>
              <a:pPr>
                <a:defRPr/>
              </a:pPr>
              <a:t>‹#›</a:t>
            </a:fld>
            <a:endParaRPr lang="sl-SI"/>
          </a:p>
        </p:txBody>
      </p:sp>
    </p:spTree>
    <p:extLst>
      <p:ext uri="{BB962C8B-B14F-4D97-AF65-F5344CB8AC3E}">
        <p14:creationId xmlns:p14="http://schemas.microsoft.com/office/powerpoint/2010/main" val="191004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6ED20E4-7B68-44BF-80DC-C5D25D63A96B}" type="datetimeFigureOut">
              <a:rPr lang="sl-SI"/>
              <a:pPr>
                <a:defRPr/>
              </a:pPr>
              <a:t>12. 03. 2026</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57BB4F2B-D6EC-4FE6-81E6-D58A9BF68611}" type="slidenum">
              <a:rPr lang="sl-SI"/>
              <a:pPr>
                <a:defRPr/>
              </a:pPr>
              <a:t>‹#›</a:t>
            </a:fld>
            <a:endParaRPr lang="sl-SI"/>
          </a:p>
        </p:txBody>
      </p:sp>
    </p:spTree>
    <p:extLst>
      <p:ext uri="{BB962C8B-B14F-4D97-AF65-F5344CB8AC3E}">
        <p14:creationId xmlns:p14="http://schemas.microsoft.com/office/powerpoint/2010/main" val="305796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ED712DC-769C-493A-99B9-0D7924D354A1}" type="datetimeFigureOut">
              <a:rPr lang="en-US"/>
              <a:pPr>
                <a:defRPr/>
              </a:pPr>
              <a:t>3/12/2026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7FAC55-34CE-4DFF-9380-E131803C5F09}" type="slidenum">
              <a:rPr lang="en-US"/>
              <a:pPr>
                <a:defRPr/>
              </a:pPr>
              <a:t>‹#›</a:t>
            </a:fld>
            <a:endParaRPr lang="en-US"/>
          </a:p>
        </p:txBody>
      </p:sp>
    </p:spTree>
    <p:extLst>
      <p:ext uri="{BB962C8B-B14F-4D97-AF65-F5344CB8AC3E}">
        <p14:creationId xmlns:p14="http://schemas.microsoft.com/office/powerpoint/2010/main" val="391446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92F55F-1EF7-428A-B5CB-B0C7AD69C660}" type="datetimeFigureOut">
              <a:rPr lang="en-US"/>
              <a:pPr>
                <a:defRPr/>
              </a:pPr>
              <a:t>3/12/2026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5F8589-4161-4F27-8D91-9D7E821D9834}" type="slidenum">
              <a:rPr lang="en-US"/>
              <a:pPr>
                <a:defRPr/>
              </a:pPr>
              <a:t>‹#›</a:t>
            </a:fld>
            <a:endParaRPr lang="en-US"/>
          </a:p>
        </p:txBody>
      </p:sp>
    </p:spTree>
    <p:extLst>
      <p:ext uri="{BB962C8B-B14F-4D97-AF65-F5344CB8AC3E}">
        <p14:creationId xmlns:p14="http://schemas.microsoft.com/office/powerpoint/2010/main" val="230510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1EFE63-89FF-484E-934E-DA90B522741A}" type="datetimeFigureOut">
              <a:rPr lang="en-US"/>
              <a:pPr>
                <a:defRPr/>
              </a:pPr>
              <a:t>3/12/2026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46896-3909-4A7A-AA30-4EB26447AEDD}" type="slidenum">
              <a:rPr lang="en-US"/>
              <a:pPr>
                <a:defRPr/>
              </a:pPr>
              <a:t>‹#›</a:t>
            </a:fld>
            <a:endParaRPr lang="en-US"/>
          </a:p>
        </p:txBody>
      </p:sp>
    </p:spTree>
    <p:extLst>
      <p:ext uri="{BB962C8B-B14F-4D97-AF65-F5344CB8AC3E}">
        <p14:creationId xmlns:p14="http://schemas.microsoft.com/office/powerpoint/2010/main" val="407547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BF48DF4-301D-4FF8-A142-1622D46B3C9F}" type="datetimeFigureOut">
              <a:rPr lang="en-US"/>
              <a:pPr>
                <a:defRPr/>
              </a:pPr>
              <a:t>3/12/2026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E1F6EF-FD5B-4773-9CD7-C0D707B814EF}" type="slidenum">
              <a:rPr lang="en-US"/>
              <a:pPr>
                <a:defRPr/>
              </a:pPr>
              <a:t>‹#›</a:t>
            </a:fld>
            <a:endParaRPr lang="en-US"/>
          </a:p>
        </p:txBody>
      </p:sp>
    </p:spTree>
    <p:extLst>
      <p:ext uri="{BB962C8B-B14F-4D97-AF65-F5344CB8AC3E}">
        <p14:creationId xmlns:p14="http://schemas.microsoft.com/office/powerpoint/2010/main" val="73009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A3B58C8-1731-48F9-B9A4-89D6E5C587A1}" type="datetimeFigureOut">
              <a:rPr lang="en-US"/>
              <a:pPr>
                <a:defRPr/>
              </a:pPr>
              <a:t>3/12/2026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46A4D8-A714-4DC7-8B79-7FE1DB29053D}" type="slidenum">
              <a:rPr lang="en-US"/>
              <a:pPr>
                <a:defRPr/>
              </a:pPr>
              <a:t>‹#›</a:t>
            </a:fld>
            <a:endParaRPr lang="en-US"/>
          </a:p>
        </p:txBody>
      </p:sp>
    </p:spTree>
    <p:extLst>
      <p:ext uri="{BB962C8B-B14F-4D97-AF65-F5344CB8AC3E}">
        <p14:creationId xmlns:p14="http://schemas.microsoft.com/office/powerpoint/2010/main" val="375030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BB8D47-E005-4980-861F-90609DC5B63E}" type="datetimeFigureOut">
              <a:rPr lang="en-US"/>
              <a:pPr>
                <a:defRPr/>
              </a:pPr>
              <a:t>3/12/2026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9E3C12-4474-4045-8555-F95127EE3660}" type="slidenum">
              <a:rPr lang="en-US"/>
              <a:pPr>
                <a:defRPr/>
              </a:pPr>
              <a:t>‹#›</a:t>
            </a:fld>
            <a:endParaRPr lang="en-US"/>
          </a:p>
        </p:txBody>
      </p:sp>
    </p:spTree>
    <p:extLst>
      <p:ext uri="{BB962C8B-B14F-4D97-AF65-F5344CB8AC3E}">
        <p14:creationId xmlns:p14="http://schemas.microsoft.com/office/powerpoint/2010/main" val="342853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7D853-F6B1-40AF-8A73-92ED6A4A6CF8}" type="datetimeFigureOut">
              <a:rPr lang="en-US"/>
              <a:pPr>
                <a:defRPr/>
              </a:pPr>
              <a:t>3/12/2026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80EF28-95A0-48BE-AB88-1696410C5390}" type="slidenum">
              <a:rPr lang="en-US"/>
              <a:pPr>
                <a:defRPr/>
              </a:pPr>
              <a:t>‹#›</a:t>
            </a:fld>
            <a:endParaRPr lang="en-US"/>
          </a:p>
        </p:txBody>
      </p:sp>
    </p:spTree>
    <p:extLst>
      <p:ext uri="{BB962C8B-B14F-4D97-AF65-F5344CB8AC3E}">
        <p14:creationId xmlns:p14="http://schemas.microsoft.com/office/powerpoint/2010/main" val="160096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81455724-7FE5-479D-A5E8-94AFD039E4BC}" type="datetimeFigureOut">
              <a:rPr lang="sl-SI"/>
              <a:pPr>
                <a:defRPr/>
              </a:pPr>
              <a:t>12. 03. 2026</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06BACD3B-B250-429B-8CFC-A750C723A5A6}" type="slidenum">
              <a:rPr lang="sl-SI"/>
              <a:pPr>
                <a:defRPr/>
              </a:pPr>
              <a:t>‹#›</a:t>
            </a:fld>
            <a:endParaRPr lang="sl-SI"/>
          </a:p>
        </p:txBody>
      </p:sp>
    </p:spTree>
    <p:extLst>
      <p:ext uri="{BB962C8B-B14F-4D97-AF65-F5344CB8AC3E}">
        <p14:creationId xmlns:p14="http://schemas.microsoft.com/office/powerpoint/2010/main" val="21583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734EC3-286D-4527-9616-038D80B28352}" type="datetimeFigureOut">
              <a:rPr lang="en-US"/>
              <a:pPr>
                <a:defRPr/>
              </a:pPr>
              <a:t>3/12/2026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EC53E8-E76C-458F-93B4-1B715F86BDEA}" type="slidenum">
              <a:rPr lang="en-US"/>
              <a:pPr>
                <a:defRPr/>
              </a:pPr>
              <a:t>‹#›</a:t>
            </a:fld>
            <a:endParaRPr lang="en-US"/>
          </a:p>
        </p:txBody>
      </p:sp>
    </p:spTree>
    <p:extLst>
      <p:ext uri="{BB962C8B-B14F-4D97-AF65-F5344CB8AC3E}">
        <p14:creationId xmlns:p14="http://schemas.microsoft.com/office/powerpoint/2010/main" val="4180657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83D164-9D85-4093-B9AA-DC6584B446E9}" type="datetimeFigureOut">
              <a:rPr lang="en-US"/>
              <a:pPr>
                <a:defRPr/>
              </a:pPr>
              <a:t>3/12/2026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A1F72-D6C9-4999-9AEF-B2B034B0E3A6}" type="slidenum">
              <a:rPr lang="en-US"/>
              <a:pPr>
                <a:defRPr/>
              </a:pPr>
              <a:t>‹#›</a:t>
            </a:fld>
            <a:endParaRPr lang="en-US"/>
          </a:p>
        </p:txBody>
      </p:sp>
    </p:spTree>
    <p:extLst>
      <p:ext uri="{BB962C8B-B14F-4D97-AF65-F5344CB8AC3E}">
        <p14:creationId xmlns:p14="http://schemas.microsoft.com/office/powerpoint/2010/main" val="254693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8812D0-353E-485E-AF42-D7A0A696DE43}" type="datetimeFigureOut">
              <a:rPr lang="en-US"/>
              <a:pPr>
                <a:defRPr/>
              </a:pPr>
              <a:t>3/12/2026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757A7D-0C32-4178-9BB1-7F757619DC7C}" type="slidenum">
              <a:rPr lang="en-US"/>
              <a:pPr>
                <a:defRPr/>
              </a:pPr>
              <a:t>‹#›</a:t>
            </a:fld>
            <a:endParaRPr lang="en-US"/>
          </a:p>
        </p:txBody>
      </p:sp>
    </p:spTree>
    <p:extLst>
      <p:ext uri="{BB962C8B-B14F-4D97-AF65-F5344CB8AC3E}">
        <p14:creationId xmlns:p14="http://schemas.microsoft.com/office/powerpoint/2010/main" val="274928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D77A9D-C122-43EA-BD57-1E4EBAF489CF}" type="datetimeFigureOut">
              <a:rPr lang="en-US"/>
              <a:pPr>
                <a:defRPr/>
              </a:pPr>
              <a:t>3/12/2026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D9FFCB-A750-4853-BB44-6DBC898670E4}" type="slidenum">
              <a:rPr lang="en-US"/>
              <a:pPr>
                <a:defRPr/>
              </a:pPr>
              <a:t>‹#›</a:t>
            </a:fld>
            <a:endParaRPr lang="en-US"/>
          </a:p>
        </p:txBody>
      </p:sp>
    </p:spTree>
    <p:extLst>
      <p:ext uri="{BB962C8B-B14F-4D97-AF65-F5344CB8AC3E}">
        <p14:creationId xmlns:p14="http://schemas.microsoft.com/office/powerpoint/2010/main" val="105524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29F11D-4032-4D3C-ADC7-EEE1924B19D4}" type="datetimeFigureOut">
              <a:rPr lang="sl-SI"/>
              <a:pPr>
                <a:defRPr/>
              </a:pPr>
              <a:t>12. 03. 2026</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8122863-2074-4E51-8293-CDB2E42E04FD}" type="slidenum">
              <a:rPr lang="sl-SI"/>
              <a:pPr>
                <a:defRPr/>
              </a:pPr>
              <a:t>‹#›</a:t>
            </a:fld>
            <a:endParaRPr lang="sl-SI"/>
          </a:p>
        </p:txBody>
      </p:sp>
    </p:spTree>
    <p:extLst>
      <p:ext uri="{BB962C8B-B14F-4D97-AF65-F5344CB8AC3E}">
        <p14:creationId xmlns:p14="http://schemas.microsoft.com/office/powerpoint/2010/main" val="348074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p:cNvSpPr>
            <a:spLocks noGrp="1"/>
          </p:cNvSpPr>
          <p:nvPr>
            <p:ph type="dt" sz="half" idx="10"/>
          </p:nvPr>
        </p:nvSpPr>
        <p:spPr/>
        <p:txBody>
          <a:bodyPr/>
          <a:lstStyle>
            <a:lvl1pPr>
              <a:defRPr/>
            </a:lvl1pPr>
          </a:lstStyle>
          <a:p>
            <a:pPr>
              <a:defRPr/>
            </a:pPr>
            <a:fld id="{BF9AF622-C4C5-4045-BF95-DB97666746F5}" type="datetimeFigureOut">
              <a:rPr lang="sl-SI"/>
              <a:pPr>
                <a:defRPr/>
              </a:pPr>
              <a:t>12. 03. 2026</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9E100DB7-49D7-431F-9F1F-B12C588BB207}" type="slidenum">
              <a:rPr lang="sl-SI"/>
              <a:pPr>
                <a:defRPr/>
              </a:pPr>
              <a:t>‹#›</a:t>
            </a:fld>
            <a:endParaRPr lang="sl-SI"/>
          </a:p>
        </p:txBody>
      </p:sp>
    </p:spTree>
    <p:extLst>
      <p:ext uri="{BB962C8B-B14F-4D97-AF65-F5344CB8AC3E}">
        <p14:creationId xmlns:p14="http://schemas.microsoft.com/office/powerpoint/2010/main" val="329124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p:cNvSpPr>
            <a:spLocks noGrp="1"/>
          </p:cNvSpPr>
          <p:nvPr>
            <p:ph type="dt" sz="half" idx="10"/>
          </p:nvPr>
        </p:nvSpPr>
        <p:spPr/>
        <p:txBody>
          <a:bodyPr/>
          <a:lstStyle>
            <a:lvl1pPr>
              <a:defRPr/>
            </a:lvl1pPr>
          </a:lstStyle>
          <a:p>
            <a:pPr>
              <a:defRPr/>
            </a:pPr>
            <a:fld id="{3B67C9D0-05FA-41D4-909D-241B3B182A11}" type="datetimeFigureOut">
              <a:rPr lang="sl-SI"/>
              <a:pPr>
                <a:defRPr/>
              </a:pPr>
              <a:t>12. 03. 2026</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AF87F65B-143F-4F1D-8E9E-5798F78D5358}" type="slidenum">
              <a:rPr lang="sl-SI"/>
              <a:pPr>
                <a:defRPr/>
              </a:pPr>
              <a:t>‹#›</a:t>
            </a:fld>
            <a:endParaRPr lang="sl-SI"/>
          </a:p>
        </p:txBody>
      </p:sp>
    </p:spTree>
    <p:extLst>
      <p:ext uri="{BB962C8B-B14F-4D97-AF65-F5344CB8AC3E}">
        <p14:creationId xmlns:p14="http://schemas.microsoft.com/office/powerpoint/2010/main" val="25447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D4C6A1D6-9906-40B3-B84A-3663922707C2}" type="datetimeFigureOut">
              <a:rPr lang="sl-SI"/>
              <a:pPr>
                <a:defRPr/>
              </a:pPr>
              <a:t>12. 03. 2026</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27DC9CF0-CD43-45F7-9465-19CE472BC594}" type="slidenum">
              <a:rPr lang="sl-SI"/>
              <a:pPr>
                <a:defRPr/>
              </a:pPr>
              <a:t>‹#›</a:t>
            </a:fld>
            <a:endParaRPr lang="sl-SI"/>
          </a:p>
        </p:txBody>
      </p:sp>
    </p:spTree>
    <p:extLst>
      <p:ext uri="{BB962C8B-B14F-4D97-AF65-F5344CB8AC3E}">
        <p14:creationId xmlns:p14="http://schemas.microsoft.com/office/powerpoint/2010/main" val="122276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A7220E-3CC1-4AD5-9F0E-981BB9664248}" type="datetimeFigureOut">
              <a:rPr lang="sl-SI"/>
              <a:pPr>
                <a:defRPr/>
              </a:pPr>
              <a:t>12. 03. 2026</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B6698CDF-1CB1-4AFF-BC6B-328FA0D64087}" type="slidenum">
              <a:rPr lang="sl-SI"/>
              <a:pPr>
                <a:defRPr/>
              </a:pPr>
              <a:t>‹#›</a:t>
            </a:fld>
            <a:endParaRPr lang="sl-SI"/>
          </a:p>
        </p:txBody>
      </p:sp>
    </p:spTree>
    <p:extLst>
      <p:ext uri="{BB962C8B-B14F-4D97-AF65-F5344CB8AC3E}">
        <p14:creationId xmlns:p14="http://schemas.microsoft.com/office/powerpoint/2010/main" val="339896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7B7974-1D3D-495B-991B-D0034D4600D4}" type="datetimeFigureOut">
              <a:rPr lang="sl-SI"/>
              <a:pPr>
                <a:defRPr/>
              </a:pPr>
              <a:t>12. 03. 2026</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2B4B0E81-11D4-4B11-8EAB-58D99F41F2B1}" type="slidenum">
              <a:rPr lang="sl-SI"/>
              <a:pPr>
                <a:defRPr/>
              </a:pPr>
              <a:t>‹#›</a:t>
            </a:fld>
            <a:endParaRPr lang="sl-SI"/>
          </a:p>
        </p:txBody>
      </p:sp>
    </p:spTree>
    <p:extLst>
      <p:ext uri="{BB962C8B-B14F-4D97-AF65-F5344CB8AC3E}">
        <p14:creationId xmlns:p14="http://schemas.microsoft.com/office/powerpoint/2010/main" val="84443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EC932E-4E21-42F7-8698-F69E1299C140}" type="datetimeFigureOut">
              <a:rPr lang="sl-SI"/>
              <a:pPr>
                <a:defRPr/>
              </a:pPr>
              <a:t>12. 03. 2026</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8481A463-E8FF-43EA-8438-1B4EB94E8760}" type="slidenum">
              <a:rPr lang="sl-SI"/>
              <a:pPr>
                <a:defRPr/>
              </a:pPr>
              <a:t>‹#›</a:t>
            </a:fld>
            <a:endParaRPr lang="sl-SI"/>
          </a:p>
        </p:txBody>
      </p:sp>
    </p:spTree>
    <p:extLst>
      <p:ext uri="{BB962C8B-B14F-4D97-AF65-F5344CB8AC3E}">
        <p14:creationId xmlns:p14="http://schemas.microsoft.com/office/powerpoint/2010/main" val="10466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432C2A-0C43-4B9C-8E05-E0BAED204072}" type="datetimeFigureOut">
              <a:rPr lang="sl-SI"/>
              <a:pPr>
                <a:defRPr/>
              </a:pPr>
              <a:t>12. 03. 2026</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C5337FA-7F7B-42E9-8895-C54210BCE9D4}" type="slidenum">
              <a:rPr lang="sl-SI"/>
              <a:pPr>
                <a:defRPr/>
              </a:pPr>
              <a:t>‹#›</a:t>
            </a:fld>
            <a:endParaRPr lang="sl-SI"/>
          </a:p>
        </p:txBody>
      </p:sp>
      <p:pic>
        <p:nvPicPr>
          <p:cNvPr id="1031" name="Picture 3" descr="Z:\JAVNA UPRAVA 2010\Si CGP\CGP_prirocnik_WEB\OUT\05 Medijsko promocijski elementi\11 PPT predstavitev\untitled folder\ozadje-01.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userDrawn="1"/>
        </p:nvSpPr>
        <p:spPr bwMode="auto">
          <a:xfrm>
            <a:off x="447675" y="192088"/>
            <a:ext cx="12049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sz="700" dirty="0">
                <a:solidFill>
                  <a:schemeClr val="tx2"/>
                </a:solidFill>
              </a:rPr>
              <a:t>REPUBLIKA SLOVENIJA</a:t>
            </a:r>
          </a:p>
          <a:p>
            <a:pPr eaLnBrk="1" hangingPunct="1">
              <a:lnSpc>
                <a:spcPts val="838"/>
              </a:lnSpc>
              <a:defRPr/>
            </a:pPr>
            <a:r>
              <a:rPr lang="en-US" sz="700" b="1" dirty="0">
                <a:solidFill>
                  <a:schemeClr val="tx2"/>
                </a:solidFill>
              </a:rPr>
              <a:t>MINISTRSTVO ZA </a:t>
            </a:r>
            <a:r>
              <a:rPr lang="sl-SI" sz="700" b="1" dirty="0">
                <a:solidFill>
                  <a:schemeClr val="tx2"/>
                </a:solidFill>
              </a:rPr>
              <a:t>FINANCE</a:t>
            </a:r>
            <a:endParaRPr lang="en-US" sz="700" b="1" dirty="0">
              <a:solidFill>
                <a:schemeClr val="tx2"/>
              </a:solidFill>
            </a:endParaRPr>
          </a:p>
        </p:txBody>
      </p:sp>
      <p:pic>
        <p:nvPicPr>
          <p:cNvPr id="1033" name="Picture 8" descr="grb moder za 10 pt.w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9388" y="188913"/>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457200" y="6356350"/>
            <a:ext cx="2133600" cy="365125"/>
          </a:xfrm>
          <a:prstGeom prst="rect">
            <a:avLst/>
          </a:prstGeom>
        </p:spPr>
        <p:txBody>
          <a:bodyPr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cs typeface="+mn-cs"/>
            </a:endParaRPr>
          </a:p>
        </p:txBody>
      </p:sp>
      <p:sp>
        <p:nvSpPr>
          <p:cNvPr id="11" name="Slide Number Placeholder 5"/>
          <p:cNvSpPr txBox="1">
            <a:spLocks/>
          </p:cNvSpPr>
          <p:nvPr userDrawn="1"/>
        </p:nvSpPr>
        <p:spPr>
          <a:xfrm>
            <a:off x="6553200" y="6356350"/>
            <a:ext cx="2133600" cy="365125"/>
          </a:xfrm>
          <a:prstGeom prst="rect">
            <a:avLst/>
          </a:prstGeom>
        </p:spPr>
        <p:txBody>
          <a:bodyPr anchor="ctr"/>
          <a:lstStyle>
            <a:lvl1pPr algn="r" fontAlgn="auto">
              <a:spcBef>
                <a:spcPts val="0"/>
              </a:spcBef>
              <a:spcAft>
                <a:spcPts val="0"/>
              </a:spcAft>
              <a:defRPr sz="1200">
                <a:solidFill>
                  <a:schemeClr val="tx1">
                    <a:tint val="75000"/>
                  </a:schemeClr>
                </a:solidFill>
                <a:latin typeface="+mn-lt"/>
              </a:defRPr>
            </a:lvl1pPr>
          </a:lstStyle>
          <a:p>
            <a:pPr>
              <a:defRPr/>
            </a:pPr>
            <a:fld id="{2829A9CD-4962-419B-8659-076D269CB6F5}" type="slidenum">
              <a:rPr lang="en-US" smtClean="0">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FA32CAFC-BEB7-4E10-A5BF-15A024BA7843}" type="datetimeFigureOut">
              <a:rPr lang="en-US"/>
              <a:pPr>
                <a:defRPr/>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86E45CC6-828F-4722-AD0C-773B1E1919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si/zbirke/storitve/obrazci-za-preveritev-in-porocanje-ki-jih-obravnava-ministrstvo-za-fina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radni-list.si/1/objava.jsp?sop=2004-01-16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uradni-list.si/1/objava.jsp?sop=2014-01-2165" TargetMode="External"/><Relationship Id="rId5" Type="http://schemas.openxmlformats.org/officeDocument/2006/relationships/hyperlink" Target="http://www.uradni-list.si/1/objava.jsp?sop=2007-01-1069" TargetMode="External"/><Relationship Id="rId4" Type="http://schemas.openxmlformats.org/officeDocument/2006/relationships/hyperlink" Target="http://www.uradni-list.si/1/objava.jsp?sop=2004-01-280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jodp.mf.gov.si/Dom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gov.si/zbirke/storitve/obrazci-za-preveritev-in-porocanje-ki-jih-obravnava-ministrstvo-za-finance/" TargetMode="External"/><Relationship Id="rId4" Type="http://schemas.openxmlformats.org/officeDocument/2006/relationships/hyperlink" Target="mailto:sndp.mf@gov.s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si/zbirke/storitve/obrazci-za-preveritev-in-porocanje-ki-jih-obravnava-ministrstvo-za-fin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irma.mocnik@gov.si" TargetMode="External"/><Relationship Id="rId4" Type="http://schemas.openxmlformats.org/officeDocument/2006/relationships/hyperlink" Target="mailto:sndp.mf@gov.s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3096344"/>
          </a:xfrm>
        </p:spPr>
        <p:txBody>
          <a:bodyPr wrap="square" anchor="ctr">
            <a:normAutofit/>
          </a:bodyPr>
          <a:lstStyle/>
          <a:p>
            <a:pPr>
              <a:lnSpc>
                <a:spcPct val="90000"/>
              </a:lnSpc>
            </a:pPr>
            <a:r>
              <a:rPr lang="sl-SI" sz="2800" b="1" dirty="0"/>
              <a:t>NAVODILA ZA POROČANJE O DODELJENIH DRŽAVNIH POMOČEH IN POMOČEH “DE MINIMIS”</a:t>
            </a:r>
            <a:br>
              <a:rPr lang="sl-SI" sz="2800" b="1" dirty="0"/>
            </a:br>
            <a:r>
              <a:rPr lang="sl-SI" sz="2800" b="1" dirty="0"/>
              <a:t>preko aplikacije ISDP, verzija 2025</a:t>
            </a:r>
            <a:br>
              <a:rPr lang="sl-SI" sz="2800" b="1" dirty="0"/>
            </a:br>
            <a:br>
              <a:rPr lang="sl-SI" sz="2800" b="1" dirty="0"/>
            </a:br>
            <a:r>
              <a:rPr lang="sl-SI" sz="2400" i="1"/>
              <a:t>Čistopis marec </a:t>
            </a:r>
            <a:r>
              <a:rPr lang="sl-SI" sz="2400" i="1" dirty="0"/>
              <a:t>2026</a:t>
            </a:r>
            <a:endParaRPr lang="en-US" sz="2400" dirty="0"/>
          </a:p>
        </p:txBody>
      </p:sp>
      <p:sp>
        <p:nvSpPr>
          <p:cNvPr id="3" name="Subtitle 2"/>
          <p:cNvSpPr>
            <a:spLocks noGrp="1"/>
          </p:cNvSpPr>
          <p:nvPr>
            <p:ph type="subTitle" idx="1"/>
          </p:nvPr>
        </p:nvSpPr>
        <p:spPr>
          <a:xfrm>
            <a:off x="1531640" y="4869160"/>
            <a:ext cx="6080720" cy="1008112"/>
          </a:xfrm>
        </p:spPr>
        <p:txBody>
          <a:bodyPr wrap="square" anchor="t">
            <a:normAutofit/>
          </a:bodyPr>
          <a:lstStyle/>
          <a:p>
            <a:r>
              <a:rPr lang="sl-SI" sz="2400" dirty="0">
                <a:solidFill>
                  <a:schemeClr val="tx1"/>
                </a:solidFill>
              </a:rPr>
              <a:t>Ministrstvo za finance</a:t>
            </a:r>
          </a:p>
          <a:p>
            <a:r>
              <a:rPr lang="sl-SI" sz="2400" dirty="0">
                <a:solidFill>
                  <a:schemeClr val="tx1"/>
                </a:solidFill>
              </a:rPr>
              <a:t>Sektor za spremljanje državnih pomoči</a:t>
            </a:r>
          </a:p>
          <a:p>
            <a:endParaRPr lang="sl-SI" sz="2400" dirty="0">
              <a:solidFill>
                <a:schemeClr val="tx1"/>
              </a:solidFill>
            </a:endParaRPr>
          </a:p>
        </p:txBody>
      </p:sp>
    </p:spTree>
    <p:extLst>
      <p:ext uri="{BB962C8B-B14F-4D97-AF65-F5344CB8AC3E}">
        <p14:creationId xmlns:p14="http://schemas.microsoft.com/office/powerpoint/2010/main" val="3777253847"/>
      </p:ext>
    </p:extLst>
  </p:cSld>
  <p:clrMapOvr>
    <a:masterClrMapping/>
  </p:clrMapOvr>
  <mc:AlternateContent xmlns:mc="http://schemas.openxmlformats.org/markup-compatibility/2006" xmlns:p14="http://schemas.microsoft.com/office/powerpoint/2010/main">
    <mc:Choice Requires="p14">
      <p:transition spd="slow" p14:dur="2000" advTm="1978"/>
    </mc:Choice>
    <mc:Fallback xmlns="">
      <p:transition spd="slow" advTm="19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Spletna</a:t>
            </a:r>
            <a:r>
              <a:rPr lang="sl-SI" b="1" dirty="0">
                <a:solidFill>
                  <a:srgbClr val="005DA3"/>
                </a:solidFill>
              </a:rPr>
              <a:t> aplikacija ISDP</a:t>
            </a:r>
            <a:endParaRPr lang="en-US" dirty="0"/>
          </a:p>
        </p:txBody>
      </p:sp>
      <p:pic>
        <p:nvPicPr>
          <p:cNvPr id="8" name="Označba mesta vsebine 7">
            <a:extLst>
              <a:ext uri="{FF2B5EF4-FFF2-40B4-BE49-F238E27FC236}">
                <a16:creationId xmlns:a16="http://schemas.microsoft.com/office/drawing/2014/main" id="{1E139264-00F9-2879-EEB1-611C7C300542}"/>
              </a:ext>
            </a:extLst>
          </p:cNvPr>
          <p:cNvPicPr>
            <a:picLocks noGrp="1" noChangeAspect="1"/>
          </p:cNvPicPr>
          <p:nvPr>
            <p:ph idx="1"/>
          </p:nvPr>
        </p:nvPicPr>
        <p:blipFill>
          <a:blip r:embed="rId3"/>
          <a:stretch>
            <a:fillRect/>
          </a:stretch>
        </p:blipFill>
        <p:spPr>
          <a:xfrm>
            <a:off x="1043608" y="1839982"/>
            <a:ext cx="6652879" cy="3591828"/>
          </a:xfrm>
        </p:spPr>
      </p:pic>
    </p:spTree>
    <p:extLst>
      <p:ext uri="{BB962C8B-B14F-4D97-AF65-F5344CB8AC3E}">
        <p14:creationId xmlns:p14="http://schemas.microsoft.com/office/powerpoint/2010/main" val="2584947889"/>
      </p:ext>
    </p:extLst>
  </p:cSld>
  <p:clrMapOvr>
    <a:masterClrMapping/>
  </p:clrMapOvr>
  <mc:AlternateContent xmlns:mc="http://schemas.openxmlformats.org/markup-compatibility/2006" xmlns:p14="http://schemas.microsoft.com/office/powerpoint/2010/main">
    <mc:Choice Requires="p14">
      <p:transition spd="slow" p14:dur="2000" advTm="504"/>
    </mc:Choice>
    <mc:Fallback xmlns="">
      <p:transition spd="slow" advTm="5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93" y="1772816"/>
            <a:ext cx="4262899" cy="3744416"/>
          </a:xfrm>
        </p:spPr>
        <p:txBody>
          <a:bodyPr/>
          <a:lstStyle/>
          <a:p>
            <a:r>
              <a:rPr lang="sl-SI" sz="3600" b="1" dirty="0">
                <a:solidFill>
                  <a:srgbClr val="0067B4"/>
                </a:solidFill>
              </a:rPr>
              <a:t>Vnos manjšega števila prejemnikov </a:t>
            </a:r>
            <a:r>
              <a:rPr lang="sl-SI" sz="3600" b="1" i="1" dirty="0">
                <a:solidFill>
                  <a:srgbClr val="0067B4"/>
                </a:solidFill>
              </a:rPr>
              <a:t>(preko zavihka Poročanje dodeljenih pomoči &gt; Poročana pomoč)</a:t>
            </a:r>
            <a:br>
              <a:rPr lang="sl-SI" sz="3600" b="1" i="1" dirty="0">
                <a:solidFill>
                  <a:srgbClr val="0067B4"/>
                </a:solidFill>
              </a:rPr>
            </a:br>
            <a:endParaRPr lang="en-US" sz="3600" b="1" i="1" dirty="0">
              <a:solidFill>
                <a:srgbClr val="0067B4"/>
              </a:solidFill>
            </a:endParaRPr>
          </a:p>
        </p:txBody>
      </p:sp>
      <p:pic>
        <p:nvPicPr>
          <p:cNvPr id="4" name="Slika 3">
            <a:extLst>
              <a:ext uri="{FF2B5EF4-FFF2-40B4-BE49-F238E27FC236}">
                <a16:creationId xmlns:a16="http://schemas.microsoft.com/office/drawing/2014/main" id="{B1D40DBF-9DE8-5944-6034-A9B8B3B125C6}"/>
              </a:ext>
            </a:extLst>
          </p:cNvPr>
          <p:cNvPicPr>
            <a:picLocks noChangeAspect="1"/>
          </p:cNvPicPr>
          <p:nvPr/>
        </p:nvPicPr>
        <p:blipFill>
          <a:blip r:embed="rId3"/>
          <a:stretch>
            <a:fillRect/>
          </a:stretch>
        </p:blipFill>
        <p:spPr>
          <a:xfrm>
            <a:off x="4644008" y="476672"/>
            <a:ext cx="3812342" cy="5774870"/>
          </a:xfrm>
          <a:prstGeom prst="rect">
            <a:avLst/>
          </a:prstGeom>
        </p:spPr>
      </p:pic>
    </p:spTree>
    <p:extLst>
      <p:ext uri="{BB962C8B-B14F-4D97-AF65-F5344CB8AC3E}">
        <p14:creationId xmlns:p14="http://schemas.microsoft.com/office/powerpoint/2010/main" val="1456874339"/>
      </p:ext>
    </p:extLst>
  </p:cSld>
  <p:clrMapOvr>
    <a:masterClrMapping/>
  </p:clrMapOvr>
  <mc:AlternateContent xmlns:mc="http://schemas.openxmlformats.org/markup-compatibility/2006" xmlns:p14="http://schemas.microsoft.com/office/powerpoint/2010/main">
    <mc:Choice Requires="p14">
      <p:transition spd="slow" p14:dur="2000" advTm="309"/>
    </mc:Choice>
    <mc:Fallback xmlns="">
      <p:transition spd="slow" advTm="3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5"/>
            <a:ext cx="8229600" cy="1066177"/>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3" name="Content Placeholder 2"/>
          <p:cNvSpPr>
            <a:spLocks noGrp="1"/>
          </p:cNvSpPr>
          <p:nvPr>
            <p:ph idx="1"/>
          </p:nvPr>
        </p:nvSpPr>
        <p:spPr>
          <a:xfrm>
            <a:off x="457200" y="2348880"/>
            <a:ext cx="8229600" cy="4104456"/>
          </a:xfrm>
        </p:spPr>
        <p:txBody>
          <a:bodyPr/>
          <a:lstStyle/>
          <a:p>
            <a:pPr marL="0" indent="0">
              <a:buNone/>
            </a:pPr>
            <a:r>
              <a:rPr lang="sl-SI" sz="2800" dirty="0"/>
              <a:t>Izpolnite </a:t>
            </a:r>
            <a:r>
              <a:rPr lang="sl-SI" sz="2800" dirty="0" err="1"/>
              <a:t>prednastavljeno</a:t>
            </a:r>
            <a:r>
              <a:rPr lang="sl-SI" sz="2800" dirty="0"/>
              <a:t> Excel tabelo za poročanje državnih pomoči in pomoči </a:t>
            </a:r>
            <a:r>
              <a:rPr lang="sl-SI" sz="2800" i="1" dirty="0"/>
              <a:t>de </a:t>
            </a:r>
            <a:r>
              <a:rPr lang="sl-SI" sz="2800" i="1" dirty="0" err="1"/>
              <a:t>minimis</a:t>
            </a:r>
            <a:r>
              <a:rPr lang="sl-SI" sz="2800" i="1" dirty="0"/>
              <a:t> objavljenimi na spletni strani: </a:t>
            </a:r>
            <a:r>
              <a:rPr lang="sl-SI" sz="1600" dirty="0">
                <a:hlinkClick r:id="rId3"/>
              </a:rPr>
              <a:t>Obrazci za preveritev in poročanje, ki jih obravnava Ministrstvo za finance | GOV.SI</a:t>
            </a:r>
            <a:endParaRPr lang="sl-SI" sz="1600" dirty="0"/>
          </a:p>
          <a:p>
            <a:pPr marL="0" indent="0">
              <a:buNone/>
            </a:pPr>
            <a:endParaRPr lang="sl-SI" sz="1600" dirty="0"/>
          </a:p>
          <a:p>
            <a:r>
              <a:rPr lang="sl-SI" sz="1600" dirty="0"/>
              <a:t>Za poročanje o dodeljenih/izplačanih </a:t>
            </a:r>
            <a:r>
              <a:rPr lang="sl-SI" sz="1600" b="1" dirty="0"/>
              <a:t>državnih pomočeh </a:t>
            </a:r>
            <a:r>
              <a:rPr lang="sl-SI" sz="1600" dirty="0"/>
              <a:t>(št. sheme (MSSI) se začne z „0001-matična številka priglasitelja-leto priglasitve“, npr. 0001-2399245-2022) in </a:t>
            </a:r>
            <a:r>
              <a:rPr lang="sl-SI" sz="1600" b="1" dirty="0"/>
              <a:t>pomočeh skladnih s skupinskimi izjemami </a:t>
            </a:r>
            <a:r>
              <a:rPr lang="sl-SI" sz="1600" dirty="0"/>
              <a:t>(št. sheme se začne z „BE01-matična številka priglasitelja-leto priglasitve“, npr. BE01-2632586-2024) se poroča preko tabele </a:t>
            </a:r>
            <a:r>
              <a:rPr lang="sl-SI" sz="1600" i="1" u="sng" dirty="0"/>
              <a:t>„Obrazec za poročanje DP - čistopis (</a:t>
            </a:r>
            <a:r>
              <a:rPr lang="sl-SI" sz="1600" i="1" u="sng" dirty="0" err="1"/>
              <a:t>xlsm</a:t>
            </a:r>
            <a:r>
              <a:rPr lang="sl-SI" sz="1600" i="1" u="sng" dirty="0"/>
              <a:t>)“.</a:t>
            </a:r>
          </a:p>
          <a:p>
            <a:r>
              <a:rPr lang="sl-SI" sz="1600" dirty="0"/>
              <a:t>Za poročanje o dodeljenih/odobrenih </a:t>
            </a:r>
            <a:r>
              <a:rPr lang="sl-SI" sz="1600" b="1" dirty="0"/>
              <a:t>pomočeh </a:t>
            </a:r>
            <a:r>
              <a:rPr lang="sl-SI" sz="1600" b="1" i="1" dirty="0"/>
              <a:t>de </a:t>
            </a:r>
            <a:r>
              <a:rPr lang="sl-SI" sz="1600" b="1" i="1" dirty="0" err="1"/>
              <a:t>minimis</a:t>
            </a:r>
            <a:r>
              <a:rPr lang="sl-SI" sz="1600" dirty="0"/>
              <a:t> (št. sheme se začne z „M001-matična številka priglasitelja-leto priglasitve“, npr. M001-2399245-2022) se poroča preko tabele </a:t>
            </a:r>
            <a:r>
              <a:rPr lang="sl-SI" sz="1600" i="1" u="sng" dirty="0"/>
              <a:t>„Obrazec za poročanje </a:t>
            </a:r>
            <a:r>
              <a:rPr lang="sl-SI" sz="1600" i="1" u="sng" dirty="0" err="1"/>
              <a:t>DeMinimis</a:t>
            </a:r>
            <a:r>
              <a:rPr lang="sl-SI" sz="1600" i="1" u="sng" dirty="0"/>
              <a:t> pomoči - čistopis (</a:t>
            </a:r>
            <a:r>
              <a:rPr lang="sl-SI" sz="1600" i="1" u="sng" dirty="0" err="1"/>
              <a:t>xlsm</a:t>
            </a:r>
            <a:r>
              <a:rPr lang="sl-SI" sz="1600" i="1" u="sng" dirty="0"/>
              <a:t>)“.</a:t>
            </a:r>
          </a:p>
          <a:p>
            <a:pPr marL="0" indent="0">
              <a:buNone/>
            </a:pPr>
            <a:endParaRPr lang="sl-SI" sz="2800" dirty="0"/>
          </a:p>
          <a:p>
            <a:pPr marL="0" indent="0">
              <a:buNone/>
            </a:pPr>
            <a:endParaRPr lang="sl-SI" sz="2800" dirty="0"/>
          </a:p>
          <a:p>
            <a:pPr marL="0" indent="0">
              <a:buNone/>
            </a:pPr>
            <a:endParaRPr lang="sl-SI" dirty="0"/>
          </a:p>
          <a:p>
            <a:pPr marL="0" indent="0">
              <a:buNone/>
            </a:pPr>
            <a:endParaRPr lang="en-US" dirty="0"/>
          </a:p>
        </p:txBody>
      </p:sp>
    </p:spTree>
    <p:extLst>
      <p:ext uri="{BB962C8B-B14F-4D97-AF65-F5344CB8AC3E}">
        <p14:creationId xmlns:p14="http://schemas.microsoft.com/office/powerpoint/2010/main" val="3580680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063AD6-5078-017A-4C7B-B1F1FE5049A7}"/>
              </a:ext>
            </a:extLst>
          </p:cNvPr>
          <p:cNvSpPr>
            <a:spLocks noGrp="1"/>
          </p:cNvSpPr>
          <p:nvPr>
            <p:ph type="title"/>
          </p:nvPr>
        </p:nvSpPr>
        <p:spPr>
          <a:xfrm>
            <a:off x="539552" y="990141"/>
            <a:ext cx="8229600" cy="1143000"/>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8" name="TextBox 4">
            <a:extLst>
              <a:ext uri="{FF2B5EF4-FFF2-40B4-BE49-F238E27FC236}">
                <a16:creationId xmlns:a16="http://schemas.microsoft.com/office/drawing/2014/main" id="{F06D54AC-6EA4-5F42-AA5C-A3B8F2664ACA}"/>
              </a:ext>
            </a:extLst>
          </p:cNvPr>
          <p:cNvSpPr txBox="1">
            <a:spLocks noGrp="1"/>
          </p:cNvSpPr>
          <p:nvPr>
            <p:ph idx="1"/>
          </p:nvPr>
        </p:nvSpPr>
        <p:spPr>
          <a:xfrm>
            <a:off x="779114" y="2276872"/>
            <a:ext cx="811336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indent="0" algn="ctr">
              <a:buNone/>
            </a:pPr>
            <a:r>
              <a:rPr lang="sl-SI" sz="2400" dirty="0"/>
              <a:t>Izpolnite vsa polja, ki potrebna glede na vsebino sheme po kateri se poroča. </a:t>
            </a:r>
            <a:endParaRPr lang="en-US" sz="2400" dirty="0"/>
          </a:p>
        </p:txBody>
      </p:sp>
      <p:pic>
        <p:nvPicPr>
          <p:cNvPr id="11" name="Slika 10">
            <a:extLst>
              <a:ext uri="{FF2B5EF4-FFF2-40B4-BE49-F238E27FC236}">
                <a16:creationId xmlns:a16="http://schemas.microsoft.com/office/drawing/2014/main" id="{FDF967EF-9146-1D20-2DD0-2B93D36CFE7A}"/>
              </a:ext>
            </a:extLst>
          </p:cNvPr>
          <p:cNvPicPr>
            <a:picLocks noChangeAspect="1"/>
          </p:cNvPicPr>
          <p:nvPr/>
        </p:nvPicPr>
        <p:blipFill>
          <a:blip r:embed="rId3"/>
          <a:stretch>
            <a:fillRect/>
          </a:stretch>
        </p:blipFill>
        <p:spPr>
          <a:xfrm>
            <a:off x="779114" y="3284984"/>
            <a:ext cx="7992888" cy="2797019"/>
          </a:xfrm>
          <a:prstGeom prst="rect">
            <a:avLst/>
          </a:prstGeom>
        </p:spPr>
      </p:pic>
    </p:spTree>
    <p:extLst>
      <p:ext uri="{BB962C8B-B14F-4D97-AF65-F5344CB8AC3E}">
        <p14:creationId xmlns:p14="http://schemas.microsoft.com/office/powerpoint/2010/main" val="337316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43251" r="59541"/>
          <a:stretch/>
        </p:blipFill>
        <p:spPr bwMode="auto">
          <a:xfrm>
            <a:off x="251520" y="548681"/>
            <a:ext cx="4032448" cy="2592288"/>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pic>
        <p:nvPicPr>
          <p:cNvPr id="3" name="Picture 2"/>
          <p:cNvPicPr/>
          <p:nvPr/>
        </p:nvPicPr>
        <p:blipFill rotWithShape="1">
          <a:blip r:embed="rId4"/>
          <a:srcRect t="19127" r="44032" b="48996"/>
          <a:stretch/>
        </p:blipFill>
        <p:spPr bwMode="auto">
          <a:xfrm>
            <a:off x="247336" y="3356992"/>
            <a:ext cx="8280920" cy="3275702"/>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4" name="Right Arrow 3"/>
          <p:cNvSpPr/>
          <p:nvPr/>
        </p:nvSpPr>
        <p:spPr>
          <a:xfrm rot="5735349">
            <a:off x="2032373" y="2111940"/>
            <a:ext cx="863600" cy="3603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p:nvPr/>
        </p:nvPicPr>
        <p:blipFill rotWithShape="1">
          <a:blip r:embed="rId5"/>
          <a:srcRect l="8226" t="41402" r="27903" b="7215"/>
          <a:stretch/>
        </p:blipFill>
        <p:spPr bwMode="auto">
          <a:xfrm>
            <a:off x="3491880" y="980728"/>
            <a:ext cx="5324408" cy="2016225"/>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09720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r>
              <a:rPr lang="sl-SI" b="1" dirty="0">
                <a:solidFill>
                  <a:srgbClr val="0067B4"/>
                </a:solidFill>
              </a:rPr>
              <a:t>Izpolnjena tabela</a:t>
            </a:r>
            <a:endParaRPr lang="en-US" b="1" dirty="0">
              <a:solidFill>
                <a:srgbClr val="0067B4"/>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74" b="21875"/>
          <a:stretch/>
        </p:blipFill>
        <p:spPr bwMode="auto">
          <a:xfrm>
            <a:off x="539552" y="1772816"/>
            <a:ext cx="8388586" cy="3600400"/>
          </a:xfrm>
          <a:prstGeom prst="roundRect">
            <a:avLst/>
          </a:prstGeom>
          <a:noFill/>
          <a:ln w="25400">
            <a:solidFill>
              <a:srgbClr val="0067B4"/>
            </a:solidFill>
            <a:round/>
            <a:headEnd/>
            <a:tailEnd/>
          </a:ln>
          <a:effectLst>
            <a:glow>
              <a:schemeClr val="accent1"/>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691680" y="4149080"/>
            <a:ext cx="5616624" cy="224676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spcBef>
                <a:spcPct val="50000"/>
              </a:spcBef>
            </a:pPr>
            <a:r>
              <a:rPr lang="sl-SI" sz="2000" dirty="0"/>
              <a:t>S pritiskom na gumb </a:t>
            </a:r>
            <a:r>
              <a:rPr lang="sl-SI" sz="2000" b="1" i="1" dirty="0">
                <a:effectLst>
                  <a:outerShdw blurRad="38100" dist="38100" dir="2700000" algn="tl">
                    <a:srgbClr val="FFFFFF"/>
                  </a:outerShdw>
                </a:effectLst>
              </a:rPr>
              <a:t>Validacija podatkov</a:t>
            </a:r>
            <a:r>
              <a:rPr lang="sl-SI" sz="2000" dirty="0"/>
              <a:t> se preverijo podatki.</a:t>
            </a:r>
          </a:p>
          <a:p>
            <a:pPr>
              <a:spcBef>
                <a:spcPct val="50000"/>
              </a:spcBef>
            </a:pPr>
            <a:r>
              <a:rPr lang="sl-SI" sz="2000" dirty="0"/>
              <a:t>V kolikor manjkajo </a:t>
            </a:r>
            <a:r>
              <a:rPr lang="sl-SI" sz="2000" b="1" dirty="0"/>
              <a:t>obvezni podatki</a:t>
            </a:r>
            <a:r>
              <a:rPr lang="sl-SI" sz="2000" dirty="0"/>
              <a:t>, ali le-ti niso v pravi obliki, se polja obarvajo rumeno-oranžno.</a:t>
            </a:r>
          </a:p>
          <a:p>
            <a:pPr>
              <a:spcBef>
                <a:spcPct val="50000"/>
              </a:spcBef>
            </a:pPr>
            <a:r>
              <a:rPr lang="sl-SI" sz="2000" dirty="0"/>
              <a:t>Podatke je potrebno popraviti oz. dopolniti in še enkrat </a:t>
            </a:r>
            <a:r>
              <a:rPr lang="sl-SI" sz="2000" dirty="0" err="1"/>
              <a:t>Validirati</a:t>
            </a:r>
            <a:r>
              <a:rPr lang="sl-SI" sz="2000" dirty="0"/>
              <a:t>.</a:t>
            </a:r>
          </a:p>
        </p:txBody>
      </p:sp>
      <p:sp>
        <p:nvSpPr>
          <p:cNvPr id="7" name="Right Arrow 6"/>
          <p:cNvSpPr/>
          <p:nvPr/>
        </p:nvSpPr>
        <p:spPr>
          <a:xfrm rot="18746341">
            <a:off x="6896275" y="4961614"/>
            <a:ext cx="1040081" cy="463163"/>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2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75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Napačno vneseni podatki</a:t>
            </a:r>
            <a:endParaRPr lang="en-US" b="1" dirty="0">
              <a:solidFill>
                <a:srgbClr val="0067B4"/>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229" r="19222" b="18039"/>
          <a:stretch/>
        </p:blipFill>
        <p:spPr bwMode="auto">
          <a:xfrm>
            <a:off x="675099" y="1672858"/>
            <a:ext cx="5666788" cy="3357725"/>
          </a:xfrm>
          <a:prstGeom prst="roundRect">
            <a:avLst/>
          </a:prstGeom>
          <a:noFill/>
          <a:ln w="25400">
            <a:solidFill>
              <a:srgbClr val="0067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3747491"/>
            <a:ext cx="4115379" cy="147732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dirty="0"/>
              <a:t>V tem primeru je pomanjkljivo napisana matična številka dajalca. Manjkajo 3 ničle.</a:t>
            </a:r>
          </a:p>
          <a:p>
            <a:r>
              <a:rPr lang="sl-SI" dirty="0"/>
              <a:t>Podatke popravimo in znova </a:t>
            </a:r>
            <a:r>
              <a:rPr lang="sl-SI" dirty="0" err="1"/>
              <a:t>Validiramo</a:t>
            </a:r>
            <a:r>
              <a:rPr lang="sl-SI" dirty="0"/>
              <a:t>. </a:t>
            </a:r>
          </a:p>
          <a:p>
            <a:r>
              <a:rPr lang="sl-SI" dirty="0"/>
              <a:t>V kolikor ni več nobenih napak, dobimo sporočilo, da podatki ustrezajo zahtevam.</a:t>
            </a:r>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348" y="4035152"/>
            <a:ext cx="2588312" cy="10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auto">
          <a:xfrm rot="10800000">
            <a:off x="5652119" y="4486155"/>
            <a:ext cx="626228"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p:cNvSpPr/>
          <p:nvPr/>
        </p:nvSpPr>
        <p:spPr>
          <a:xfrm>
            <a:off x="1619672" y="5423098"/>
            <a:ext cx="5184576" cy="64633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sl-SI" dirty="0"/>
              <a:t>Ko so podatki pravilno vneseni  pritisnete na gumb </a:t>
            </a:r>
            <a:r>
              <a:rPr lang="sl-SI" b="1" dirty="0">
                <a:solidFill>
                  <a:srgbClr val="0067B4"/>
                </a:solidFill>
                <a:effectLst>
                  <a:outerShdw blurRad="38100" dist="38100" dir="2700000" algn="tl">
                    <a:srgbClr val="FFFFFF"/>
                  </a:outerShdw>
                </a:effectLst>
              </a:rPr>
              <a:t>izvoz v XML</a:t>
            </a:r>
            <a:r>
              <a:rPr lang="sl-SI" dirty="0">
                <a:solidFill>
                  <a:srgbClr val="0067B4"/>
                </a:solidFill>
              </a:rPr>
              <a:t>, </a:t>
            </a:r>
            <a:r>
              <a:rPr lang="sl-SI" dirty="0"/>
              <a:t>ter shranite na vaš računalnik.</a:t>
            </a:r>
          </a:p>
        </p:txBody>
      </p:sp>
      <p:sp>
        <p:nvSpPr>
          <p:cNvPr id="11" name="AutoShape 8"/>
          <p:cNvSpPr>
            <a:spLocks noChangeArrowheads="1"/>
          </p:cNvSpPr>
          <p:nvPr/>
        </p:nvSpPr>
        <p:spPr bwMode="auto">
          <a:xfrm rot="19592595">
            <a:off x="6311579" y="5571172"/>
            <a:ext cx="1163402"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194388" y="2492896"/>
            <a:ext cx="4672272" cy="9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2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75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wipe(down)">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5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250" fill="hold"/>
                                        <p:tgtEl>
                                          <p:spTgt spid="5"/>
                                        </p:tgtEl>
                                        <p:attrNameLst>
                                          <p:attrName>ppt_x</p:attrName>
                                        </p:attrNameLst>
                                      </p:cBhvr>
                                      <p:tavLst>
                                        <p:tav tm="0">
                                          <p:val>
                                            <p:strVal val="#ppt_x"/>
                                          </p:val>
                                        </p:tav>
                                        <p:tav tm="100000">
                                          <p:val>
                                            <p:strVal val="#ppt_x"/>
                                          </p:val>
                                        </p:tav>
                                      </p:tavLst>
                                    </p:anim>
                                    <p:anim calcmode="lin" valueType="num">
                                      <p:cBhvr additive="base">
                                        <p:cTn id="41"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D413CA16-A020-04AE-BAE7-37A0011AB325}"/>
              </a:ext>
            </a:extLst>
          </p:cNvPr>
          <p:cNvPicPr>
            <a:picLocks noChangeAspect="1"/>
          </p:cNvPicPr>
          <p:nvPr/>
        </p:nvPicPr>
        <p:blipFill>
          <a:blip r:embed="rId3"/>
          <a:srcRect r="49002" b="36332"/>
          <a:stretch/>
        </p:blipFill>
        <p:spPr>
          <a:xfrm>
            <a:off x="1012100" y="1468607"/>
            <a:ext cx="3757763" cy="2104409"/>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6" name="Rectangle 5"/>
          <p:cNvSpPr/>
          <p:nvPr/>
        </p:nvSpPr>
        <p:spPr>
          <a:xfrm>
            <a:off x="4355976" y="1357774"/>
            <a:ext cx="397248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sl-SI" dirty="0"/>
              <a:t>Ko imamo pripravljene </a:t>
            </a:r>
            <a:r>
              <a:rPr lang="sl-SI" dirty="0" err="1"/>
              <a:t>xml</a:t>
            </a:r>
            <a:r>
              <a:rPr lang="sl-SI" dirty="0"/>
              <a:t> datoteke jih lahko uvozimo v spletno aplikacijo ISDP</a:t>
            </a:r>
            <a:r>
              <a:rPr lang="hr-HR" dirty="0"/>
              <a:t>.</a:t>
            </a:r>
          </a:p>
        </p:txBody>
      </p:sp>
      <p:pic>
        <p:nvPicPr>
          <p:cNvPr id="12" name="Slika 11">
            <a:extLst>
              <a:ext uri="{FF2B5EF4-FFF2-40B4-BE49-F238E27FC236}">
                <a16:creationId xmlns:a16="http://schemas.microsoft.com/office/drawing/2014/main" id="{E348BE2A-134F-220C-0DD1-7F4BCCA39A2C}"/>
              </a:ext>
            </a:extLst>
          </p:cNvPr>
          <p:cNvPicPr>
            <a:picLocks noChangeAspect="1"/>
          </p:cNvPicPr>
          <p:nvPr/>
        </p:nvPicPr>
        <p:blipFill>
          <a:blip r:embed="rId4"/>
          <a:srcRect b="16166"/>
          <a:stretch/>
        </p:blipFill>
        <p:spPr>
          <a:xfrm>
            <a:off x="1016772" y="3871599"/>
            <a:ext cx="3789106" cy="1964593"/>
          </a:xfrm>
          <a:prstGeom prst="rect">
            <a:avLst/>
          </a:prstGeom>
        </p:spPr>
      </p:pic>
      <p:sp>
        <p:nvSpPr>
          <p:cNvPr id="7" name="Rectangle 6"/>
          <p:cNvSpPr/>
          <p:nvPr/>
        </p:nvSpPr>
        <p:spPr>
          <a:xfrm>
            <a:off x="4355976" y="4437112"/>
            <a:ext cx="468052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sl-SI" dirty="0"/>
              <a:t>Poiščemo datoteko, jo vnesemo preko gumba </a:t>
            </a:r>
            <a:r>
              <a:rPr lang="sl-SI" b="1" dirty="0"/>
              <a:t>Izberi datoteko </a:t>
            </a:r>
            <a:r>
              <a:rPr lang="sl-SI" dirty="0"/>
              <a:t>in pritisnemo gumb N</a:t>
            </a:r>
            <a:r>
              <a:rPr lang="sl-SI" b="1" dirty="0"/>
              <a:t>aloži</a:t>
            </a:r>
            <a:r>
              <a:rPr lang="sl-SI" dirty="0"/>
              <a:t>. </a:t>
            </a:r>
          </a:p>
        </p:txBody>
      </p:sp>
    </p:spTree>
    <p:extLst>
      <p:ext uri="{BB962C8B-B14F-4D97-AF65-F5344CB8AC3E}">
        <p14:creationId xmlns:p14="http://schemas.microsoft.com/office/powerpoint/2010/main" val="15323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15" name="Rectangle 6">
            <a:extLst>
              <a:ext uri="{FF2B5EF4-FFF2-40B4-BE49-F238E27FC236}">
                <a16:creationId xmlns:a16="http://schemas.microsoft.com/office/drawing/2014/main" id="{FA33033A-E65E-1F60-40CF-D20BB0C88BF6}"/>
              </a:ext>
            </a:extLst>
          </p:cNvPr>
          <p:cNvSpPr/>
          <p:nvPr/>
        </p:nvSpPr>
        <p:spPr>
          <a:xfrm>
            <a:off x="3257182" y="3404327"/>
            <a:ext cx="5184576"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sl-SI" b="1" i="1" dirty="0"/>
              <a:t>Za “lažje” čakanje, ko poteka uvoz podatkov iz tabele in da po nepotrebnem ne pritiskamo ponovno gumb Naloži (ter tako podvajamo vnose), se zgoraj  prikaže obvestilo, da je bil </a:t>
            </a:r>
            <a:r>
              <a:rPr lang="sl-SI" b="1" i="1" dirty="0" err="1"/>
              <a:t>xml</a:t>
            </a:r>
            <a:r>
              <a:rPr lang="sl-SI" b="1" i="1" dirty="0"/>
              <a:t> uspešno prenesen in koliko zapisov iz datoteke je bilo poslano v preverjanje. PAZITE, V TEJ FAZI VAM TRENUTNO NE PRIKAZUJE VEČ (KOT V STARI APLIKACIJI) KOLIKO JE PRAVILNIH IN KOLIKO NEPRAVILNIH!!!</a:t>
            </a:r>
          </a:p>
        </p:txBody>
      </p:sp>
    </p:spTree>
    <p:extLst>
      <p:ext uri="{BB962C8B-B14F-4D97-AF65-F5344CB8AC3E}">
        <p14:creationId xmlns:p14="http://schemas.microsoft.com/office/powerpoint/2010/main" val="22765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3" name="Rectangle 4">
            <a:extLst>
              <a:ext uri="{FF2B5EF4-FFF2-40B4-BE49-F238E27FC236}">
                <a16:creationId xmlns:a16="http://schemas.microsoft.com/office/drawing/2014/main" id="{8F4891B3-8AE3-5CB3-3141-59DD9ACAF332}"/>
              </a:ext>
            </a:extLst>
          </p:cNvPr>
          <p:cNvSpPr/>
          <p:nvPr/>
        </p:nvSpPr>
        <p:spPr>
          <a:xfrm>
            <a:off x="3419872" y="2060848"/>
            <a:ext cx="5382344" cy="42078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sl-SI" dirty="0"/>
              <a:t>Pri prenosu podatkov v spletno aplikacijo se preverja vsebina podatkov:</a:t>
            </a:r>
          </a:p>
          <a:p>
            <a:pPr marL="285750" indent="-285750">
              <a:lnSpc>
                <a:spcPct val="85000"/>
              </a:lnSpc>
              <a:spcBef>
                <a:spcPct val="50000"/>
              </a:spcBef>
              <a:buFont typeface="Arial" panose="020B0604020202020204" pitchFamily="34" charset="0"/>
              <a:buChar char="•"/>
            </a:pPr>
            <a:r>
              <a:rPr lang="sl-SI" b="1" dirty="0"/>
              <a:t>Šifra dajalca pomoči</a:t>
            </a:r>
          </a:p>
          <a:p>
            <a:pPr marL="285750" indent="-285750">
              <a:lnSpc>
                <a:spcPct val="85000"/>
              </a:lnSpc>
              <a:spcBef>
                <a:spcPct val="50000"/>
              </a:spcBef>
              <a:buFont typeface="Arial" panose="020B0604020202020204" pitchFamily="34" charset="0"/>
              <a:buChar char="•"/>
            </a:pPr>
            <a:r>
              <a:rPr lang="sl-SI" b="1" dirty="0"/>
              <a:t>Številka priglasitve</a:t>
            </a:r>
            <a:r>
              <a:rPr lang="sl-SI" dirty="0"/>
              <a:t>; vnašati se mora številka, ki jo dobite ob priglasitvi in je navedena na mnenju</a:t>
            </a:r>
          </a:p>
          <a:p>
            <a:pPr marL="285750" indent="-285750">
              <a:lnSpc>
                <a:spcPct val="85000"/>
              </a:lnSpc>
              <a:spcBef>
                <a:spcPct val="50000"/>
              </a:spcBef>
              <a:buFont typeface="Arial" panose="020B0604020202020204" pitchFamily="34" charset="0"/>
              <a:buChar char="•"/>
            </a:pPr>
            <a:r>
              <a:rPr lang="sl-SI" b="1" dirty="0"/>
              <a:t>Matična številka prejemnika oz. MID številka</a:t>
            </a:r>
          </a:p>
          <a:p>
            <a:pPr marL="285750" indent="-285750">
              <a:lnSpc>
                <a:spcPct val="85000"/>
              </a:lnSpc>
              <a:spcBef>
                <a:spcPct val="50000"/>
              </a:spcBef>
              <a:buFont typeface="Arial" panose="020B0604020202020204" pitchFamily="34" charset="0"/>
              <a:buChar char="•"/>
            </a:pPr>
            <a:r>
              <a:rPr lang="sl-SI" b="1" dirty="0"/>
              <a:t>Kategorija oz. namen pomoči </a:t>
            </a:r>
            <a:r>
              <a:rPr lang="sl-SI" dirty="0"/>
              <a:t>(mora biti skladna s priglašeno shemo)</a:t>
            </a:r>
          </a:p>
          <a:p>
            <a:pPr marL="285750" indent="-285750">
              <a:lnSpc>
                <a:spcPct val="85000"/>
              </a:lnSpc>
              <a:spcBef>
                <a:spcPct val="50000"/>
              </a:spcBef>
              <a:buFont typeface="Arial" panose="020B0604020202020204" pitchFamily="34" charset="0"/>
              <a:buChar char="•"/>
            </a:pPr>
            <a:r>
              <a:rPr lang="sl-SI" b="1" dirty="0"/>
              <a:t>Datum dodelitve</a:t>
            </a:r>
            <a:r>
              <a:rPr lang="sl-SI" dirty="0"/>
              <a:t> (ali je znotraj trajanja sheme)</a:t>
            </a:r>
          </a:p>
          <a:p>
            <a:pPr marL="285750" indent="-285750">
              <a:lnSpc>
                <a:spcPct val="85000"/>
              </a:lnSpc>
              <a:spcBef>
                <a:spcPct val="50000"/>
              </a:spcBef>
              <a:buFont typeface="Arial" panose="020B0604020202020204" pitchFamily="34" charset="0"/>
              <a:buChar char="•"/>
            </a:pPr>
            <a:r>
              <a:rPr lang="sl-SI" b="1" dirty="0"/>
              <a:t>Poročani sklad </a:t>
            </a:r>
            <a:r>
              <a:rPr lang="sl-SI" dirty="0"/>
              <a:t>(sofinanciranje, ki je navedeno v priglasitvi sheme)</a:t>
            </a:r>
          </a:p>
          <a:p>
            <a:pPr marL="285750" indent="-285750">
              <a:lnSpc>
                <a:spcPct val="85000"/>
              </a:lnSpc>
              <a:spcBef>
                <a:spcPct val="50000"/>
              </a:spcBef>
              <a:buFont typeface="Arial" panose="020B0604020202020204" pitchFamily="34" charset="0"/>
              <a:buChar char="•"/>
            </a:pPr>
            <a:r>
              <a:rPr lang="sl-SI" b="1" dirty="0"/>
              <a:t>Instrument oz. oblika pomoči </a:t>
            </a:r>
            <a:r>
              <a:rPr lang="sl-SI" dirty="0"/>
              <a:t>(skladno s priglašeno shemo)</a:t>
            </a:r>
          </a:p>
        </p:txBody>
      </p:sp>
    </p:spTree>
    <p:extLst>
      <p:ext uri="{BB962C8B-B14F-4D97-AF65-F5344CB8AC3E}">
        <p14:creationId xmlns:p14="http://schemas.microsoft.com/office/powerpoint/2010/main" val="20802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7391"/>
            <a:ext cx="5832648" cy="689322"/>
          </a:xfrm>
        </p:spPr>
        <p:txBody>
          <a:bodyPr/>
          <a:lstStyle/>
          <a:p>
            <a:r>
              <a:rPr lang="sl-SI" sz="3600" b="1" dirty="0">
                <a:solidFill>
                  <a:srgbClr val="0070C0"/>
                </a:solidFill>
              </a:rPr>
              <a:t>Poročanje</a:t>
            </a:r>
          </a:p>
        </p:txBody>
      </p:sp>
      <p:sp>
        <p:nvSpPr>
          <p:cNvPr id="3" name="Content Placeholder 2"/>
          <p:cNvSpPr>
            <a:spLocks noGrp="1"/>
          </p:cNvSpPr>
          <p:nvPr>
            <p:ph idx="1"/>
          </p:nvPr>
        </p:nvSpPr>
        <p:spPr>
          <a:xfrm>
            <a:off x="755576" y="2060848"/>
            <a:ext cx="7869560" cy="3024336"/>
          </a:xfrm>
        </p:spPr>
        <p:txBody>
          <a:bodyPr/>
          <a:lstStyle/>
          <a:p>
            <a:pPr marL="0" indent="0">
              <a:buNone/>
            </a:pPr>
            <a:r>
              <a:rPr lang="sl-SI" sz="2400" b="1" dirty="0"/>
              <a:t>Pravne podlage:</a:t>
            </a:r>
          </a:p>
          <a:p>
            <a:r>
              <a:rPr lang="sl-SI" sz="2400" dirty="0"/>
              <a:t>Zakon o spremljanju državnih pomoči (Uradni list RS, št. </a:t>
            </a:r>
            <a:r>
              <a:rPr lang="sl-SI" sz="2400" u="sng" dirty="0">
                <a:hlinkClick r:id="rId3" tooltip="Zakon o spremljanju državnih pomoči (ZSDrP)"/>
              </a:rPr>
              <a:t>37/04</a:t>
            </a:r>
            <a:r>
              <a:rPr lang="sl-SI" sz="2400" dirty="0"/>
              <a:t>) in</a:t>
            </a:r>
          </a:p>
          <a:p>
            <a:r>
              <a:rPr lang="sl-SI" sz="2400" dirty="0"/>
              <a:t>Uredba o posredovanju podatkov in poročanju o dodeljenih državnih pomočeh in pomočeh po pravilu »de </a:t>
            </a:r>
            <a:r>
              <a:rPr lang="sl-SI" sz="2400" dirty="0" err="1"/>
              <a:t>minimis</a:t>
            </a:r>
            <a:r>
              <a:rPr lang="sl-SI" sz="2400" dirty="0"/>
              <a:t>« (Uradni list RS, št. </a:t>
            </a:r>
            <a:r>
              <a:rPr lang="sl-SI" sz="2400" u="sng" dirty="0">
                <a:hlinkClick r:id="rId4" tooltip="Uredba o posredovanju podatkov in poročanju o dodeljenih državnih pomočeh in pomočeh po pravilu »de minimis«"/>
              </a:rPr>
              <a:t>61/04</a:t>
            </a:r>
            <a:r>
              <a:rPr lang="sl-SI" sz="2400" dirty="0"/>
              <a:t>, </a:t>
            </a:r>
            <a:r>
              <a:rPr lang="sl-SI" sz="2400" u="sng" dirty="0">
                <a:hlinkClick r:id="rId5" tooltip="Uredba o spremembah in dopolnitvah Uredbe o posredovanju podatkov in poročanju o dodeljenih državnih pomočeh in pomočeh po pravilu "/>
              </a:rPr>
              <a:t>22/07</a:t>
            </a:r>
            <a:r>
              <a:rPr lang="sl-SI" sz="2400" dirty="0"/>
              <a:t> in </a:t>
            </a:r>
            <a:r>
              <a:rPr lang="sl-SI" sz="2400" u="sng" dirty="0">
                <a:hlinkClick r:id="rId6" tooltip="Uredba o spremembi Uredbe o posredovanju podatkov in poročanju o dodeljenih državnih pomočeh in pomočeh po pravilu de minimis"/>
              </a:rPr>
              <a:t>50/14</a:t>
            </a:r>
            <a:r>
              <a:rPr lang="sl-SI" sz="2400" dirty="0"/>
              <a:t>)</a:t>
            </a:r>
          </a:p>
          <a:p>
            <a:pPr marL="0" indent="0">
              <a:buNone/>
            </a:pPr>
            <a:endParaRPr lang="sl-SI" sz="2400" b="1" dirty="0"/>
          </a:p>
          <a:p>
            <a:pPr marL="0" indent="0">
              <a:buNone/>
            </a:pPr>
            <a:endParaRPr lang="sl-SI" sz="2400" b="1" dirty="0"/>
          </a:p>
        </p:txBody>
      </p:sp>
    </p:spTree>
    <p:extLst>
      <p:ext uri="{BB962C8B-B14F-4D97-AF65-F5344CB8AC3E}">
        <p14:creationId xmlns:p14="http://schemas.microsoft.com/office/powerpoint/2010/main" val="369696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1B30D27-F372-5713-3E37-2671CABAB046}"/>
              </a:ext>
            </a:extLst>
          </p:cNvPr>
          <p:cNvPicPr>
            <a:picLocks noChangeAspect="1"/>
          </p:cNvPicPr>
          <p:nvPr/>
        </p:nvPicPr>
        <p:blipFill>
          <a:blip r:embed="rId3"/>
          <a:stretch>
            <a:fillRect/>
          </a:stretch>
        </p:blipFill>
        <p:spPr>
          <a:xfrm>
            <a:off x="437362" y="1628800"/>
            <a:ext cx="7744140" cy="3175382"/>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8" name="Text Box 6">
            <a:extLst>
              <a:ext uri="{FF2B5EF4-FFF2-40B4-BE49-F238E27FC236}">
                <a16:creationId xmlns:a16="http://schemas.microsoft.com/office/drawing/2014/main" id="{D4583C3E-BBA5-61BD-FA16-D7CB59E5F9B0}"/>
              </a:ext>
            </a:extLst>
          </p:cNvPr>
          <p:cNvSpPr txBox="1">
            <a:spLocks noChangeArrowheads="1"/>
          </p:cNvSpPr>
          <p:nvPr/>
        </p:nvSpPr>
        <p:spPr bwMode="auto">
          <a:xfrm>
            <a:off x="3635896" y="3782440"/>
            <a:ext cx="4824536" cy="267765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sl-SI" sz="2400" dirty="0"/>
              <a:t>S klikom na „Poročana pomoč - Seznam poslanih” preverite število uvoženih vnosov in pravilnost vnosov. V posameznih zavihkih vam prikaže koliko vnosov je bilo  </a:t>
            </a:r>
            <a:r>
              <a:rPr lang="sl-SI" sz="2400" b="1" i="1" dirty="0">
                <a:effectLst>
                  <a:outerShdw blurRad="38100" dist="38100" dir="2700000" algn="tl">
                    <a:srgbClr val="FFFFFF"/>
                  </a:outerShdw>
                </a:effectLst>
              </a:rPr>
              <a:t>pravilnih</a:t>
            </a:r>
            <a:r>
              <a:rPr lang="sl-SI" sz="2400" dirty="0"/>
              <a:t>, koliko  </a:t>
            </a:r>
            <a:r>
              <a:rPr lang="sl-SI" sz="2400" b="1" i="1" dirty="0">
                <a:effectLst>
                  <a:outerShdw blurRad="38100" dist="38100" dir="2700000" algn="tl">
                    <a:srgbClr val="FFFFFF"/>
                  </a:outerShdw>
                </a:effectLst>
              </a:rPr>
              <a:t>nepravilnih</a:t>
            </a:r>
            <a:r>
              <a:rPr lang="sl-SI" sz="2400" dirty="0"/>
              <a:t> in kasneje tudi </a:t>
            </a:r>
            <a:r>
              <a:rPr lang="sl-SI" sz="2400" b="1" i="1" dirty="0">
                <a:effectLst>
                  <a:outerShdw blurRad="38100" dist="38100" dir="2700000" algn="tl">
                    <a:srgbClr val="FFFFFF"/>
                  </a:outerShdw>
                </a:effectLst>
              </a:rPr>
              <a:t>zavrnjenih</a:t>
            </a:r>
            <a:r>
              <a:rPr lang="sl-SI" sz="2400" dirty="0"/>
              <a:t> vnosov.</a:t>
            </a:r>
          </a:p>
        </p:txBody>
      </p:sp>
      <p:sp>
        <p:nvSpPr>
          <p:cNvPr id="9" name="AutoShape 5">
            <a:extLst>
              <a:ext uri="{FF2B5EF4-FFF2-40B4-BE49-F238E27FC236}">
                <a16:creationId xmlns:a16="http://schemas.microsoft.com/office/drawing/2014/main" id="{4414DE0B-4DB4-D3C2-2E1C-99FCA85E9C4A}"/>
              </a:ext>
            </a:extLst>
          </p:cNvPr>
          <p:cNvSpPr>
            <a:spLocks noChangeArrowheads="1"/>
          </p:cNvSpPr>
          <p:nvPr/>
        </p:nvSpPr>
        <p:spPr bwMode="auto">
          <a:xfrm>
            <a:off x="1494796" y="268346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
            <a:extLst>
              <a:ext uri="{FF2B5EF4-FFF2-40B4-BE49-F238E27FC236}">
                <a16:creationId xmlns:a16="http://schemas.microsoft.com/office/drawing/2014/main" id="{B64B19C4-C492-5AB7-008C-36A52342EE5A}"/>
              </a:ext>
            </a:extLst>
          </p:cNvPr>
          <p:cNvSpPr/>
          <p:nvPr/>
        </p:nvSpPr>
        <p:spPr>
          <a:xfrm>
            <a:off x="2267744" y="186775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0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80967A17-B350-0ED8-2C98-E405D1178C28}"/>
              </a:ext>
            </a:extLst>
          </p:cNvPr>
          <p:cNvPicPr>
            <a:picLocks noChangeAspect="1"/>
          </p:cNvPicPr>
          <p:nvPr/>
        </p:nvPicPr>
        <p:blipFill>
          <a:blip r:embed="rId3"/>
          <a:stretch>
            <a:fillRect/>
          </a:stretch>
        </p:blipFill>
        <p:spPr>
          <a:xfrm>
            <a:off x="438708" y="1525145"/>
            <a:ext cx="8266584" cy="3389603"/>
          </a:xfrm>
          <a:prstGeom prst="rect">
            <a:avLst/>
          </a:prstGeom>
        </p:spPr>
      </p:pic>
      <p:sp>
        <p:nvSpPr>
          <p:cNvPr id="192514" name="Rectangle 2"/>
          <p:cNvSpPr>
            <a:spLocks noGrp="1" noChangeArrowheads="1"/>
          </p:cNvSpPr>
          <p:nvPr>
            <p:ph type="title"/>
          </p:nvPr>
        </p:nvSpPr>
        <p:spPr bwMode="auto">
          <a:xfrm>
            <a:off x="438708" y="749808"/>
            <a:ext cx="8229600" cy="85010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sl-SI" sz="3600" b="1" dirty="0">
                <a:solidFill>
                  <a:srgbClr val="005DA3"/>
                </a:solidFill>
              </a:rPr>
              <a:t>Uvoz podatkov</a:t>
            </a:r>
          </a:p>
        </p:txBody>
      </p:sp>
      <p:sp>
        <p:nvSpPr>
          <p:cNvPr id="192517" name="AutoShape 5"/>
          <p:cNvSpPr>
            <a:spLocks noChangeArrowheads="1"/>
          </p:cNvSpPr>
          <p:nvPr/>
        </p:nvSpPr>
        <p:spPr bwMode="auto">
          <a:xfrm>
            <a:off x="1523979" y="266123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Oval 1"/>
          <p:cNvSpPr/>
          <p:nvPr/>
        </p:nvSpPr>
        <p:spPr>
          <a:xfrm>
            <a:off x="2064662" y="215922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83768" y="4698940"/>
            <a:ext cx="5040560" cy="193899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dirty="0"/>
              <a:t>Osnovni pregled „Poročanih pomoči – seznam poslanih“ vedno pokaže 10 zapisov na stran, lahko pa si jih prikažete in potrjujete do 500 naenkrat.</a:t>
            </a:r>
            <a:endParaRPr lang="en-US" sz="2400" dirty="0"/>
          </a:p>
        </p:txBody>
      </p:sp>
      <p:cxnSp>
        <p:nvCxnSpPr>
          <p:cNvPr id="5" name="Straight Arrow Connector 4"/>
          <p:cNvCxnSpPr>
            <a:cxnSpLocks/>
          </p:cNvCxnSpPr>
          <p:nvPr/>
        </p:nvCxnSpPr>
        <p:spPr>
          <a:xfrm flipH="1" flipV="1">
            <a:off x="2590800" y="4491835"/>
            <a:ext cx="397024" cy="1235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92517"/>
                                        </p:tgtEl>
                                        <p:attrNameLst>
                                          <p:attrName>style.visibility</p:attrName>
                                        </p:attrNameLst>
                                      </p:cBhvr>
                                      <p:to>
                                        <p:strVal val="visible"/>
                                      </p:to>
                                    </p:set>
                                    <p:animEffect transition="in" filter="wipe(down)">
                                      <p:cBhvr>
                                        <p:cTn id="7" dur="1000"/>
                                        <p:tgtEl>
                                          <p:spTgt spid="1925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500" fill="hold"/>
                                        <p:tgtEl>
                                          <p:spTgt spid="3"/>
                                        </p:tgtEl>
                                        <p:attrNameLst>
                                          <p:attrName>ppt_x</p:attrName>
                                        </p:attrNameLst>
                                      </p:cBhvr>
                                      <p:tavLst>
                                        <p:tav tm="0">
                                          <p:val>
                                            <p:strVal val="#ppt_x"/>
                                          </p:val>
                                        </p:tav>
                                        <p:tav tm="100000">
                                          <p:val>
                                            <p:strVal val="#ppt_x"/>
                                          </p:val>
                                        </p:tav>
                                      </p:tavLst>
                                    </p:anim>
                                    <p:anim calcmode="lin" valueType="num">
                                      <p:cBhvr additive="base">
                                        <p:cTn id="25"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611560" y="868673"/>
            <a:ext cx="8229600" cy="77791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sl-SI" sz="4000" b="1" dirty="0">
                <a:solidFill>
                  <a:srgbClr val="005DA3"/>
                </a:solidFill>
              </a:rPr>
              <a:t>Primer nepravilnih podatkov</a:t>
            </a:r>
          </a:p>
        </p:txBody>
      </p:sp>
      <p:pic>
        <p:nvPicPr>
          <p:cNvPr id="5" name="Označba mesta vsebine 4">
            <a:extLst>
              <a:ext uri="{FF2B5EF4-FFF2-40B4-BE49-F238E27FC236}">
                <a16:creationId xmlns:a16="http://schemas.microsoft.com/office/drawing/2014/main" id="{1E665545-9A5B-5B5A-F22B-A93B1E2204EF}"/>
              </a:ext>
            </a:extLst>
          </p:cNvPr>
          <p:cNvPicPr>
            <a:picLocks noGrp="1" noChangeAspect="1"/>
          </p:cNvPicPr>
          <p:nvPr>
            <p:ph idx="1"/>
          </p:nvPr>
        </p:nvPicPr>
        <p:blipFill>
          <a:blip r:embed="rId3"/>
          <a:stretch>
            <a:fillRect/>
          </a:stretch>
        </p:blipFill>
        <p:spPr>
          <a:xfrm>
            <a:off x="1619672" y="1641915"/>
            <a:ext cx="3456384" cy="4941447"/>
          </a:xfrm>
        </p:spPr>
      </p:pic>
      <p:sp>
        <p:nvSpPr>
          <p:cNvPr id="196613" name="Text Box 5"/>
          <p:cNvSpPr txBox="1">
            <a:spLocks noChangeArrowheads="1"/>
          </p:cNvSpPr>
          <p:nvPr/>
        </p:nvSpPr>
        <p:spPr bwMode="auto">
          <a:xfrm>
            <a:off x="5220072" y="1628800"/>
            <a:ext cx="2808311"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sl-SI" sz="2400" dirty="0"/>
              <a:t>Ne prepozna matične številke prejemnika.</a:t>
            </a:r>
          </a:p>
        </p:txBody>
      </p:sp>
      <p:sp>
        <p:nvSpPr>
          <p:cNvPr id="196614" name="Text Box 6"/>
          <p:cNvSpPr txBox="1">
            <a:spLocks noChangeArrowheads="1"/>
          </p:cNvSpPr>
          <p:nvPr/>
        </p:nvSpPr>
        <p:spPr bwMode="auto">
          <a:xfrm>
            <a:off x="5220071" y="3040290"/>
            <a:ext cx="2808311" cy="332398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spcBef>
                <a:spcPct val="50000"/>
              </a:spcBef>
              <a:buFont typeface="Arial" panose="020B0604020202020204" pitchFamily="34" charset="0"/>
              <a:buChar char="•"/>
            </a:pPr>
            <a:r>
              <a:rPr lang="sl-SI" sz="2000" dirty="0"/>
              <a:t>Podatke lahko popravite sproti in jih shranite. Če so podatki pravilni se prenesejo med pravilne.</a:t>
            </a:r>
          </a:p>
          <a:p>
            <a:pPr marL="285750" indent="-285750">
              <a:spcBef>
                <a:spcPct val="50000"/>
              </a:spcBef>
              <a:buFont typeface="Arial" panose="020B0604020202020204" pitchFamily="34" charset="0"/>
              <a:buChar char="•"/>
            </a:pPr>
            <a:r>
              <a:rPr lang="sl-SI" sz="2000" dirty="0"/>
              <a:t>Lahko ji zbrišete in popravite v Excel tabeli in ponovno uvozite.</a:t>
            </a:r>
          </a:p>
        </p:txBody>
      </p:sp>
    </p:spTree>
    <p:extLst>
      <p:ext uri="{BB962C8B-B14F-4D97-AF65-F5344CB8AC3E}">
        <p14:creationId xmlns:p14="http://schemas.microsoft.com/office/powerpoint/2010/main" val="12742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1750" fill="hold"/>
                                        <p:tgtEl>
                                          <p:spTgt spid="196613"/>
                                        </p:tgtEl>
                                        <p:attrNameLst>
                                          <p:attrName>ppt_w</p:attrName>
                                        </p:attrNameLst>
                                      </p:cBhvr>
                                      <p:tavLst>
                                        <p:tav tm="0">
                                          <p:val>
                                            <p:fltVal val="0"/>
                                          </p:val>
                                        </p:tav>
                                        <p:tav tm="100000">
                                          <p:val>
                                            <p:strVal val="#ppt_w"/>
                                          </p:val>
                                        </p:tav>
                                      </p:tavLst>
                                    </p:anim>
                                    <p:anim calcmode="lin" valueType="num">
                                      <p:cBhvr>
                                        <p:cTn id="8" dur="1750" fill="hold"/>
                                        <p:tgtEl>
                                          <p:spTgt spid="196613"/>
                                        </p:tgtEl>
                                        <p:attrNameLst>
                                          <p:attrName>ppt_h</p:attrName>
                                        </p:attrNameLst>
                                      </p:cBhvr>
                                      <p:tavLst>
                                        <p:tav tm="0">
                                          <p:val>
                                            <p:fltVal val="0"/>
                                          </p:val>
                                        </p:tav>
                                        <p:tav tm="100000">
                                          <p:val>
                                            <p:strVal val="#ppt_h"/>
                                          </p:val>
                                        </p:tav>
                                      </p:tavLst>
                                    </p:anim>
                                    <p:anim calcmode="lin" valueType="num">
                                      <p:cBhvr>
                                        <p:cTn id="9" dur="1750" fill="hold"/>
                                        <p:tgtEl>
                                          <p:spTgt spid="196613"/>
                                        </p:tgtEl>
                                        <p:attrNameLst>
                                          <p:attrName>style.rotation</p:attrName>
                                        </p:attrNameLst>
                                      </p:cBhvr>
                                      <p:tavLst>
                                        <p:tav tm="0">
                                          <p:val>
                                            <p:fltVal val="90"/>
                                          </p:val>
                                        </p:tav>
                                        <p:tav tm="100000">
                                          <p:val>
                                            <p:fltVal val="0"/>
                                          </p:val>
                                        </p:tav>
                                      </p:tavLst>
                                    </p:anim>
                                    <p:animEffect transition="in" filter="fade">
                                      <p:cBhvr>
                                        <p:cTn id="10" dur="1750"/>
                                        <p:tgtEl>
                                          <p:spTgt spid="1966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500"/>
                                  </p:stCondLst>
                                  <p:childTnLst>
                                    <p:set>
                                      <p:cBhvr>
                                        <p:cTn id="14" dur="1" fill="hold">
                                          <p:stCondLst>
                                            <p:cond delay="0"/>
                                          </p:stCondLst>
                                        </p:cTn>
                                        <p:tgtEl>
                                          <p:spTgt spid="196614"/>
                                        </p:tgtEl>
                                        <p:attrNameLst>
                                          <p:attrName>style.visibility</p:attrName>
                                        </p:attrNameLst>
                                      </p:cBhvr>
                                      <p:to>
                                        <p:strVal val="visible"/>
                                      </p:to>
                                    </p:set>
                                    <p:anim calcmode="lin" valueType="num">
                                      <p:cBhvr>
                                        <p:cTn id="15" dur="1500" fill="hold"/>
                                        <p:tgtEl>
                                          <p:spTgt spid="196614"/>
                                        </p:tgtEl>
                                        <p:attrNameLst>
                                          <p:attrName>ppt_w</p:attrName>
                                        </p:attrNameLst>
                                      </p:cBhvr>
                                      <p:tavLst>
                                        <p:tav tm="0">
                                          <p:val>
                                            <p:fltVal val="0"/>
                                          </p:val>
                                        </p:tav>
                                        <p:tav tm="100000">
                                          <p:val>
                                            <p:strVal val="#ppt_w"/>
                                          </p:val>
                                        </p:tav>
                                      </p:tavLst>
                                    </p:anim>
                                    <p:anim calcmode="lin" valueType="num">
                                      <p:cBhvr>
                                        <p:cTn id="16" dur="1500" fill="hold"/>
                                        <p:tgtEl>
                                          <p:spTgt spid="196614"/>
                                        </p:tgtEl>
                                        <p:attrNameLst>
                                          <p:attrName>ppt_h</p:attrName>
                                        </p:attrNameLst>
                                      </p:cBhvr>
                                      <p:tavLst>
                                        <p:tav tm="0">
                                          <p:val>
                                            <p:fltVal val="0"/>
                                          </p:val>
                                        </p:tav>
                                        <p:tav tm="100000">
                                          <p:val>
                                            <p:strVal val="#ppt_h"/>
                                          </p:val>
                                        </p:tav>
                                      </p:tavLst>
                                    </p:anim>
                                    <p:animEffect transition="in" filter="fade">
                                      <p:cBhvr>
                                        <p:cTn id="17" dur="15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5214823-FAAB-6073-8BEB-17489AA8B904}"/>
              </a:ext>
            </a:extLst>
          </p:cNvPr>
          <p:cNvPicPr>
            <a:picLocks noChangeAspect="1"/>
          </p:cNvPicPr>
          <p:nvPr/>
        </p:nvPicPr>
        <p:blipFill>
          <a:blip r:embed="rId3"/>
          <a:stretch>
            <a:fillRect/>
          </a:stretch>
        </p:blipFill>
        <p:spPr>
          <a:xfrm>
            <a:off x="323528" y="1634712"/>
            <a:ext cx="8172400" cy="2974054"/>
          </a:xfrm>
          <a:prstGeom prst="rect">
            <a:avLst/>
          </a:prstGeom>
        </p:spPr>
      </p:pic>
      <p:sp>
        <p:nvSpPr>
          <p:cNvPr id="193538" name="Rectangle 2"/>
          <p:cNvSpPr>
            <a:spLocks noGrp="1" noChangeArrowheads="1"/>
          </p:cNvSpPr>
          <p:nvPr>
            <p:ph type="title"/>
          </p:nvPr>
        </p:nvSpPr>
        <p:spPr bwMode="auto">
          <a:xfrm>
            <a:off x="590872" y="790084"/>
            <a:ext cx="8229600" cy="904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sl-SI" b="1" dirty="0">
                <a:solidFill>
                  <a:srgbClr val="005DA3"/>
                </a:solidFill>
              </a:rPr>
              <a:t>Pregledovanje uvoženih podatkov</a:t>
            </a:r>
          </a:p>
        </p:txBody>
      </p:sp>
      <p:sp>
        <p:nvSpPr>
          <p:cNvPr id="193541" name="Text Box 5"/>
          <p:cNvSpPr txBox="1">
            <a:spLocks noChangeArrowheads="1"/>
          </p:cNvSpPr>
          <p:nvPr/>
        </p:nvSpPr>
        <p:spPr bwMode="auto">
          <a:xfrm>
            <a:off x="590872" y="3429000"/>
            <a:ext cx="5250062" cy="3046988"/>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sl-SI" sz="2400" dirty="0"/>
              <a:t>Pri nepravilnih podatkih s klikom na ikono svinčnika ugotovimo vzrok nepravilnosti, kjer je v poročani pomoči označeno z rdečo kje in kaj je narobe. Lahko se trajanje sheme ne sklada z datumom odobritve. Lahko je poročana napačna kategorija pomoči, lahko je poročana napačna številka sheme ipd.</a:t>
            </a:r>
          </a:p>
        </p:txBody>
      </p:sp>
      <p:sp>
        <p:nvSpPr>
          <p:cNvPr id="2" name="Oval 1"/>
          <p:cNvSpPr/>
          <p:nvPr/>
        </p:nvSpPr>
        <p:spPr>
          <a:xfrm>
            <a:off x="2267744" y="1910492"/>
            <a:ext cx="616558" cy="191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a:extLst>
              <a:ext uri="{FF2B5EF4-FFF2-40B4-BE49-F238E27FC236}">
                <a16:creationId xmlns:a16="http://schemas.microsoft.com/office/drawing/2014/main" id="{5843F833-E499-2E59-85B2-8F49DBE5F223}"/>
              </a:ext>
            </a:extLst>
          </p:cNvPr>
          <p:cNvSpPr txBox="1">
            <a:spLocks noChangeArrowheads="1"/>
          </p:cNvSpPr>
          <p:nvPr/>
        </p:nvSpPr>
        <p:spPr bwMode="auto">
          <a:xfrm>
            <a:off x="6228184" y="3933056"/>
            <a:ext cx="2550964" cy="2308324"/>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sl-SI" sz="2400" dirty="0"/>
              <a:t>Podatke lahko popravite sproti in jih shranite. Če/ko so podatki pravilni se prenesejo med pravilne</a:t>
            </a:r>
            <a:r>
              <a:rPr lang="sl-SI" dirty="0"/>
              <a:t>.</a:t>
            </a:r>
          </a:p>
        </p:txBody>
      </p:sp>
    </p:spTree>
    <p:extLst>
      <p:ext uri="{BB962C8B-B14F-4D97-AF65-F5344CB8AC3E}">
        <p14:creationId xmlns:p14="http://schemas.microsoft.com/office/powerpoint/2010/main" val="10349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500"/>
                                  </p:stCondLst>
                                  <p:childTnLst>
                                    <p:set>
                                      <p:cBhvr>
                                        <p:cTn id="13" dur="1" fill="hold">
                                          <p:stCondLst>
                                            <p:cond delay="0"/>
                                          </p:stCondLst>
                                        </p:cTn>
                                        <p:tgtEl>
                                          <p:spTgt spid="193541"/>
                                        </p:tgtEl>
                                        <p:attrNameLst>
                                          <p:attrName>style.visibility</p:attrName>
                                        </p:attrNameLst>
                                      </p:cBhvr>
                                      <p:to>
                                        <p:strVal val="visible"/>
                                      </p:to>
                                    </p:set>
                                    <p:anim calcmode="lin" valueType="num">
                                      <p:cBhvr>
                                        <p:cTn id="14" dur="1750" fill="hold"/>
                                        <p:tgtEl>
                                          <p:spTgt spid="193541"/>
                                        </p:tgtEl>
                                        <p:attrNameLst>
                                          <p:attrName>ppt_w</p:attrName>
                                        </p:attrNameLst>
                                      </p:cBhvr>
                                      <p:tavLst>
                                        <p:tav tm="0">
                                          <p:val>
                                            <p:fltVal val="0"/>
                                          </p:val>
                                        </p:tav>
                                        <p:tav tm="100000">
                                          <p:val>
                                            <p:strVal val="#ppt_w"/>
                                          </p:val>
                                        </p:tav>
                                      </p:tavLst>
                                    </p:anim>
                                    <p:anim calcmode="lin" valueType="num">
                                      <p:cBhvr>
                                        <p:cTn id="15" dur="1750" fill="hold"/>
                                        <p:tgtEl>
                                          <p:spTgt spid="193541"/>
                                        </p:tgtEl>
                                        <p:attrNameLst>
                                          <p:attrName>ppt_h</p:attrName>
                                        </p:attrNameLst>
                                      </p:cBhvr>
                                      <p:tavLst>
                                        <p:tav tm="0">
                                          <p:val>
                                            <p:fltVal val="0"/>
                                          </p:val>
                                        </p:tav>
                                        <p:tav tm="100000">
                                          <p:val>
                                            <p:strVal val="#ppt_h"/>
                                          </p:val>
                                        </p:tav>
                                      </p:tavLst>
                                    </p:anim>
                                    <p:anim calcmode="lin" valueType="num">
                                      <p:cBhvr>
                                        <p:cTn id="16" dur="1750" fill="hold"/>
                                        <p:tgtEl>
                                          <p:spTgt spid="193541"/>
                                        </p:tgtEl>
                                        <p:attrNameLst>
                                          <p:attrName>style.rotation</p:attrName>
                                        </p:attrNameLst>
                                      </p:cBhvr>
                                      <p:tavLst>
                                        <p:tav tm="0">
                                          <p:val>
                                            <p:fltVal val="90"/>
                                          </p:val>
                                        </p:tav>
                                        <p:tav tm="100000">
                                          <p:val>
                                            <p:fltVal val="0"/>
                                          </p:val>
                                        </p:tav>
                                      </p:tavLst>
                                    </p:anim>
                                    <p:animEffect transition="in" filter="fade">
                                      <p:cBhvr>
                                        <p:cTn id="17" dur="175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Effect transition="in" filter="fade">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DC97141A-4355-8F04-50E5-37D4C310D7C5}"/>
              </a:ext>
            </a:extLst>
          </p:cNvPr>
          <p:cNvPicPr>
            <a:picLocks noChangeAspect="1"/>
          </p:cNvPicPr>
          <p:nvPr/>
        </p:nvPicPr>
        <p:blipFill>
          <a:blip r:embed="rId3"/>
          <a:stretch>
            <a:fillRect/>
          </a:stretch>
        </p:blipFill>
        <p:spPr>
          <a:xfrm>
            <a:off x="611560" y="2010774"/>
            <a:ext cx="7436997" cy="3049442"/>
          </a:xfrm>
          <a:prstGeom prst="rect">
            <a:avLst/>
          </a:prstGeom>
        </p:spPr>
      </p:pic>
      <p:sp>
        <p:nvSpPr>
          <p:cNvPr id="197634" name="Rectangle 2"/>
          <p:cNvSpPr>
            <a:spLocks noGrp="1" noChangeArrowheads="1"/>
          </p:cNvSpPr>
          <p:nvPr>
            <p:ph type="title"/>
          </p:nvPr>
        </p:nvSpPr>
        <p:spPr bwMode="auto">
          <a:xfrm>
            <a:off x="611560" y="620688"/>
            <a:ext cx="8148264" cy="108482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sl-SI" sz="3600" b="1" dirty="0">
                <a:solidFill>
                  <a:srgbClr val="005DA3"/>
                </a:solidFill>
              </a:rPr>
              <a:t>Končno potrjevanje in</a:t>
            </a:r>
            <a:br>
              <a:rPr lang="sl-SI" sz="3600" b="1" dirty="0">
                <a:solidFill>
                  <a:srgbClr val="005DA3"/>
                </a:solidFill>
              </a:rPr>
            </a:br>
            <a:r>
              <a:rPr lang="sl-SI" sz="3600" b="1" dirty="0">
                <a:solidFill>
                  <a:srgbClr val="005DA3"/>
                </a:solidFill>
              </a:rPr>
              <a:t> zavrnitev podatkov</a:t>
            </a:r>
          </a:p>
        </p:txBody>
      </p:sp>
      <p:sp>
        <p:nvSpPr>
          <p:cNvPr id="197640" name="Text Box 8"/>
          <p:cNvSpPr txBox="1">
            <a:spLocks noChangeArrowheads="1"/>
          </p:cNvSpPr>
          <p:nvPr/>
        </p:nvSpPr>
        <p:spPr bwMode="auto">
          <a:xfrm>
            <a:off x="2067098" y="3429000"/>
            <a:ext cx="6882011" cy="329320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sl-SI" sz="1600" dirty="0"/>
              <a:t>Pravilne podatke označite in  jih s “klikom” na </a:t>
            </a:r>
            <a:r>
              <a:rPr lang="sl-SI" sz="1600" b="1" i="1" dirty="0">
                <a:solidFill>
                  <a:srgbClr val="FFFF00"/>
                </a:solidFill>
              </a:rPr>
              <a:t>Potrdi označene</a:t>
            </a:r>
            <a:r>
              <a:rPr lang="sl-SI" sz="1600" dirty="0">
                <a:solidFill>
                  <a:srgbClr val="FFFF00"/>
                </a:solidFill>
              </a:rPr>
              <a:t> </a:t>
            </a:r>
            <a:r>
              <a:rPr lang="sl-SI" sz="1600" dirty="0"/>
              <a:t>prenesete na Ministrstvo za finance, kjer se podatki še enkrat preverijo. </a:t>
            </a:r>
          </a:p>
          <a:p>
            <a:pPr>
              <a:spcBef>
                <a:spcPct val="50000"/>
              </a:spcBef>
            </a:pPr>
            <a:r>
              <a:rPr lang="sl-SI" sz="1600" dirty="0"/>
              <a:t>V kolikor se odkrijejo dodatne napake, se podatki prenesejo nazaj na uporabnika, ki je podatke o pomočeh posredoval. Prikažejo se v rubriki </a:t>
            </a:r>
            <a:r>
              <a:rPr lang="sl-SI" sz="1600" b="1" i="1" dirty="0">
                <a:solidFill>
                  <a:srgbClr val="FFFF00"/>
                </a:solidFill>
              </a:rPr>
              <a:t>Zavrnjene</a:t>
            </a:r>
            <a:r>
              <a:rPr lang="sl-SI" sz="1600" dirty="0"/>
              <a:t>, kjer je naveden tudi razlog zavrnitve. </a:t>
            </a:r>
          </a:p>
          <a:p>
            <a:pPr>
              <a:spcBef>
                <a:spcPct val="50000"/>
              </a:spcBef>
            </a:pPr>
            <a:r>
              <a:rPr lang="sl-SI" sz="1600" dirty="0"/>
              <a:t>Med </a:t>
            </a:r>
            <a:r>
              <a:rPr lang="sl-SI" sz="1600" b="1" dirty="0">
                <a:solidFill>
                  <a:srgbClr val="FFFF00"/>
                </a:solidFill>
              </a:rPr>
              <a:t>Zavrnjene</a:t>
            </a:r>
            <a:r>
              <a:rPr lang="sl-SI" sz="1600" dirty="0">
                <a:solidFill>
                  <a:srgbClr val="FFFF00"/>
                </a:solidFill>
              </a:rPr>
              <a:t> </a:t>
            </a:r>
            <a:r>
              <a:rPr lang="sl-SI" sz="1600" dirty="0"/>
              <a:t>prejmete samo tiste podatke, ki so napačni, ne celotne datoteke, ki ste jo posredovali z eno potrditvijo.</a:t>
            </a:r>
          </a:p>
          <a:p>
            <a:pPr>
              <a:spcBef>
                <a:spcPct val="50000"/>
              </a:spcBef>
            </a:pPr>
            <a:r>
              <a:rPr lang="sl-SI" sz="1600" dirty="0"/>
              <a:t>Ko popravite zavrnjene podatke ponovite postopek potrjevanja.</a:t>
            </a:r>
          </a:p>
          <a:p>
            <a:pPr>
              <a:spcBef>
                <a:spcPct val="50000"/>
              </a:spcBef>
            </a:pPr>
            <a:r>
              <a:rPr lang="sl-SI" sz="1600" dirty="0"/>
              <a:t>OPOZORILO – v kolikor gre za poročanje večjega števila podatkov iz Excel tabele in vam jih nekaj po preverjanju pade pod Nepravilne, je najbolje, da vse podatke (tudi pravilne) iz tabele zbrišete in ponovno uvozite.</a:t>
            </a:r>
          </a:p>
        </p:txBody>
      </p:sp>
      <p:sp>
        <p:nvSpPr>
          <p:cNvPr id="2" name="6-Point Star 1"/>
          <p:cNvSpPr/>
          <p:nvPr/>
        </p:nvSpPr>
        <p:spPr>
          <a:xfrm>
            <a:off x="1979712" y="2299030"/>
            <a:ext cx="504056" cy="485559"/>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2040" y="1706248"/>
            <a:ext cx="3923431" cy="163121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000" dirty="0"/>
              <a:t>S klikom na Izberi stran označimo vse podatke, ki so vidni na ekranu (pazi lahko je več strani podatkov odvisno koliko na stran ste si označili, da bi videli podatke).  </a:t>
            </a:r>
            <a:endParaRPr lang="en-US" sz="2000" dirty="0"/>
          </a:p>
        </p:txBody>
      </p:sp>
      <p:cxnSp>
        <p:nvCxnSpPr>
          <p:cNvPr id="5" name="Straight Arrow Connector 4"/>
          <p:cNvCxnSpPr>
            <a:cxnSpLocks/>
            <a:endCxn id="2" idx="0"/>
          </p:cNvCxnSpPr>
          <p:nvPr/>
        </p:nvCxnSpPr>
        <p:spPr>
          <a:xfrm flipH="1">
            <a:off x="2483768" y="2189614"/>
            <a:ext cx="2736304" cy="2308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1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750" fill="hold"/>
                                        <p:tgtEl>
                                          <p:spTgt spid="3"/>
                                        </p:tgtEl>
                                        <p:attrNameLst>
                                          <p:attrName>ppt_w</p:attrName>
                                        </p:attrNameLst>
                                      </p:cBhvr>
                                      <p:tavLst>
                                        <p:tav tm="0">
                                          <p:val>
                                            <p:fltVal val="0"/>
                                          </p:val>
                                        </p:tav>
                                        <p:tav tm="100000">
                                          <p:val>
                                            <p:strVal val="#ppt_w"/>
                                          </p:val>
                                        </p:tav>
                                      </p:tavLst>
                                    </p:anim>
                                    <p:anim calcmode="lin" valueType="num">
                                      <p:cBhvr>
                                        <p:cTn id="20" dur="1750" fill="hold"/>
                                        <p:tgtEl>
                                          <p:spTgt spid="3"/>
                                        </p:tgtEl>
                                        <p:attrNameLst>
                                          <p:attrName>ppt_h</p:attrName>
                                        </p:attrNameLst>
                                      </p:cBhvr>
                                      <p:tavLst>
                                        <p:tav tm="0">
                                          <p:val>
                                            <p:fltVal val="0"/>
                                          </p:val>
                                        </p:tav>
                                        <p:tav tm="100000">
                                          <p:val>
                                            <p:strVal val="#ppt_h"/>
                                          </p:val>
                                        </p:tav>
                                      </p:tavLst>
                                    </p:anim>
                                    <p:anim calcmode="lin" valueType="num">
                                      <p:cBhvr>
                                        <p:cTn id="21" dur="1750" fill="hold"/>
                                        <p:tgtEl>
                                          <p:spTgt spid="3"/>
                                        </p:tgtEl>
                                        <p:attrNameLst>
                                          <p:attrName>style.rotation</p:attrName>
                                        </p:attrNameLst>
                                      </p:cBhvr>
                                      <p:tavLst>
                                        <p:tav tm="0">
                                          <p:val>
                                            <p:fltVal val="90"/>
                                          </p:val>
                                        </p:tav>
                                        <p:tav tm="100000">
                                          <p:val>
                                            <p:fltVal val="0"/>
                                          </p:val>
                                        </p:tav>
                                      </p:tavLst>
                                    </p:anim>
                                    <p:animEffect transition="in" filter="fade">
                                      <p:cBhvr>
                                        <p:cTn id="22" dur="17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197640"/>
                                        </p:tgtEl>
                                        <p:attrNameLst>
                                          <p:attrName>style.visibility</p:attrName>
                                        </p:attrNameLst>
                                      </p:cBhvr>
                                      <p:to>
                                        <p:strVal val="visible"/>
                                      </p:to>
                                    </p:set>
                                    <p:animEffect transition="in" filter="barn(inVertical)">
                                      <p:cBhvr>
                                        <p:cTn id="27" dur="125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animBg="1"/>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lstStyle/>
          <a:p>
            <a:r>
              <a:rPr lang="sl-SI" b="1" dirty="0">
                <a:solidFill>
                  <a:srgbClr val="0067B4"/>
                </a:solidFill>
              </a:rPr>
              <a:t>Po končanem vnosu</a:t>
            </a:r>
            <a:endParaRPr lang="en-US" b="1" dirty="0">
              <a:solidFill>
                <a:srgbClr val="0067B4"/>
              </a:solidFill>
            </a:endParaRPr>
          </a:p>
        </p:txBody>
      </p:sp>
      <p:sp>
        <p:nvSpPr>
          <p:cNvPr id="3" name="Content Placeholder 2"/>
          <p:cNvSpPr>
            <a:spLocks noGrp="1"/>
          </p:cNvSpPr>
          <p:nvPr>
            <p:ph idx="1"/>
          </p:nvPr>
        </p:nvSpPr>
        <p:spPr>
          <a:xfrm>
            <a:off x="457200" y="1916832"/>
            <a:ext cx="8229600" cy="4525963"/>
          </a:xfrm>
        </p:spPr>
        <p:txBody>
          <a:bodyPr>
            <a:normAutofit fontScale="85000" lnSpcReduction="20000"/>
          </a:bodyPr>
          <a:lstStyle/>
          <a:p>
            <a:pPr marL="396000">
              <a:spcBef>
                <a:spcPts val="1200"/>
              </a:spcBef>
            </a:pPr>
            <a:r>
              <a:rPr lang="sl-SI" sz="2800" dirty="0"/>
              <a:t>Ko pri sebi med „Poročanimi pomočmi – seznam poslanih“ več ne vidite vnosov, so praviloma poslani naprej v potrjevanje na MF. Če pa jih še vedno vidite pri sebi, pomeni, da niste le-teh dokončno potrdili in poslali naprej.</a:t>
            </a:r>
          </a:p>
          <a:p>
            <a:pPr marL="396000">
              <a:spcBef>
                <a:spcPts val="1200"/>
              </a:spcBef>
            </a:pPr>
            <a:r>
              <a:rPr lang="sl-SI" sz="2800" dirty="0"/>
              <a:t>Obvestilo oz. seznam vseh poročanih pomoči boste naslednji dan po uvozu prejeli tudi na vaš e-naslov.  To je hkrati potrdilo, da ste podatke </a:t>
            </a:r>
            <a:r>
              <a:rPr lang="sl-SI" sz="2800" b="1" dirty="0">
                <a:solidFill>
                  <a:srgbClr val="0070C0"/>
                </a:solidFill>
              </a:rPr>
              <a:t>uspešno uvozili </a:t>
            </a:r>
            <a:r>
              <a:rPr lang="sl-SI" sz="2800" dirty="0"/>
              <a:t>v spletno aplikacijo.</a:t>
            </a:r>
          </a:p>
          <a:p>
            <a:pPr marL="396000">
              <a:spcBef>
                <a:spcPts val="1200"/>
              </a:spcBef>
            </a:pPr>
            <a:r>
              <a:rPr lang="sl-SI" sz="2800" dirty="0"/>
              <a:t>Poročane podatke nato pri nas še dodatno pregledamo in v nekaj dneh potrdimo (običajno naslednji dan), nato prejmete po e-pošti še obvestilo o </a:t>
            </a:r>
            <a:r>
              <a:rPr lang="sl-SI" sz="2800" b="1" dirty="0">
                <a:solidFill>
                  <a:srgbClr val="0070C0"/>
                </a:solidFill>
              </a:rPr>
              <a:t>dokončni potrditvi </a:t>
            </a:r>
            <a:r>
              <a:rPr lang="sl-SI" sz="2800" dirty="0"/>
              <a:t>oz. zavrnitvi podatkov.</a:t>
            </a:r>
          </a:p>
          <a:p>
            <a:pPr marL="396000">
              <a:spcBef>
                <a:spcPts val="1200"/>
              </a:spcBef>
            </a:pPr>
            <a:r>
              <a:rPr lang="sl-SI" sz="2800" dirty="0"/>
              <a:t>V kolikor </a:t>
            </a:r>
            <a:r>
              <a:rPr lang="sl-SI" sz="2800" b="1" dirty="0">
                <a:solidFill>
                  <a:srgbClr val="FF0000"/>
                </a:solidFill>
              </a:rPr>
              <a:t>ne dobite </a:t>
            </a:r>
            <a:r>
              <a:rPr lang="sl-SI" sz="2800" dirty="0"/>
              <a:t>avtomatskega povratnega e-obvestila, nekaj ni bilo v redu.</a:t>
            </a:r>
            <a:endParaRPr lang="en-US" sz="2800" dirty="0"/>
          </a:p>
        </p:txBody>
      </p:sp>
    </p:spTree>
    <p:extLst>
      <p:ext uri="{BB962C8B-B14F-4D97-AF65-F5344CB8AC3E}">
        <p14:creationId xmlns:p14="http://schemas.microsoft.com/office/powerpoint/2010/main" val="21465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sl-SI" b="1" dirty="0">
                <a:solidFill>
                  <a:srgbClr val="0070C0"/>
                </a:solidFill>
              </a:rPr>
              <a:t>Poročanje</a:t>
            </a:r>
          </a:p>
        </p:txBody>
      </p:sp>
      <p:sp>
        <p:nvSpPr>
          <p:cNvPr id="3" name="Content Placeholder 2"/>
          <p:cNvSpPr>
            <a:spLocks noGrp="1"/>
          </p:cNvSpPr>
          <p:nvPr>
            <p:ph idx="1"/>
          </p:nvPr>
        </p:nvSpPr>
        <p:spPr>
          <a:xfrm>
            <a:off x="457200" y="1455466"/>
            <a:ext cx="8229600" cy="5285902"/>
          </a:xfrm>
        </p:spPr>
        <p:txBody>
          <a:bodyPr/>
          <a:lstStyle/>
          <a:p>
            <a:pPr marL="0" indent="0">
              <a:buNone/>
            </a:pPr>
            <a:r>
              <a:rPr lang="sl-SI" b="1" dirty="0"/>
              <a:t>Pomembno oz. opozorila:</a:t>
            </a:r>
          </a:p>
          <a:p>
            <a:r>
              <a:rPr lang="sl-SI" sz="2600" dirty="0"/>
              <a:t>paziti na roke za poročanje</a:t>
            </a:r>
          </a:p>
          <a:p>
            <a:r>
              <a:rPr lang="sl-SI" sz="2600" dirty="0"/>
              <a:t>paziti na pravilne obrazce/tabele</a:t>
            </a:r>
          </a:p>
          <a:p>
            <a:r>
              <a:rPr lang="sl-SI" sz="2600" dirty="0"/>
              <a:t>paziti na datume odobritve glede na veljavnost sheme pomoči</a:t>
            </a:r>
          </a:p>
          <a:p>
            <a:r>
              <a:rPr lang="sl-SI" sz="2600" dirty="0"/>
              <a:t>pazite, da se poroča za namene in po instrumentih, ki so priglašeni po določeni shemi</a:t>
            </a:r>
          </a:p>
          <a:p>
            <a:r>
              <a:rPr lang="sl-SI" sz="2600" dirty="0"/>
              <a:t>izjemno poročanje za nazaj oz. popravki (obvezno izpolniti opombe zakaj)</a:t>
            </a:r>
          </a:p>
          <a:p>
            <a:r>
              <a:rPr lang="sl-SI" sz="2600" dirty="0"/>
              <a:t>paziti in preveriti, če so potencialni prejemniki že prejeli de </a:t>
            </a:r>
            <a:r>
              <a:rPr lang="sl-SI" sz="2600" dirty="0" err="1"/>
              <a:t>minimis</a:t>
            </a:r>
            <a:r>
              <a:rPr lang="sl-SI" sz="2600" dirty="0"/>
              <a:t> pomoč (za iste ali druge namene)</a:t>
            </a:r>
          </a:p>
          <a:p>
            <a:pPr marL="0" indent="0">
              <a:buNone/>
            </a:pPr>
            <a:endParaRPr lang="sl-SI" sz="2800" dirty="0"/>
          </a:p>
        </p:txBody>
      </p:sp>
    </p:spTree>
    <p:extLst>
      <p:ext uri="{BB962C8B-B14F-4D97-AF65-F5344CB8AC3E}">
        <p14:creationId xmlns:p14="http://schemas.microsoft.com/office/powerpoint/2010/main" val="99761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sl-SI" b="1" dirty="0">
                <a:solidFill>
                  <a:srgbClr val="0070C0"/>
                </a:solidFill>
              </a:rPr>
              <a:t>Dodatek - Preverjanje</a:t>
            </a:r>
          </a:p>
        </p:txBody>
      </p:sp>
      <p:sp>
        <p:nvSpPr>
          <p:cNvPr id="3" name="Content Placeholder 2"/>
          <p:cNvSpPr>
            <a:spLocks noGrp="1"/>
          </p:cNvSpPr>
          <p:nvPr>
            <p:ph idx="1"/>
          </p:nvPr>
        </p:nvSpPr>
        <p:spPr>
          <a:xfrm>
            <a:off x="457200" y="1556792"/>
            <a:ext cx="8229600" cy="4968552"/>
          </a:xfrm>
        </p:spPr>
        <p:txBody>
          <a:bodyPr/>
          <a:lstStyle/>
          <a:p>
            <a:pPr marL="0" indent="0">
              <a:buNone/>
            </a:pPr>
            <a:r>
              <a:rPr lang="sl-SI" sz="2000" b="1" i="1" dirty="0"/>
              <a:t>Predhodno preverjanje prejetih de </a:t>
            </a:r>
            <a:r>
              <a:rPr lang="sl-SI" sz="2000" b="1" i="1" dirty="0" err="1"/>
              <a:t>minimis</a:t>
            </a:r>
            <a:r>
              <a:rPr lang="sl-SI" sz="2000" b="1" i="1" dirty="0"/>
              <a:t> pomoči:</a:t>
            </a:r>
          </a:p>
          <a:p>
            <a:r>
              <a:rPr lang="sl-SI" sz="2000" dirty="0"/>
              <a:t>zagotavlja </a:t>
            </a:r>
            <a:r>
              <a:rPr lang="sl-SI" sz="2000" b="1" dirty="0"/>
              <a:t>pravilno dodeljevanje pomoči potencialnim prejemnikom </a:t>
            </a:r>
            <a:r>
              <a:rPr lang="sl-SI" sz="2000" dirty="0"/>
              <a:t>(najvišjega dovoljenega zneska, intenzivnosti ipd.)</a:t>
            </a:r>
          </a:p>
          <a:p>
            <a:r>
              <a:rPr lang="sl-SI" sz="2000" b="1" dirty="0"/>
              <a:t>pravočasno</a:t>
            </a:r>
            <a:r>
              <a:rPr lang="sl-SI" sz="2000" dirty="0"/>
              <a:t> predhodno preverjanje že dodeljenih pomoči</a:t>
            </a:r>
          </a:p>
          <a:p>
            <a:r>
              <a:rPr lang="sl-SI" sz="2000" dirty="0"/>
              <a:t>prejete državne pomoči  in pomoči de </a:t>
            </a:r>
            <a:r>
              <a:rPr lang="sl-SI" sz="2000" dirty="0" err="1"/>
              <a:t>minimis</a:t>
            </a:r>
            <a:r>
              <a:rPr lang="sl-SI" sz="2000" dirty="0"/>
              <a:t> za potencialne prejemnike preverite na spletni strani JODP (Javna objava dodeljenih državnih pomoči): </a:t>
            </a:r>
            <a:r>
              <a:rPr lang="sl-SI" sz="1200" dirty="0">
                <a:hlinkClick r:id="rId3"/>
              </a:rPr>
              <a:t>https://jodp.mf.gov.si/Domov</a:t>
            </a:r>
            <a:endParaRPr lang="sl-SI" sz="2000" dirty="0"/>
          </a:p>
          <a:p>
            <a:r>
              <a:rPr lang="sl-SI" sz="2000" dirty="0"/>
              <a:t>izjemoma se za večje število potencialnih prejemnikov pridobi podatke iz evidenc državnih pomoči (na star način) z obrazcem na e-naslov:  </a:t>
            </a:r>
            <a:r>
              <a:rPr lang="sl-SI" sz="2000" dirty="0">
                <a:hlinkClick r:id="rId4"/>
              </a:rPr>
              <a:t>sndp.mf@gov.si</a:t>
            </a:r>
            <a:r>
              <a:rPr lang="sl-SI" sz="2000" dirty="0"/>
              <a:t> , obrazec je objavljen na spletni strani:    </a:t>
            </a:r>
          </a:p>
          <a:p>
            <a:pPr marL="0" indent="0">
              <a:buNone/>
            </a:pPr>
            <a:r>
              <a:rPr lang="sl-SI" sz="2000" dirty="0"/>
              <a:t>      </a:t>
            </a:r>
            <a:r>
              <a:rPr lang="sl-SI" sz="1200" dirty="0">
                <a:hlinkClick r:id="rId5"/>
              </a:rPr>
              <a:t>https://www.gov.si/zbirke/storitve/obrazci-za-preveritev-in-porocanje-ki-jih-obravnava-ministrstvo-za-finance/</a:t>
            </a:r>
            <a:endParaRPr lang="sl-SI" sz="2000" dirty="0"/>
          </a:p>
          <a:p>
            <a:r>
              <a:rPr lang="sl-SI" sz="2000" b="1" dirty="0"/>
              <a:t>kljub predhodni preveritvi je potrebno vedno zahtevati tudi izjave potencialnega prejemnika (o že dodeljenih DP, na katerih razpisih še sodelujejo, povezana podjetja itd.)</a:t>
            </a:r>
          </a:p>
        </p:txBody>
      </p:sp>
    </p:spTree>
    <p:extLst>
      <p:ext uri="{BB962C8B-B14F-4D97-AF65-F5344CB8AC3E}">
        <p14:creationId xmlns:p14="http://schemas.microsoft.com/office/powerpoint/2010/main" val="96774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4392488"/>
          </a:xfrm>
        </p:spPr>
        <p:txBody>
          <a:bodyPr/>
          <a:lstStyle/>
          <a:p>
            <a:br>
              <a:rPr lang="sl-SI" dirty="0"/>
            </a:br>
            <a:r>
              <a:rPr lang="sl-SI" dirty="0"/>
              <a:t>Poročanje dajalcev pomoči / upravljavcev je pomemben vir podatkov, zato je pomembno, da je </a:t>
            </a:r>
            <a:r>
              <a:rPr lang="sl-SI" b="1" dirty="0"/>
              <a:t>pravočasno in kvalitetno.</a:t>
            </a:r>
            <a:br>
              <a:rPr lang="sl-SI" b="1" dirty="0"/>
            </a:br>
            <a:endParaRPr lang="sl-SI"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88640"/>
            <a:ext cx="21145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7391"/>
            <a:ext cx="5832648" cy="689322"/>
          </a:xfrm>
        </p:spPr>
        <p:txBody>
          <a:bodyPr/>
          <a:lstStyle/>
          <a:p>
            <a:r>
              <a:rPr lang="sl-SI" sz="3600" b="1" dirty="0">
                <a:solidFill>
                  <a:srgbClr val="0070C0"/>
                </a:solidFill>
              </a:rPr>
              <a:t>Poročanje</a:t>
            </a:r>
          </a:p>
        </p:txBody>
      </p:sp>
      <p:sp>
        <p:nvSpPr>
          <p:cNvPr id="3" name="Content Placeholder 2"/>
          <p:cNvSpPr>
            <a:spLocks noGrp="1"/>
          </p:cNvSpPr>
          <p:nvPr>
            <p:ph idx="1"/>
          </p:nvPr>
        </p:nvSpPr>
        <p:spPr>
          <a:xfrm>
            <a:off x="755576" y="1772816"/>
            <a:ext cx="7869560" cy="4392488"/>
          </a:xfrm>
        </p:spPr>
        <p:txBody>
          <a:bodyPr/>
          <a:lstStyle/>
          <a:p>
            <a:pPr marL="0" indent="0">
              <a:buNone/>
            </a:pPr>
            <a:r>
              <a:rPr lang="sl-SI" sz="2400" b="1" dirty="0"/>
              <a:t>Roki za poročanje:</a:t>
            </a:r>
          </a:p>
          <a:p>
            <a:pPr marL="0" indent="0">
              <a:buNone/>
            </a:pPr>
            <a:endParaRPr lang="sl-SI" sz="1000" dirty="0"/>
          </a:p>
          <a:p>
            <a:pPr marL="0" indent="0">
              <a:buNone/>
            </a:pPr>
            <a:r>
              <a:rPr lang="sl-SI" sz="2000" dirty="0"/>
              <a:t>Upravljavci/dajalci državnih pomoči so dolžni posredovati Ministrstvu za finance oz. Sektorju za spremljanje državnih pomoči (MF-SSDP):</a:t>
            </a:r>
          </a:p>
          <a:p>
            <a:r>
              <a:rPr lang="sl-SI" sz="2000" dirty="0"/>
              <a:t>podatke za vse državne pomoči in pomoči po skupinskih izjemah </a:t>
            </a:r>
            <a:r>
              <a:rPr lang="sl-SI" sz="2000" b="1" dirty="0"/>
              <a:t>v 30 dneh po nakazilu</a:t>
            </a:r>
            <a:r>
              <a:rPr lang="sl-SI" sz="2000" dirty="0"/>
              <a:t> prejemniku oz. sproti,</a:t>
            </a:r>
          </a:p>
          <a:p>
            <a:r>
              <a:rPr lang="sl-SI" sz="2000" dirty="0"/>
              <a:t>podatke za pomoči po pravilu „de </a:t>
            </a:r>
            <a:r>
              <a:rPr lang="sl-SI" sz="2000" dirty="0" err="1"/>
              <a:t>minimis</a:t>
            </a:r>
            <a:r>
              <a:rPr lang="sl-SI" sz="2000" dirty="0"/>
              <a:t>“ </a:t>
            </a:r>
            <a:r>
              <a:rPr lang="sl-SI" sz="2000" b="1" dirty="0"/>
              <a:t>v roku 15 dni po dodelitvi (datumu odobritve) </a:t>
            </a:r>
            <a:r>
              <a:rPr lang="sl-SI" sz="2000" dirty="0"/>
              <a:t>pomoči prejemniku oz. sproti,</a:t>
            </a:r>
          </a:p>
          <a:p>
            <a:r>
              <a:rPr lang="sl-SI" sz="2000" dirty="0"/>
              <a:t>poročilo o oceni učinkovitosti dodeljenih državnih pomoči do 30. aprila za preteklo leto.</a:t>
            </a:r>
          </a:p>
          <a:p>
            <a:endParaRPr lang="sl-SI" sz="2000" dirty="0"/>
          </a:p>
          <a:p>
            <a:pPr marL="0" indent="0">
              <a:buNone/>
            </a:pPr>
            <a:r>
              <a:rPr lang="sl-SI" sz="2000" dirty="0"/>
              <a:t>*V kolikor v preteklem letu niso </a:t>
            </a:r>
            <a:r>
              <a:rPr lang="sl-SI" sz="2000" b="1" dirty="0"/>
              <a:t>izplačali</a:t>
            </a:r>
            <a:r>
              <a:rPr lang="sl-SI" sz="2000" dirty="0"/>
              <a:t> državnih pomoči, morajo o tem obvestiti MF-SSDP </a:t>
            </a:r>
            <a:r>
              <a:rPr lang="sl-SI" sz="2000" b="1" dirty="0"/>
              <a:t>do 15. marca.</a:t>
            </a:r>
          </a:p>
          <a:p>
            <a:pPr marL="0" indent="0">
              <a:buNone/>
            </a:pPr>
            <a:endParaRPr lang="sl-SI" sz="1800" b="1" dirty="0"/>
          </a:p>
        </p:txBody>
      </p:sp>
    </p:spTree>
    <p:extLst>
      <p:ext uri="{BB962C8B-B14F-4D97-AF65-F5344CB8AC3E}">
        <p14:creationId xmlns:p14="http://schemas.microsoft.com/office/powerpoint/2010/main" val="245232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61343"/>
            <a:ext cx="5770984" cy="879425"/>
          </a:xfrm>
        </p:spPr>
        <p:txBody>
          <a:bodyPr/>
          <a:lstStyle/>
          <a:p>
            <a:r>
              <a:rPr lang="sl-SI" sz="3600" b="1" dirty="0">
                <a:solidFill>
                  <a:srgbClr val="0070C0"/>
                </a:solidFill>
              </a:rPr>
              <a:t>Poročanje</a:t>
            </a:r>
          </a:p>
        </p:txBody>
      </p:sp>
      <p:sp>
        <p:nvSpPr>
          <p:cNvPr id="3" name="Content Placeholder 2"/>
          <p:cNvSpPr>
            <a:spLocks noGrp="1"/>
          </p:cNvSpPr>
          <p:nvPr>
            <p:ph idx="1"/>
          </p:nvPr>
        </p:nvSpPr>
        <p:spPr/>
        <p:txBody>
          <a:bodyPr/>
          <a:lstStyle/>
          <a:p>
            <a:pPr marL="0" indent="0">
              <a:buNone/>
            </a:pPr>
            <a:r>
              <a:rPr lang="sl-SI" sz="2000" dirty="0"/>
              <a:t>Dostop do Excel tabel in navodil za poročanje na spletni strani GOV.SI, na področju Državne pomoči, temi Poročanje o dodeljenih pomočeh, storitvi Obrazci za preveritev in poročanje, ki jih obravnava Ministrstvo za finance:</a:t>
            </a:r>
          </a:p>
          <a:p>
            <a:pPr marL="0" indent="0">
              <a:buNone/>
            </a:pPr>
            <a:r>
              <a:rPr lang="sl-SI" sz="1200" dirty="0">
                <a:hlinkClick r:id="rId3"/>
              </a:rPr>
              <a:t>https://www.gov.si/zbirke/storitve/obrazci-za-preveritev-in-porocanje-ki-jih-obravnava-ministrstvo-za-finance/</a:t>
            </a:r>
            <a:r>
              <a:rPr lang="sl-SI" sz="1200" dirty="0"/>
              <a:t>.</a:t>
            </a:r>
          </a:p>
          <a:p>
            <a:pPr marL="0" indent="0">
              <a:buNone/>
            </a:pPr>
            <a:endParaRPr lang="sl-SI" sz="1200" dirty="0"/>
          </a:p>
          <a:p>
            <a:pPr marL="0" indent="0">
              <a:buNone/>
            </a:pPr>
            <a:endParaRPr lang="sl-SI" sz="2000" dirty="0"/>
          </a:p>
        </p:txBody>
      </p:sp>
      <p:pic>
        <p:nvPicPr>
          <p:cNvPr id="8" name="Slika 7">
            <a:extLst>
              <a:ext uri="{FF2B5EF4-FFF2-40B4-BE49-F238E27FC236}">
                <a16:creationId xmlns:a16="http://schemas.microsoft.com/office/drawing/2014/main" id="{DBE30F69-BD1D-43AE-A556-6DE912C0D462}"/>
              </a:ext>
            </a:extLst>
          </p:cNvPr>
          <p:cNvPicPr>
            <a:picLocks noChangeAspect="1"/>
          </p:cNvPicPr>
          <p:nvPr/>
        </p:nvPicPr>
        <p:blipFill>
          <a:blip r:embed="rId4"/>
          <a:stretch>
            <a:fillRect/>
          </a:stretch>
        </p:blipFill>
        <p:spPr>
          <a:xfrm>
            <a:off x="1259632" y="3022793"/>
            <a:ext cx="5868144" cy="3373864"/>
          </a:xfrm>
          <a:prstGeom prst="rect">
            <a:avLst/>
          </a:prstGeom>
        </p:spPr>
      </p:pic>
    </p:spTree>
    <p:extLst>
      <p:ext uri="{BB962C8B-B14F-4D97-AF65-F5344CB8AC3E}">
        <p14:creationId xmlns:p14="http://schemas.microsoft.com/office/powerpoint/2010/main" val="14324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a:solidFill>
                  <a:srgbClr val="0067B4"/>
                </a:solidFill>
              </a:rPr>
              <a:t>Pred prvo prijavo</a:t>
            </a:r>
            <a:endParaRPr lang="en-US" b="1" dirty="0">
              <a:solidFill>
                <a:srgbClr val="0067B4"/>
              </a:solidFill>
            </a:endParaRPr>
          </a:p>
        </p:txBody>
      </p:sp>
      <p:sp>
        <p:nvSpPr>
          <p:cNvPr id="6" name="TextBox 5"/>
          <p:cNvSpPr txBox="1"/>
          <p:nvPr/>
        </p:nvSpPr>
        <p:spPr>
          <a:xfrm>
            <a:off x="899592" y="4308245"/>
            <a:ext cx="7704856" cy="184665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sz="2400" dirty="0"/>
              <a:t>Pred tem je potrebno urediti dostop v omrežje HKOM. </a:t>
            </a:r>
          </a:p>
          <a:p>
            <a:r>
              <a:rPr lang="sl-SI" dirty="0"/>
              <a:t>Večina uporabnikov aplikacije / upravljavcev ukrepov, ki predstavljajo državno pomoč ali pomoč </a:t>
            </a:r>
            <a:r>
              <a:rPr lang="sl-SI" i="1" dirty="0"/>
              <a:t>de </a:t>
            </a:r>
            <a:r>
              <a:rPr lang="sl-SI" i="1" dirty="0" err="1"/>
              <a:t>minimis</a:t>
            </a:r>
            <a:r>
              <a:rPr lang="sl-SI" dirty="0"/>
              <a:t> ima dostop do HKOM, sicer je potrebno izpolniti vlogo za dodelitev pravic za omrežje HKOM, jo poslati na naše ministrstvo, ki le-to posreduje ministrstvu odgovornemu za informatiko v državni upravi (</a:t>
            </a:r>
            <a:r>
              <a:rPr lang="sl-SI" dirty="0" err="1"/>
              <a:t>obr</a:t>
            </a:r>
            <a:r>
              <a:rPr lang="sl-SI" dirty="0"/>
              <a:t>.: </a:t>
            </a:r>
            <a:r>
              <a:rPr lang="sl-SI" dirty="0" err="1"/>
              <a:t>Obr</a:t>
            </a:r>
            <a:r>
              <a:rPr lang="sl-SI" dirty="0"/>
              <a:t>.: HKOM-2021-DPUOD).</a:t>
            </a:r>
            <a:endParaRPr lang="en-US" dirty="0"/>
          </a:p>
        </p:txBody>
      </p:sp>
      <p:sp>
        <p:nvSpPr>
          <p:cNvPr id="9" name="PoljeZBesedilom 8">
            <a:extLst>
              <a:ext uri="{FF2B5EF4-FFF2-40B4-BE49-F238E27FC236}">
                <a16:creationId xmlns:a16="http://schemas.microsoft.com/office/drawing/2014/main" id="{EEEEAC82-901F-EE26-6B29-FEC32712A99B}"/>
              </a:ext>
            </a:extLst>
          </p:cNvPr>
          <p:cNvSpPr txBox="1"/>
          <p:nvPr/>
        </p:nvSpPr>
        <p:spPr>
          <a:xfrm>
            <a:off x="899592" y="1544784"/>
            <a:ext cx="7704856" cy="2492990"/>
          </a:xfrm>
          <a:prstGeom prst="rect">
            <a:avLst/>
          </a:prstGeom>
          <a:noFill/>
        </p:spPr>
        <p:txBody>
          <a:bodyPr wrap="square" rtlCol="0">
            <a:spAutoFit/>
          </a:bodyPr>
          <a:lstStyle/>
          <a:p>
            <a:r>
              <a:rPr lang="sl-SI" sz="2400" dirty="0">
                <a:effectLst/>
                <a:latin typeface="+mn-lt"/>
                <a:ea typeface="Times New Roman" panose="02020603050405020304" pitchFamily="18" charset="0"/>
                <a:cs typeface="Times New Roman" panose="02020603050405020304" pitchFamily="18" charset="0"/>
              </a:rPr>
              <a:t>Do spletne aplikacije dostopamo preko spletnega naslova </a:t>
            </a:r>
            <a:r>
              <a:rPr lang="sl-SI" sz="2400" u="sng" dirty="0">
                <a:solidFill>
                  <a:srgbClr val="0000FF"/>
                </a:solidFill>
                <a:effectLst/>
                <a:latin typeface="+mn-lt"/>
                <a:ea typeface="Times New Roman" panose="02020603050405020304" pitchFamily="18" charset="0"/>
                <a:cs typeface="Times New Roman" panose="02020603050405020304" pitchFamily="18" charset="0"/>
                <a:hlinkClick r:id="rId3"/>
              </a:rPr>
              <a:t>https://isdp.mf.sigov.si</a:t>
            </a:r>
            <a:r>
              <a:rPr lang="sl-SI" sz="2400" u="sng" dirty="0">
                <a:solidFill>
                  <a:srgbClr val="0000FF"/>
                </a:solidFill>
                <a:latin typeface="+mn-lt"/>
                <a:ea typeface="Times New Roman" panose="02020603050405020304" pitchFamily="18" charset="0"/>
                <a:cs typeface="Times New Roman" panose="02020603050405020304" pitchFamily="18" charset="0"/>
              </a:rPr>
              <a:t>. </a:t>
            </a:r>
          </a:p>
          <a:p>
            <a:endParaRPr lang="sl-SI" b="1" i="1"/>
          </a:p>
          <a:p>
            <a:r>
              <a:rPr lang="sl-SI" b="1" i="1"/>
              <a:t>Dostop </a:t>
            </a:r>
            <a:r>
              <a:rPr lang="sl-SI" b="1" i="1" dirty="0"/>
              <a:t>je mogoč z uporabo digitalnega potrdila.</a:t>
            </a:r>
            <a:endParaRPr lang="sl-SI" dirty="0"/>
          </a:p>
          <a:p>
            <a:r>
              <a:rPr lang="sl-SI" i="1" dirty="0"/>
              <a:t>Na Ministrstvu za finance je bila sprejeta odločitev, da se dostop do vseh aplikacij izvaja preko SI-PASS. SI-PASS predstavlja enotno točko za preverjanje identitete uporabnikov ter omogoča prijavo z uporabo </a:t>
            </a:r>
            <a:r>
              <a:rPr lang="sl-SI" i="1" dirty="0" err="1"/>
              <a:t>SMSpass</a:t>
            </a:r>
            <a:r>
              <a:rPr lang="sl-SI" i="1" dirty="0"/>
              <a:t>, </a:t>
            </a:r>
            <a:r>
              <a:rPr lang="sl-SI" i="1" dirty="0" err="1"/>
              <a:t>eOsebne</a:t>
            </a:r>
            <a:r>
              <a:rPr lang="sl-SI" i="1" dirty="0"/>
              <a:t> ali digitalnega potrdila. </a:t>
            </a:r>
            <a:endParaRPr lang="sl-SI" dirty="0"/>
          </a:p>
        </p:txBody>
      </p:sp>
    </p:spTree>
    <p:extLst>
      <p:ext uri="{BB962C8B-B14F-4D97-AF65-F5344CB8AC3E}">
        <p14:creationId xmlns:p14="http://schemas.microsoft.com/office/powerpoint/2010/main" val="2139192675"/>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1C7E-4963-FF28-DE9A-F12C64509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C1299-A035-9C57-7373-F13C57D81C86}"/>
              </a:ext>
            </a:extLst>
          </p:cNvPr>
          <p:cNvSpPr>
            <a:spLocks noGrp="1"/>
          </p:cNvSpPr>
          <p:nvPr>
            <p:ph type="title"/>
          </p:nvPr>
        </p:nvSpPr>
        <p:spPr>
          <a:xfrm>
            <a:off x="683568" y="274638"/>
            <a:ext cx="7560840" cy="994122"/>
          </a:xfrm>
        </p:spPr>
        <p:txBody>
          <a:bodyPr/>
          <a:lstStyle/>
          <a:p>
            <a:r>
              <a:rPr lang="sl-SI" b="1" dirty="0">
                <a:solidFill>
                  <a:srgbClr val="0067B4"/>
                </a:solidFill>
              </a:rPr>
              <a:t>Pred prvo prijavo</a:t>
            </a:r>
            <a:endParaRPr lang="en-US" b="1" dirty="0">
              <a:solidFill>
                <a:srgbClr val="0067B4"/>
              </a:solidFill>
            </a:endParaRPr>
          </a:p>
        </p:txBody>
      </p:sp>
      <p:sp>
        <p:nvSpPr>
          <p:cNvPr id="4" name="PoljeZBesedilom 3">
            <a:extLst>
              <a:ext uri="{FF2B5EF4-FFF2-40B4-BE49-F238E27FC236}">
                <a16:creationId xmlns:a16="http://schemas.microsoft.com/office/drawing/2014/main" id="{44918B3C-7D8C-FB70-0AAD-8294C9BD5C36}"/>
              </a:ext>
            </a:extLst>
          </p:cNvPr>
          <p:cNvSpPr txBox="1"/>
          <p:nvPr/>
        </p:nvSpPr>
        <p:spPr>
          <a:xfrm>
            <a:off x="683568" y="1268760"/>
            <a:ext cx="7920880" cy="5355312"/>
          </a:xfrm>
          <a:prstGeom prst="rect">
            <a:avLst/>
          </a:prstGeom>
          <a:noFill/>
        </p:spPr>
        <p:txBody>
          <a:bodyPr wrap="square" rtlCol="0">
            <a:spAutoFit/>
          </a:bodyPr>
          <a:lstStyle/>
          <a:p>
            <a:r>
              <a:rPr lang="sl-SI" dirty="0"/>
              <a:t>Za nove in stare uporabnike, ki prvič dostopajo do prenovljene aplikacije ISDP je potrebno izvesti naslednji postopek:</a:t>
            </a:r>
          </a:p>
          <a:p>
            <a:pPr marL="342900" lvl="0" indent="-342900">
              <a:buFont typeface="+mj-lt"/>
              <a:buAutoNum type="arabicPeriod"/>
            </a:pPr>
            <a:r>
              <a:rPr lang="sl-SI" dirty="0"/>
              <a:t>digitalno potrdilo imejte pripravljeno v čitalniku kartic ali pa inštalirano v spletnem brskalniku (če ni fizično na kartici),</a:t>
            </a:r>
          </a:p>
          <a:p>
            <a:pPr marL="342900" lvl="0" indent="-342900">
              <a:buFont typeface="+mj-lt"/>
              <a:buAutoNum type="arabicPeriod"/>
            </a:pPr>
            <a:r>
              <a:rPr lang="sl-SI" b="1" dirty="0"/>
              <a:t>pazite, da preko storitve SI-PASS na digitalnem potrdilu navedete službeni e-naslov,</a:t>
            </a:r>
          </a:p>
          <a:p>
            <a:pPr marL="342900" lvl="0" indent="-342900">
              <a:buFont typeface="+mj-lt"/>
              <a:buAutoNum type="arabicPeriod"/>
            </a:pPr>
            <a:r>
              <a:rPr lang="sl-SI" dirty="0"/>
              <a:t>poskusite v brskalniku priti na vstopno stran novega sistema: </a:t>
            </a:r>
            <a:r>
              <a:rPr lang="sl-SI" u="sng" dirty="0">
                <a:hlinkClick r:id="rId3"/>
              </a:rPr>
              <a:t>https://isdp.mf.sigov.si/</a:t>
            </a:r>
            <a:r>
              <a:rPr lang="sl-SI" dirty="0"/>
              <a:t> ,</a:t>
            </a:r>
          </a:p>
          <a:p>
            <a:pPr marL="342900" lvl="0" indent="-342900">
              <a:buFont typeface="+mj-lt"/>
              <a:buAutoNum type="arabicPeriod"/>
            </a:pPr>
            <a:r>
              <a:rPr lang="sl-SI" dirty="0"/>
              <a:t>izvedite postopek prijave v sistem,</a:t>
            </a:r>
          </a:p>
          <a:p>
            <a:pPr marL="342900" lvl="0" indent="-342900">
              <a:buFont typeface="+mj-lt"/>
              <a:buAutoNum type="arabicPeriod"/>
            </a:pPr>
            <a:r>
              <a:rPr lang="sl-SI" dirty="0"/>
              <a:t>sistem vas bo prvič zavrnil, ker še nimate pravic za uporabo novega ISDP,</a:t>
            </a:r>
          </a:p>
          <a:p>
            <a:pPr marL="342900" lvl="0" indent="-342900">
              <a:buFont typeface="+mj-lt"/>
              <a:buAutoNum type="arabicPeriod"/>
            </a:pPr>
            <a:r>
              <a:rPr lang="sl-SI" dirty="0"/>
              <a:t>sporočite približno uro, kdaj ste to izvedli, skupaj z vašim e-naslovom, kakršen je naveden na digitalnem potrdilu, in sicer na e-naslov </a:t>
            </a:r>
            <a:r>
              <a:rPr lang="sl-SI" u="sng" dirty="0">
                <a:hlinkClick r:id="rId4"/>
              </a:rPr>
              <a:t>sndp.mf@gov.si</a:t>
            </a:r>
            <a:r>
              <a:rPr lang="sl-SI" dirty="0"/>
              <a:t> in kopijo na </a:t>
            </a:r>
            <a:r>
              <a:rPr lang="sl-SI" u="sng" dirty="0">
                <a:hlinkClick r:id="rId5"/>
              </a:rPr>
              <a:t>irma.mocnik@gov.si</a:t>
            </a:r>
            <a:r>
              <a:rPr lang="sl-SI" dirty="0"/>
              <a:t> ,</a:t>
            </a:r>
          </a:p>
          <a:p>
            <a:pPr marL="342900" lvl="0" indent="-342900">
              <a:buFont typeface="+mj-lt"/>
              <a:buAutoNum type="arabicPeriod"/>
            </a:pPr>
            <a:r>
              <a:rPr lang="sl-SI" dirty="0"/>
              <a:t>na Ministrstvu za finance bomo "ujeli" vaš poskus prijave in vam dodelili pravice za novi ISDP ter vam nato sporočili uporabniško ime/šifro in potrditev dostopa,</a:t>
            </a:r>
          </a:p>
          <a:p>
            <a:pPr marL="342900" lvl="0" indent="-342900">
              <a:buFont typeface="+mj-lt"/>
              <a:buAutoNum type="arabicPeriod"/>
            </a:pPr>
            <a:r>
              <a:rPr lang="sl-SI" dirty="0"/>
              <a:t>nato se ponovno poskusite prijaviti v novi ISDP z digitalnim potrdilom in tokrat bi moral dostop biti uspešen.</a:t>
            </a:r>
          </a:p>
        </p:txBody>
      </p:sp>
    </p:spTree>
    <p:extLst>
      <p:ext uri="{BB962C8B-B14F-4D97-AF65-F5344CB8AC3E}">
        <p14:creationId xmlns:p14="http://schemas.microsoft.com/office/powerpoint/2010/main" val="2298437020"/>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Spletna</a:t>
            </a:r>
            <a:r>
              <a:rPr lang="sl-SI" b="1" dirty="0">
                <a:solidFill>
                  <a:srgbClr val="005DA3"/>
                </a:solidFill>
              </a:rPr>
              <a:t> aplikacija ISDP</a:t>
            </a:r>
            <a:endParaRPr lang="en-US" dirty="0"/>
          </a:p>
        </p:txBody>
      </p:sp>
      <p:pic>
        <p:nvPicPr>
          <p:cNvPr id="8" name="Označba mesta vsebine 7">
            <a:extLst>
              <a:ext uri="{FF2B5EF4-FFF2-40B4-BE49-F238E27FC236}">
                <a16:creationId xmlns:a16="http://schemas.microsoft.com/office/drawing/2014/main" id="{1E139264-00F9-2879-EEB1-611C7C300542}"/>
              </a:ext>
            </a:extLst>
          </p:cNvPr>
          <p:cNvPicPr>
            <a:picLocks noGrp="1" noChangeAspect="1"/>
          </p:cNvPicPr>
          <p:nvPr>
            <p:ph idx="1"/>
          </p:nvPr>
        </p:nvPicPr>
        <p:blipFill>
          <a:blip r:embed="rId3"/>
          <a:stretch>
            <a:fillRect/>
          </a:stretch>
        </p:blipFill>
        <p:spPr>
          <a:xfrm>
            <a:off x="1043608" y="1839982"/>
            <a:ext cx="6652879" cy="3591828"/>
          </a:xfrm>
        </p:spPr>
      </p:pic>
    </p:spTree>
    <p:extLst>
      <p:ext uri="{BB962C8B-B14F-4D97-AF65-F5344CB8AC3E}">
        <p14:creationId xmlns:p14="http://schemas.microsoft.com/office/powerpoint/2010/main" val="1242068722"/>
      </p:ext>
    </p:extLst>
  </p:cSld>
  <p:clrMapOvr>
    <a:masterClrMapping/>
  </p:clrMapOvr>
  <mc:AlternateContent xmlns:mc="http://schemas.openxmlformats.org/markup-compatibility/2006" xmlns:p14="http://schemas.microsoft.com/office/powerpoint/2010/main">
    <mc:Choice Requires="p14">
      <p:transition spd="slow" p14:dur="2000" advTm="504"/>
    </mc:Choice>
    <mc:Fallback xmlns="">
      <p:transition spd="slow" advTm="50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4" y="548680"/>
            <a:ext cx="8229600" cy="1143000"/>
          </a:xfrm>
        </p:spPr>
        <p:txBody>
          <a:bodyPr>
            <a:normAutofit fontScale="90000"/>
          </a:bodyPr>
          <a:lstStyle/>
          <a:p>
            <a:br>
              <a:rPr lang="sl-SI" b="1" dirty="0">
                <a:solidFill>
                  <a:srgbClr val="0067B4"/>
                </a:solidFill>
              </a:rPr>
            </a:br>
            <a:r>
              <a:rPr lang="sl-SI" b="1" dirty="0">
                <a:solidFill>
                  <a:srgbClr val="0067B4"/>
                </a:solidFill>
              </a:rPr>
              <a:t>Proces poročanja državnih pomoči</a:t>
            </a:r>
            <a:endParaRPr lang="en-US" b="1" dirty="0">
              <a:solidFill>
                <a:srgbClr val="0067B4"/>
              </a:solidFill>
            </a:endParaRPr>
          </a:p>
        </p:txBody>
      </p:sp>
      <p:sp>
        <p:nvSpPr>
          <p:cNvPr id="3" name="Content Placeholder 2"/>
          <p:cNvSpPr>
            <a:spLocks noGrp="1"/>
          </p:cNvSpPr>
          <p:nvPr>
            <p:ph idx="1"/>
          </p:nvPr>
        </p:nvSpPr>
        <p:spPr>
          <a:xfrm>
            <a:off x="539552" y="1916832"/>
            <a:ext cx="8147248" cy="4209331"/>
          </a:xfrm>
        </p:spPr>
        <p:txBody>
          <a:bodyPr>
            <a:normAutofit fontScale="70000" lnSpcReduction="20000"/>
          </a:bodyPr>
          <a:lstStyle/>
          <a:p>
            <a:pPr marL="0" indent="0">
              <a:buNone/>
            </a:pPr>
            <a:r>
              <a:rPr lang="sl-SI" dirty="0"/>
              <a:t>Razdeljen je na dve vlogi:</a:t>
            </a:r>
          </a:p>
          <a:p>
            <a:pPr>
              <a:buFontTx/>
              <a:buChar char="-"/>
            </a:pPr>
            <a:r>
              <a:rPr lang="sl-SI" dirty="0"/>
              <a:t>poročevalca in</a:t>
            </a:r>
          </a:p>
          <a:p>
            <a:pPr>
              <a:buFontTx/>
              <a:buChar char="-"/>
            </a:pPr>
            <a:r>
              <a:rPr lang="sl-SI" dirty="0"/>
              <a:t>uradnika na Ministrstvu za finance (MF-SSDP).</a:t>
            </a:r>
          </a:p>
          <a:p>
            <a:pPr marL="0" indent="0">
              <a:buNone/>
            </a:pPr>
            <a:endParaRPr lang="sl-SI" dirty="0"/>
          </a:p>
          <a:p>
            <a:pPr marL="0" indent="0">
              <a:buNone/>
            </a:pPr>
            <a:r>
              <a:rPr lang="sl-SI" dirty="0"/>
              <a:t>Poročevalec skrbi za vnos poročanih pomoči, ki je pravilen, ko jih dokončno potrdi.</a:t>
            </a:r>
          </a:p>
          <a:p>
            <a:pPr marL="0" indent="0">
              <a:buNone/>
            </a:pPr>
            <a:endParaRPr lang="sl-SI" dirty="0"/>
          </a:p>
          <a:p>
            <a:pPr marL="0" indent="0">
              <a:buNone/>
            </a:pPr>
            <a:r>
              <a:rPr lang="sl-SI" dirty="0"/>
              <a:t>Uradnik na MF-SSDP skrbi za dodatno preverjanje poročanih pomoči, ki se shranijo v bazo državnih pomoči šele, ko jih le-ta potrdi.</a:t>
            </a:r>
          </a:p>
          <a:p>
            <a:pPr marL="0" indent="0">
              <a:buNone/>
            </a:pPr>
            <a:endParaRPr lang="sl-SI" dirty="0"/>
          </a:p>
          <a:p>
            <a:pPr marL="0" indent="0">
              <a:buNone/>
            </a:pPr>
            <a:r>
              <a:rPr lang="sl-SI" dirty="0"/>
              <a:t>Oba imata možnost urejanja pomoči tudi s pomočjo »Informacije o poročani pomoči«.</a:t>
            </a:r>
            <a:endParaRPr lang="hr-HR" dirty="0"/>
          </a:p>
          <a:p>
            <a:pPr marL="0" indent="0">
              <a:buNone/>
            </a:pPr>
            <a:endParaRPr lang="en-US" dirty="0"/>
          </a:p>
        </p:txBody>
      </p:sp>
    </p:spTree>
    <p:extLst>
      <p:ext uri="{BB962C8B-B14F-4D97-AF65-F5344CB8AC3E}">
        <p14:creationId xmlns:p14="http://schemas.microsoft.com/office/powerpoint/2010/main" val="1689374209"/>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7391"/>
            <a:ext cx="5832648" cy="689322"/>
          </a:xfrm>
        </p:spPr>
        <p:txBody>
          <a:bodyPr/>
          <a:lstStyle/>
          <a:p>
            <a:r>
              <a:rPr lang="sl-SI" sz="3600" b="1" dirty="0">
                <a:solidFill>
                  <a:srgbClr val="0070C0"/>
                </a:solidFill>
              </a:rPr>
              <a:t>Poročanje</a:t>
            </a:r>
          </a:p>
        </p:txBody>
      </p:sp>
      <p:sp>
        <p:nvSpPr>
          <p:cNvPr id="3" name="Content Placeholder 2"/>
          <p:cNvSpPr>
            <a:spLocks noGrp="1"/>
          </p:cNvSpPr>
          <p:nvPr>
            <p:ph idx="1"/>
          </p:nvPr>
        </p:nvSpPr>
        <p:spPr>
          <a:xfrm>
            <a:off x="755576" y="2060848"/>
            <a:ext cx="7869560" cy="3744416"/>
          </a:xfrm>
        </p:spPr>
        <p:txBody>
          <a:bodyPr/>
          <a:lstStyle/>
          <a:p>
            <a:pPr marL="0" indent="0">
              <a:buNone/>
            </a:pPr>
            <a:r>
              <a:rPr lang="sl-SI" sz="2400" b="1" dirty="0"/>
              <a:t>Način poročanja poteka preko spletne aplikacije ISDP</a:t>
            </a:r>
          </a:p>
          <a:p>
            <a:pPr marL="0" indent="0">
              <a:buNone/>
            </a:pPr>
            <a:r>
              <a:rPr lang="sl-SI" sz="2400" b="1" dirty="0"/>
              <a:t>na dva načina:</a:t>
            </a:r>
          </a:p>
          <a:p>
            <a:pPr marL="0" indent="0">
              <a:buNone/>
            </a:pPr>
            <a:endParaRPr lang="sl-SI" sz="2400" b="1" dirty="0"/>
          </a:p>
          <a:p>
            <a:pPr marL="457200" indent="-457200">
              <a:buFont typeface="+mj-lt"/>
              <a:buAutoNum type="arabicPeriod"/>
            </a:pPr>
            <a:r>
              <a:rPr lang="sl-SI" sz="2400" dirty="0"/>
              <a:t>direktno v aplikacijo za poročanje ISDP (za manjše število prejemnikov) ali</a:t>
            </a:r>
          </a:p>
          <a:p>
            <a:pPr marL="457200" indent="-457200">
              <a:buFont typeface="+mj-lt"/>
              <a:buAutoNum type="arabicPeriod"/>
            </a:pPr>
            <a:endParaRPr lang="sl-SI" sz="2400" dirty="0"/>
          </a:p>
          <a:p>
            <a:pPr marL="457200" indent="-457200">
              <a:buFont typeface="+mj-lt"/>
              <a:buAutoNum type="arabicPeriod"/>
            </a:pPr>
            <a:r>
              <a:rPr lang="sl-SI" sz="2400" dirty="0"/>
              <a:t>preko Excel tabele in prenosa/uvoza v aplikacijo ISDP (za večje število prejemnikov)</a:t>
            </a:r>
          </a:p>
          <a:p>
            <a:pPr>
              <a:buFontTx/>
              <a:buChar char="-"/>
            </a:pPr>
            <a:endParaRPr lang="sl-SI" sz="2400" b="1" dirty="0"/>
          </a:p>
          <a:p>
            <a:pPr marL="0" indent="0">
              <a:buNone/>
            </a:pPr>
            <a:endParaRPr lang="sl-SI" sz="2400" b="1" dirty="0"/>
          </a:p>
        </p:txBody>
      </p:sp>
    </p:spTree>
    <p:extLst>
      <p:ext uri="{BB962C8B-B14F-4D97-AF65-F5344CB8AC3E}">
        <p14:creationId xmlns:p14="http://schemas.microsoft.com/office/powerpoint/2010/main" val="245232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3"/>
        </a:lnRef>
        <a:fillRef idx="3">
          <a:schemeClr val="accent3"/>
        </a:fillRef>
        <a:effectRef idx="2">
          <a:schemeClr val="accent3"/>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10889</TotalTime>
  <Words>1924</Words>
  <Application>Microsoft Office PowerPoint</Application>
  <PresentationFormat>Diaprojekcija na zaslonu (4:3)</PresentationFormat>
  <Paragraphs>166</Paragraphs>
  <Slides>28</Slides>
  <Notes>28</Notes>
  <HiddenSlides>0</HiddenSlides>
  <MMClips>0</MMClips>
  <ScaleCrop>false</ScaleCrop>
  <HeadingPairs>
    <vt:vector size="6" baseType="variant">
      <vt:variant>
        <vt:lpstr>Uporabljene pisave</vt:lpstr>
      </vt:variant>
      <vt:variant>
        <vt:i4>2</vt:i4>
      </vt:variant>
      <vt:variant>
        <vt:lpstr>Tema</vt:lpstr>
      </vt:variant>
      <vt:variant>
        <vt:i4>2</vt:i4>
      </vt:variant>
      <vt:variant>
        <vt:lpstr>Naslovi diapozitivov</vt:lpstr>
      </vt:variant>
      <vt:variant>
        <vt:i4>28</vt:i4>
      </vt:variant>
    </vt:vector>
  </HeadingPairs>
  <TitlesOfParts>
    <vt:vector size="32" baseType="lpstr">
      <vt:lpstr>Arial</vt:lpstr>
      <vt:lpstr>Calibri</vt:lpstr>
      <vt:lpstr>Office Theme</vt:lpstr>
      <vt:lpstr>Custom Design</vt:lpstr>
      <vt:lpstr>NAVODILA ZA POROČANJE O DODELJENIH DRŽAVNIH POMOČEH IN POMOČEH “DE MINIMIS” preko aplikacije ISDP, verzija 2025  Čistopis marec 2026</vt:lpstr>
      <vt:lpstr>Poročanje</vt:lpstr>
      <vt:lpstr>Poročanje</vt:lpstr>
      <vt:lpstr>Poročanje</vt:lpstr>
      <vt:lpstr>Pred prvo prijavo</vt:lpstr>
      <vt:lpstr>Pred prvo prijavo</vt:lpstr>
      <vt:lpstr> Spletna aplikacija ISDP</vt:lpstr>
      <vt:lpstr> Proces poročanja državnih pomoči</vt:lpstr>
      <vt:lpstr>Poročanje</vt:lpstr>
      <vt:lpstr> Spletna aplikacija ISDP</vt:lpstr>
      <vt:lpstr>Vnos manjšega števila prejemnikov (preko zavihka Poročanje dodeljenih pomoči &gt; Poročana pomoč) </vt:lpstr>
      <vt:lpstr>Vnos večjega števila prejemnikov (Poročana pomoč - XML vnos)</vt:lpstr>
      <vt:lpstr>Vnos večjega števila prejemnikov (Poročana pomoč - XML vnos)</vt:lpstr>
      <vt:lpstr>PowerPointova predstavitev</vt:lpstr>
      <vt:lpstr>Izpolnjena tabela</vt:lpstr>
      <vt:lpstr> Napačno vneseni podatki</vt:lpstr>
      <vt:lpstr>Uvoz podatkov</vt:lpstr>
      <vt:lpstr>Uvoz podatkov</vt:lpstr>
      <vt:lpstr>Uvoz podatkov</vt:lpstr>
      <vt:lpstr>Uvoz podatkov</vt:lpstr>
      <vt:lpstr>Uvoz podatkov</vt:lpstr>
      <vt:lpstr>Primer nepravilnih podatkov</vt:lpstr>
      <vt:lpstr>Pregledovanje uvoženih podatkov</vt:lpstr>
      <vt:lpstr>Končno potrjevanje in  zavrnitev podatkov</vt:lpstr>
      <vt:lpstr>Po končanem vnosu</vt:lpstr>
      <vt:lpstr>Poročanje</vt:lpstr>
      <vt:lpstr>Dodatek - Preverjanje</vt:lpstr>
      <vt:lpstr> Poročanje dajalcev pomoči / upravljavcev je pomemben vir podatkov, zato je pomembno, da je pravočasno in kvalitetno.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 Rojko</dc:creator>
  <cp:lastModifiedBy>IM</cp:lastModifiedBy>
  <cp:revision>407</cp:revision>
  <cp:lastPrinted>2026-02-09T07:39:17Z</cp:lastPrinted>
  <dcterms:created xsi:type="dcterms:W3CDTF">2011-04-15T07:29:29Z</dcterms:created>
  <dcterms:modified xsi:type="dcterms:W3CDTF">2026-03-12T11:31:21Z</dcterms:modified>
</cp:coreProperties>
</file>