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7" r:id="rId4"/>
    <p:sldId id="259" r:id="rId5"/>
    <p:sldId id="276" r:id="rId6"/>
    <p:sldId id="260" r:id="rId7"/>
    <p:sldId id="261" r:id="rId8"/>
    <p:sldId id="277" r:id="rId9"/>
    <p:sldId id="275" r:id="rId10"/>
    <p:sldId id="262" r:id="rId11"/>
    <p:sldId id="263" r:id="rId12"/>
    <p:sldId id="278" r:id="rId13"/>
    <p:sldId id="279" r:id="rId14"/>
    <p:sldId id="264" r:id="rId15"/>
    <p:sldId id="280" r:id="rId16"/>
    <p:sldId id="281" r:id="rId17"/>
    <p:sldId id="267" r:id="rId18"/>
    <p:sldId id="271" r:id="rId19"/>
    <p:sldId id="268" r:id="rId20"/>
    <p:sldId id="272" r:id="rId21"/>
    <p:sldId id="273" r:id="rId22"/>
  </p:sldIdLst>
  <p:sldSz cx="9144000" cy="6858000" type="screen4x3"/>
  <p:notesSz cx="67945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B4"/>
    <a:srgbClr val="F3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122" autoAdjust="0"/>
    <p:restoredTop sz="94620" autoAdjust="0"/>
  </p:normalViewPr>
  <p:slideViewPr>
    <p:cSldViewPr>
      <p:cViewPr varScale="1">
        <p:scale>
          <a:sx n="95" d="100"/>
          <a:sy n="95" d="100"/>
        </p:scale>
        <p:origin x="78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00" y="-72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3506A-0CF0-4591-9E04-8BBD432FC810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1C2CC-EAD7-4639-BEE6-2B322AFB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93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7B7A8-54F5-4C82-BA7E-EDF6272C06CF}" type="datetimeFigureOut">
              <a:rPr lang="en-US" smtClean="0"/>
              <a:t>7/21/2025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700"/>
            <a:ext cx="5435600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A630B-2F8A-4466-B09B-A8B583C1E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04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50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28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43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73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51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88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1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195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75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46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17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06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8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2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97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0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33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E4620-C853-4CF7-8FA6-A077578B86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13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9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3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B26BC2-C2F2-4272-9AF5-C9F3D0112FBB}" type="datetime1">
              <a:rPr lang="sl-SI" smtClean="0"/>
              <a:t>21. 07. 2025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8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A9C03-D5A1-4B3B-BFC8-8E7809941DDA}" type="datetime1">
              <a:rPr lang="sl-SI" smtClean="0"/>
              <a:t>21. 07. 2025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8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6C3997-9E07-4AFB-829D-B10CD0FD01C2}" type="datetime1">
              <a:rPr lang="sl-SI" smtClean="0"/>
              <a:t>21. 07. 2025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2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F9619-4F56-47B2-B2FD-05D82F43E40E}" type="datetime1">
              <a:rPr lang="sl-SI" smtClean="0"/>
              <a:t>21. 07. 2025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9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158A65-39D8-413F-800F-FC64642B1BA6}" type="datetime1">
              <a:rPr lang="sl-SI" smtClean="0"/>
              <a:t>21. 07. 2025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7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13D23-3F9A-4B15-9112-3C8F42875962}" type="datetime1">
              <a:rPr lang="sl-SI" smtClean="0"/>
              <a:t>21. 07. 2025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9411A-20A1-454F-8EC0-2C6A2E95C91F}" type="datetime1">
              <a:rPr lang="sl-SI" smtClean="0"/>
              <a:t>21. 07. 2025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3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209B9-8CCE-47B7-AC48-97DF8154DFAF}" type="datetime1">
              <a:rPr lang="sl-SI" smtClean="0"/>
              <a:t>21. 07. 2025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CBC2AF-DE9E-4902-97C0-41E43CDA065E}" type="datetime1">
              <a:rPr lang="sl-SI" smtClean="0"/>
              <a:t>21. 07. 2025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4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58F73-E956-4D36-8858-2876CFFF703B}" type="datetime1">
              <a:rPr lang="sl-SI" smtClean="0"/>
              <a:t>21. 07. 2025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4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EF5313D-35FE-4321-A627-51E8253396BD}" type="datetime1">
              <a:rPr lang="sl-SI" smtClean="0"/>
              <a:t>21. 07. 2025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962025" y="708025"/>
            <a:ext cx="12049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838"/>
              </a:lnSpc>
            </a:pPr>
            <a:r>
              <a:rPr lang="en-US" altLang="sl-SI" sz="700">
                <a:solidFill>
                  <a:schemeClr val="tx2"/>
                </a:solidFill>
              </a:rPr>
              <a:t>REPUBLIKA SLOVENIJA</a:t>
            </a:r>
          </a:p>
          <a:p>
            <a:pPr eaLnBrk="1" hangingPunct="1">
              <a:lnSpc>
                <a:spcPts val="838"/>
              </a:lnSpc>
            </a:pPr>
            <a:r>
              <a:rPr lang="en-US" altLang="sl-SI" sz="700" b="1">
                <a:solidFill>
                  <a:schemeClr val="tx2"/>
                </a:solidFill>
              </a:rPr>
              <a:t>MINISTRSTVO ZA </a:t>
            </a:r>
            <a:r>
              <a:rPr lang="sl-SI" altLang="sl-SI" sz="700" b="1">
                <a:solidFill>
                  <a:schemeClr val="tx2"/>
                </a:solidFill>
              </a:rPr>
              <a:t>FINANCE</a:t>
            </a:r>
            <a:endParaRPr lang="en-US" altLang="sl-SI" sz="700" b="1">
              <a:solidFill>
                <a:schemeClr val="tx2"/>
              </a:solidFill>
            </a:endParaRPr>
          </a:p>
        </p:txBody>
      </p:sp>
      <p:pic>
        <p:nvPicPr>
          <p:cNvPr id="1033" name="Picture 8" descr="grb moder za 10 pt.w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DCE147-B972-4AA7-AD6C-EC58C7F6117E}" type="datetime1">
              <a:rPr lang="sl-SI" smtClean="0">
                <a:cs typeface="+mn-cs"/>
              </a:rPr>
              <a:t>21. 07. 2025</a:t>
            </a:fld>
            <a:endParaRPr lang="en-US" dirty="0"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75C43F-E5F8-4290-BAF5-009CF92735FD}" type="slidenum">
              <a:rPr lang="en-US" smtClean="0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dp.mf.sigov.s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si/zbirke/storitve/obrazci-za-preveritev-in-porocanje-ki-jih-obravnava-ministrstvo-za-financ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7270576" cy="2808311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>
                <a:solidFill>
                  <a:srgbClr val="005DA3"/>
                </a:solidFill>
              </a:rPr>
              <a:t>NAVODILA ZA POROČANJE O DODELJENIH DRŽAVNIH POMOČEH IN POMOČEH “DE MINIMIS”</a:t>
            </a:r>
            <a:br>
              <a:rPr lang="sl-SI" b="1" dirty="0">
                <a:solidFill>
                  <a:srgbClr val="005DA3"/>
                </a:solidFill>
              </a:rPr>
            </a:br>
            <a:r>
              <a:rPr lang="sl-SI" sz="3100" b="1" dirty="0">
                <a:solidFill>
                  <a:srgbClr val="005DA3"/>
                </a:solidFill>
              </a:rPr>
              <a:t>preko aplikacije </a:t>
            </a:r>
            <a:r>
              <a:rPr lang="sl-SI" sz="3100" b="1" i="1" dirty="0">
                <a:solidFill>
                  <a:srgbClr val="005DA3"/>
                </a:solidFill>
              </a:rPr>
              <a:t>ISDP 2025</a:t>
            </a:r>
            <a:endParaRPr lang="en-US" sz="31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5229200"/>
            <a:ext cx="6584776" cy="720080"/>
          </a:xfrm>
        </p:spPr>
        <p:txBody>
          <a:bodyPr>
            <a:normAutofit/>
          </a:bodyPr>
          <a:lstStyle/>
          <a:p>
            <a:pPr algn="l"/>
            <a:r>
              <a:rPr lang="sl-SI" dirty="0">
                <a:solidFill>
                  <a:srgbClr val="898989"/>
                </a:solidFill>
              </a:rPr>
              <a:t>Sektor za spremljanje državnih pomoči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8"/>
    </mc:Choice>
    <mc:Fallback xmlns="">
      <p:transition spd="slow" advTm="19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r>
              <a:rPr lang="sl-SI" b="1" dirty="0">
                <a:solidFill>
                  <a:srgbClr val="0067B4"/>
                </a:solidFill>
              </a:rPr>
              <a:t>Izpolnjena tabela</a:t>
            </a:r>
            <a:endParaRPr lang="en-US" b="1" dirty="0">
              <a:solidFill>
                <a:srgbClr val="0067B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" b="21875"/>
          <a:stretch/>
        </p:blipFill>
        <p:spPr bwMode="auto">
          <a:xfrm>
            <a:off x="539552" y="1772816"/>
            <a:ext cx="8388586" cy="3600400"/>
          </a:xfrm>
          <a:prstGeom prst="roundRect">
            <a:avLst/>
          </a:prstGeom>
          <a:noFill/>
          <a:ln w="25400">
            <a:solidFill>
              <a:srgbClr val="0067B4"/>
            </a:solidFill>
            <a:round/>
            <a:headEnd/>
            <a:tailEnd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149080"/>
            <a:ext cx="5616624" cy="22467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/>
              <a:t>S pritiskom na gumb </a:t>
            </a:r>
            <a:r>
              <a:rPr lang="hr-HR" sz="2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Validacija </a:t>
            </a:r>
            <a:r>
              <a:rPr lang="hr-HR" sz="2000" b="1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podatkov</a:t>
            </a:r>
            <a:r>
              <a:rPr lang="hr-HR" sz="2000" dirty="0"/>
              <a:t> se </a:t>
            </a:r>
            <a:r>
              <a:rPr lang="hr-HR" sz="2000" dirty="0" err="1"/>
              <a:t>preverijo</a:t>
            </a:r>
            <a:r>
              <a:rPr lang="hr-HR" sz="2000" dirty="0"/>
              <a:t> </a:t>
            </a:r>
            <a:r>
              <a:rPr lang="hr-HR" sz="2000" dirty="0" err="1"/>
              <a:t>podatki</a:t>
            </a:r>
            <a:r>
              <a:rPr lang="hr-HR" sz="2000" dirty="0"/>
              <a:t>.</a:t>
            </a:r>
          </a:p>
          <a:p>
            <a:pPr>
              <a:spcBef>
                <a:spcPct val="50000"/>
              </a:spcBef>
            </a:pPr>
            <a:r>
              <a:rPr lang="hr-HR" sz="2000" dirty="0"/>
              <a:t>V </a:t>
            </a:r>
            <a:r>
              <a:rPr lang="hr-HR" sz="2000" dirty="0" err="1"/>
              <a:t>kolikor</a:t>
            </a:r>
            <a:r>
              <a:rPr lang="hr-HR" sz="2000" dirty="0"/>
              <a:t> </a:t>
            </a:r>
            <a:r>
              <a:rPr lang="hr-HR" sz="2000" dirty="0" err="1"/>
              <a:t>manjkajo</a:t>
            </a:r>
            <a:r>
              <a:rPr lang="hr-HR" sz="2000" dirty="0"/>
              <a:t> </a:t>
            </a:r>
            <a:r>
              <a:rPr lang="hr-HR" sz="2000" b="1" dirty="0"/>
              <a:t>obvezni </a:t>
            </a:r>
            <a:r>
              <a:rPr lang="hr-HR" sz="2000" b="1" dirty="0" err="1"/>
              <a:t>podatki</a:t>
            </a:r>
            <a:r>
              <a:rPr lang="hr-HR" sz="2000" dirty="0"/>
              <a:t>, ali </a:t>
            </a:r>
            <a:r>
              <a:rPr lang="hr-HR" sz="2000" dirty="0" err="1"/>
              <a:t>le</a:t>
            </a:r>
            <a:r>
              <a:rPr lang="hr-HR" sz="2000" dirty="0"/>
              <a:t>-ti </a:t>
            </a:r>
            <a:r>
              <a:rPr lang="hr-HR" sz="2000" dirty="0" err="1"/>
              <a:t>niso</a:t>
            </a:r>
            <a:r>
              <a:rPr lang="hr-HR" sz="2000" dirty="0"/>
              <a:t> v pravi </a:t>
            </a:r>
            <a:r>
              <a:rPr lang="hr-HR" sz="2000" dirty="0" err="1"/>
              <a:t>obliki</a:t>
            </a:r>
            <a:r>
              <a:rPr lang="hr-HR" sz="2000" dirty="0"/>
              <a:t>, se polja </a:t>
            </a:r>
            <a:r>
              <a:rPr lang="hr-HR" sz="2000" dirty="0" err="1"/>
              <a:t>obarvajo</a:t>
            </a:r>
            <a:r>
              <a:rPr lang="hr-HR" sz="2000" dirty="0"/>
              <a:t> </a:t>
            </a:r>
            <a:r>
              <a:rPr lang="hr-HR" sz="2000" dirty="0" err="1"/>
              <a:t>rumenooranžno</a:t>
            </a:r>
            <a:r>
              <a:rPr lang="hr-HR" sz="2000" dirty="0"/>
              <a:t>.</a:t>
            </a:r>
          </a:p>
          <a:p>
            <a:pPr>
              <a:spcBef>
                <a:spcPct val="50000"/>
              </a:spcBef>
            </a:pPr>
            <a:r>
              <a:rPr lang="hr-HR" sz="2000" dirty="0"/>
              <a:t>Podatke je potrebno popraviti </a:t>
            </a:r>
            <a:r>
              <a:rPr lang="hr-HR" sz="2000" dirty="0" err="1"/>
              <a:t>oz</a:t>
            </a:r>
            <a:r>
              <a:rPr lang="hr-HR" sz="2000" dirty="0"/>
              <a:t>. </a:t>
            </a:r>
            <a:r>
              <a:rPr lang="hr-HR" sz="2000" dirty="0" err="1"/>
              <a:t>dopolniti</a:t>
            </a:r>
            <a:r>
              <a:rPr lang="hr-HR" sz="2000" dirty="0"/>
              <a:t> </a:t>
            </a:r>
            <a:r>
              <a:rPr lang="hr-HR" sz="2000" dirty="0" err="1"/>
              <a:t>in</a:t>
            </a:r>
            <a:r>
              <a:rPr lang="hr-HR" sz="2000" dirty="0"/>
              <a:t> </a:t>
            </a:r>
            <a:r>
              <a:rPr lang="hr-HR" sz="2000" dirty="0" err="1"/>
              <a:t>še</a:t>
            </a:r>
            <a:r>
              <a:rPr lang="hr-HR" sz="2000" dirty="0"/>
              <a:t> </a:t>
            </a:r>
            <a:r>
              <a:rPr lang="hr-HR" sz="2000" dirty="0" err="1"/>
              <a:t>enkrat</a:t>
            </a:r>
            <a:r>
              <a:rPr lang="hr-HR" sz="2000" dirty="0"/>
              <a:t> </a:t>
            </a:r>
            <a:r>
              <a:rPr lang="hr-HR" sz="2000" dirty="0" err="1"/>
              <a:t>validirati</a:t>
            </a:r>
            <a:r>
              <a:rPr lang="hr-HR" sz="2000" dirty="0"/>
              <a:t>.</a:t>
            </a:r>
          </a:p>
        </p:txBody>
      </p:sp>
      <p:sp>
        <p:nvSpPr>
          <p:cNvPr id="7" name="Right Arrow 6"/>
          <p:cNvSpPr/>
          <p:nvPr/>
        </p:nvSpPr>
        <p:spPr>
          <a:xfrm rot="18746341">
            <a:off x="6896275" y="4961614"/>
            <a:ext cx="1040081" cy="4631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b="1" dirty="0">
                <a:solidFill>
                  <a:srgbClr val="0067B4"/>
                </a:solidFill>
              </a:rPr>
            </a:br>
            <a:r>
              <a:rPr lang="sl-SI" b="1" dirty="0">
                <a:solidFill>
                  <a:srgbClr val="0067B4"/>
                </a:solidFill>
              </a:rPr>
              <a:t>Napačno </a:t>
            </a:r>
            <a:r>
              <a:rPr lang="sl-SI" b="1" dirty="0" err="1">
                <a:solidFill>
                  <a:srgbClr val="0067B4"/>
                </a:solidFill>
              </a:rPr>
              <a:t>vnešeni</a:t>
            </a:r>
            <a:r>
              <a:rPr lang="sl-SI" b="1" dirty="0">
                <a:solidFill>
                  <a:srgbClr val="0067B4"/>
                </a:solidFill>
              </a:rPr>
              <a:t> podatki</a:t>
            </a:r>
            <a:endParaRPr lang="en-US" b="1" dirty="0">
              <a:solidFill>
                <a:srgbClr val="0067B4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9" r="19222" b="18039"/>
          <a:stretch/>
        </p:blipFill>
        <p:spPr bwMode="auto">
          <a:xfrm>
            <a:off x="675099" y="1672858"/>
            <a:ext cx="5666788" cy="3357725"/>
          </a:xfrm>
          <a:prstGeom prst="roundRect">
            <a:avLst/>
          </a:prstGeom>
          <a:noFill/>
          <a:ln w="25400">
            <a:solidFill>
              <a:srgbClr val="0067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747491"/>
            <a:ext cx="4115379" cy="147732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V tem primeru je pomanjkljivo napisana matična številka dajalca. Manjkajo 3 ničle.</a:t>
            </a:r>
          </a:p>
          <a:p>
            <a:r>
              <a:rPr lang="sl-SI" dirty="0"/>
              <a:t>Podatke popravimo in znova </a:t>
            </a:r>
            <a:r>
              <a:rPr lang="sl-SI" dirty="0" err="1"/>
              <a:t>validiramo</a:t>
            </a:r>
            <a:r>
              <a:rPr lang="sl-SI" dirty="0"/>
              <a:t>. </a:t>
            </a:r>
          </a:p>
          <a:p>
            <a:r>
              <a:rPr lang="sl-SI" dirty="0"/>
              <a:t>V kolikor ni več nobenih napak, dobimo sporočilo: 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48" y="4035152"/>
            <a:ext cx="2588312" cy="104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 rot="10800000">
            <a:off x="5652119" y="4486155"/>
            <a:ext cx="626228" cy="239713"/>
          </a:xfrm>
          <a:prstGeom prst="leftArrow">
            <a:avLst>
              <a:gd name="adj1" fmla="val 50000"/>
              <a:gd name="adj2" fmla="val 73344"/>
            </a:avLst>
          </a:prstGeom>
          <a:solidFill>
            <a:srgbClr val="FF00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423098"/>
            <a:ext cx="4824536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 err="1"/>
              <a:t>Ko</a:t>
            </a:r>
            <a:r>
              <a:rPr lang="hr-HR" dirty="0"/>
              <a:t> </a:t>
            </a:r>
            <a:r>
              <a:rPr lang="hr-HR" dirty="0" err="1"/>
              <a:t>so</a:t>
            </a:r>
            <a:r>
              <a:rPr lang="hr-HR" dirty="0"/>
              <a:t> </a:t>
            </a:r>
            <a:r>
              <a:rPr lang="hr-HR" dirty="0" err="1"/>
              <a:t>podatki</a:t>
            </a:r>
            <a:r>
              <a:rPr lang="hr-HR" dirty="0"/>
              <a:t> pravilno </a:t>
            </a:r>
            <a:r>
              <a:rPr lang="hr-HR" dirty="0" err="1"/>
              <a:t>vnešeni</a:t>
            </a:r>
            <a:r>
              <a:rPr lang="hr-HR" dirty="0"/>
              <a:t>  pritisnete na gumb </a:t>
            </a:r>
            <a:r>
              <a:rPr lang="hr-HR" b="1" dirty="0">
                <a:solidFill>
                  <a:srgbClr val="0067B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izvoz v XML</a:t>
            </a:r>
            <a:r>
              <a:rPr lang="hr-HR" dirty="0">
                <a:solidFill>
                  <a:srgbClr val="0067B4"/>
                </a:solidFill>
              </a:rPr>
              <a:t>, </a:t>
            </a:r>
            <a:r>
              <a:rPr lang="hr-HR" dirty="0" err="1"/>
              <a:t>ter</a:t>
            </a:r>
            <a:r>
              <a:rPr lang="hr-HR" dirty="0"/>
              <a:t> </a:t>
            </a:r>
            <a:r>
              <a:rPr lang="hr-HR" dirty="0" err="1"/>
              <a:t>shranite</a:t>
            </a:r>
            <a:r>
              <a:rPr lang="hr-HR" dirty="0"/>
              <a:t> na vaš </a:t>
            </a:r>
            <a:r>
              <a:rPr lang="hr-HR" dirty="0" err="1"/>
              <a:t>računalnik</a:t>
            </a:r>
            <a:r>
              <a:rPr lang="hr-HR" dirty="0"/>
              <a:t>.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19592595">
            <a:off x="6311579" y="5571172"/>
            <a:ext cx="1163402" cy="239713"/>
          </a:xfrm>
          <a:prstGeom prst="leftArrow">
            <a:avLst>
              <a:gd name="adj1" fmla="val 50000"/>
              <a:gd name="adj2" fmla="val 73344"/>
            </a:avLst>
          </a:prstGeom>
          <a:solidFill>
            <a:srgbClr val="FF00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4388" y="2492896"/>
            <a:ext cx="4672272" cy="99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2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>
            <a:extLst>
              <a:ext uri="{FF2B5EF4-FFF2-40B4-BE49-F238E27FC236}">
                <a16:creationId xmlns:a16="http://schemas.microsoft.com/office/drawing/2014/main" id="{D413CA16-A020-04AE-BAE7-37A0011AB3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9002" b="36332"/>
          <a:stretch/>
        </p:blipFill>
        <p:spPr>
          <a:xfrm>
            <a:off x="1012100" y="1468607"/>
            <a:ext cx="3757763" cy="21044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04"/>
            <a:ext cx="8229600" cy="909793"/>
          </a:xfrm>
        </p:spPr>
        <p:txBody>
          <a:bodyPr/>
          <a:lstStyle/>
          <a:p>
            <a:r>
              <a:rPr lang="sl-SI" sz="3600" b="1" dirty="0">
                <a:solidFill>
                  <a:srgbClr val="0067B4"/>
                </a:solidFill>
              </a:rPr>
              <a:t>Uvoz podatkov</a:t>
            </a:r>
            <a:endParaRPr lang="en-US" sz="3600" b="1" dirty="0">
              <a:solidFill>
                <a:srgbClr val="0067B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5976" y="1357774"/>
            <a:ext cx="397248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 err="1"/>
              <a:t>Ko</a:t>
            </a:r>
            <a:r>
              <a:rPr lang="hr-HR" dirty="0"/>
              <a:t> imamo pripravljene </a:t>
            </a:r>
            <a:r>
              <a:rPr lang="hr-HR" dirty="0" err="1"/>
              <a:t>xml</a:t>
            </a:r>
            <a:r>
              <a:rPr lang="hr-HR" dirty="0"/>
              <a:t> datoteke </a:t>
            </a:r>
            <a:r>
              <a:rPr lang="hr-HR" dirty="0" err="1"/>
              <a:t>jih</a:t>
            </a:r>
            <a:r>
              <a:rPr lang="hr-HR" dirty="0"/>
              <a:t> </a:t>
            </a:r>
            <a:r>
              <a:rPr lang="hr-HR" dirty="0" err="1"/>
              <a:t>lahko</a:t>
            </a:r>
            <a:r>
              <a:rPr lang="hr-HR" dirty="0"/>
              <a:t> uvozimo v </a:t>
            </a:r>
            <a:r>
              <a:rPr lang="hr-HR" dirty="0" err="1"/>
              <a:t>spletno</a:t>
            </a:r>
            <a:r>
              <a:rPr lang="hr-HR" dirty="0"/>
              <a:t> aplikacijo ISDP.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E348BE2A-134F-220C-0DD1-7F4BCCA39A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6166"/>
          <a:stretch/>
        </p:blipFill>
        <p:spPr>
          <a:xfrm>
            <a:off x="1016772" y="3871599"/>
            <a:ext cx="3789106" cy="19645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55976" y="4437112"/>
            <a:ext cx="468052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 err="1"/>
              <a:t>Poiščemo</a:t>
            </a:r>
            <a:r>
              <a:rPr lang="hr-HR" dirty="0"/>
              <a:t> datoteko, </a:t>
            </a:r>
            <a:r>
              <a:rPr lang="hr-HR" dirty="0" err="1"/>
              <a:t>jo</a:t>
            </a:r>
            <a:r>
              <a:rPr lang="hr-HR" dirty="0"/>
              <a:t> </a:t>
            </a:r>
            <a:r>
              <a:rPr lang="hr-HR" dirty="0" err="1"/>
              <a:t>vnesemo</a:t>
            </a:r>
            <a:r>
              <a:rPr lang="hr-HR" dirty="0"/>
              <a:t> preko gumba </a:t>
            </a:r>
            <a:r>
              <a:rPr lang="hr-HR" b="1" dirty="0"/>
              <a:t>Izberi datoteko </a:t>
            </a:r>
            <a:r>
              <a:rPr lang="hr-HR" dirty="0" err="1"/>
              <a:t>in</a:t>
            </a:r>
            <a:r>
              <a:rPr lang="hr-HR" dirty="0"/>
              <a:t> pritisnemo gumb N</a:t>
            </a:r>
            <a:r>
              <a:rPr lang="hr-HR" b="1" dirty="0"/>
              <a:t>aloži</a:t>
            </a:r>
            <a:r>
              <a:rPr lang="hr-H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235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04"/>
            <a:ext cx="8229600" cy="909793"/>
          </a:xfrm>
        </p:spPr>
        <p:txBody>
          <a:bodyPr/>
          <a:lstStyle/>
          <a:p>
            <a:r>
              <a:rPr lang="sl-SI" sz="3600" b="1" dirty="0">
                <a:solidFill>
                  <a:srgbClr val="0067B4"/>
                </a:solidFill>
              </a:rPr>
              <a:t>Uvoz podatkov</a:t>
            </a:r>
            <a:endParaRPr lang="en-US" sz="3600" b="1" dirty="0">
              <a:solidFill>
                <a:srgbClr val="0067B4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8F591CD3-6C24-5FD7-ACE7-D63EBFF97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368"/>
          <a:stretch/>
        </p:blipFill>
        <p:spPr>
          <a:xfrm>
            <a:off x="699218" y="1419393"/>
            <a:ext cx="3872782" cy="2592288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8F4891B3-8AE3-5CB3-3141-59DD9ACAF332}"/>
              </a:ext>
            </a:extLst>
          </p:cNvPr>
          <p:cNvSpPr/>
          <p:nvPr/>
        </p:nvSpPr>
        <p:spPr>
          <a:xfrm>
            <a:off x="3419872" y="2060848"/>
            <a:ext cx="5382344" cy="42078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Pri prenašanju </a:t>
            </a:r>
            <a:r>
              <a:rPr lang="hr-HR" dirty="0" err="1"/>
              <a:t>podatkov</a:t>
            </a:r>
            <a:r>
              <a:rPr lang="hr-HR" dirty="0"/>
              <a:t> v </a:t>
            </a:r>
            <a:r>
              <a:rPr lang="hr-HR" dirty="0" err="1"/>
              <a:t>spletno</a:t>
            </a:r>
            <a:r>
              <a:rPr lang="hr-HR" dirty="0"/>
              <a:t> aplikacijo se </a:t>
            </a:r>
            <a:r>
              <a:rPr lang="hr-HR" dirty="0" err="1"/>
              <a:t>preverja</a:t>
            </a:r>
            <a:r>
              <a:rPr lang="hr-HR" dirty="0"/>
              <a:t> </a:t>
            </a:r>
            <a:r>
              <a:rPr lang="hr-HR" dirty="0" err="1"/>
              <a:t>vsebina</a:t>
            </a:r>
            <a:r>
              <a:rPr lang="hr-HR" dirty="0"/>
              <a:t> </a:t>
            </a:r>
            <a:r>
              <a:rPr lang="hr-HR" dirty="0" err="1"/>
              <a:t>podatkov</a:t>
            </a:r>
            <a:r>
              <a:rPr lang="hr-HR" dirty="0"/>
              <a:t>:</a:t>
            </a:r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b="1" dirty="0"/>
              <a:t>Šifra </a:t>
            </a:r>
            <a:r>
              <a:rPr lang="hr-HR" b="1" dirty="0" err="1"/>
              <a:t>dajalca</a:t>
            </a:r>
            <a:r>
              <a:rPr lang="hr-HR" b="1" dirty="0"/>
              <a:t> pomoči</a:t>
            </a:r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b="1" dirty="0" err="1"/>
              <a:t>Številka</a:t>
            </a:r>
            <a:r>
              <a:rPr lang="hr-HR" b="1" dirty="0"/>
              <a:t> </a:t>
            </a:r>
            <a:r>
              <a:rPr lang="hr-HR" b="1" dirty="0" err="1"/>
              <a:t>priglasitve</a:t>
            </a:r>
            <a:r>
              <a:rPr lang="hr-HR" dirty="0"/>
              <a:t>; </a:t>
            </a:r>
            <a:r>
              <a:rPr lang="hr-HR" dirty="0" err="1"/>
              <a:t>vnašati</a:t>
            </a:r>
            <a:r>
              <a:rPr lang="hr-HR" dirty="0"/>
              <a:t> se mora </a:t>
            </a:r>
            <a:r>
              <a:rPr lang="hr-HR" dirty="0" err="1"/>
              <a:t>številka</a:t>
            </a:r>
            <a:r>
              <a:rPr lang="hr-HR" dirty="0"/>
              <a:t>, </a:t>
            </a:r>
            <a:r>
              <a:rPr lang="hr-HR" dirty="0" err="1"/>
              <a:t>ki</a:t>
            </a:r>
            <a:r>
              <a:rPr lang="hr-HR" dirty="0"/>
              <a:t> </a:t>
            </a:r>
            <a:r>
              <a:rPr lang="hr-HR" dirty="0" err="1"/>
              <a:t>jo</a:t>
            </a:r>
            <a:r>
              <a:rPr lang="hr-HR" dirty="0"/>
              <a:t> </a:t>
            </a:r>
            <a:r>
              <a:rPr lang="hr-HR" dirty="0" err="1"/>
              <a:t>dobite</a:t>
            </a:r>
            <a:r>
              <a:rPr lang="hr-HR" dirty="0"/>
              <a:t> ob </a:t>
            </a:r>
            <a:r>
              <a:rPr lang="hr-HR" dirty="0" err="1"/>
              <a:t>priglasitvi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je navedena na </a:t>
            </a:r>
            <a:r>
              <a:rPr lang="hr-HR" dirty="0" err="1"/>
              <a:t>mnenju</a:t>
            </a:r>
            <a:endParaRPr lang="hr-HR" dirty="0"/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b="1" dirty="0"/>
              <a:t>Matična </a:t>
            </a:r>
            <a:r>
              <a:rPr lang="hr-HR" b="1" dirty="0" err="1"/>
              <a:t>številka</a:t>
            </a:r>
            <a:r>
              <a:rPr lang="hr-HR" b="1" dirty="0"/>
              <a:t> </a:t>
            </a:r>
            <a:r>
              <a:rPr lang="hr-HR" b="1" dirty="0" err="1"/>
              <a:t>prejemnika</a:t>
            </a:r>
            <a:r>
              <a:rPr lang="hr-HR" b="1" dirty="0"/>
              <a:t> oz. MID </a:t>
            </a:r>
            <a:r>
              <a:rPr lang="hr-HR" b="1" dirty="0" err="1"/>
              <a:t>številka</a:t>
            </a:r>
            <a:endParaRPr lang="hr-HR" b="1" dirty="0"/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b="1" dirty="0"/>
              <a:t>Kategorija pomoči </a:t>
            </a:r>
            <a:r>
              <a:rPr lang="hr-HR" dirty="0"/>
              <a:t>(mora biti skladna s </a:t>
            </a:r>
            <a:r>
              <a:rPr lang="hr-HR" dirty="0" err="1"/>
              <a:t>priglašeno</a:t>
            </a:r>
            <a:r>
              <a:rPr lang="hr-HR" dirty="0"/>
              <a:t> shemo)</a:t>
            </a:r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b="1" dirty="0"/>
              <a:t>Datum </a:t>
            </a:r>
            <a:r>
              <a:rPr lang="hr-HR" b="1" dirty="0" err="1"/>
              <a:t>dodelitve</a:t>
            </a:r>
            <a:r>
              <a:rPr lang="hr-HR" dirty="0"/>
              <a:t> (ali je </a:t>
            </a:r>
            <a:r>
              <a:rPr lang="hr-HR" dirty="0" err="1"/>
              <a:t>znotraj</a:t>
            </a:r>
            <a:r>
              <a:rPr lang="hr-HR" dirty="0"/>
              <a:t> trajanja sheme)</a:t>
            </a:r>
            <a:endParaRPr lang="sl-SI" dirty="0"/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l-SI" b="1" dirty="0"/>
              <a:t>Poročani sklad </a:t>
            </a:r>
            <a:r>
              <a:rPr lang="sl-SI" dirty="0"/>
              <a:t>(sofinanciranje, ki je navedeno v priglasitvi sheme)</a:t>
            </a:r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sl-SI" b="1" dirty="0"/>
              <a:t>Instrument oz. oblika pomoči </a:t>
            </a:r>
            <a:r>
              <a:rPr lang="sl-SI" dirty="0"/>
              <a:t>(skladno s priglašeno shemo)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028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04"/>
            <a:ext cx="8229600" cy="909793"/>
          </a:xfrm>
        </p:spPr>
        <p:txBody>
          <a:bodyPr/>
          <a:lstStyle/>
          <a:p>
            <a:r>
              <a:rPr lang="sl-SI" sz="3600" b="1" dirty="0">
                <a:solidFill>
                  <a:srgbClr val="0067B4"/>
                </a:solidFill>
              </a:rPr>
              <a:t>Uvoz podatkov</a:t>
            </a:r>
            <a:endParaRPr lang="en-US" sz="3600" b="1" dirty="0">
              <a:solidFill>
                <a:srgbClr val="0067B4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8F591CD3-6C24-5FD7-ACE7-D63EBFF97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368"/>
          <a:stretch/>
        </p:blipFill>
        <p:spPr>
          <a:xfrm>
            <a:off x="699218" y="1419393"/>
            <a:ext cx="3872782" cy="2592288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FA33033A-E65E-1F60-40CF-D20BB0C88BF6}"/>
              </a:ext>
            </a:extLst>
          </p:cNvPr>
          <p:cNvSpPr/>
          <p:nvPr/>
        </p:nvSpPr>
        <p:spPr>
          <a:xfrm>
            <a:off x="4211960" y="2492896"/>
            <a:ext cx="4320480" cy="2862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b="1" i="1" dirty="0"/>
              <a:t>Za “</a:t>
            </a:r>
            <a:r>
              <a:rPr lang="hr-HR" b="1" i="1" dirty="0" err="1"/>
              <a:t>lažje</a:t>
            </a:r>
            <a:r>
              <a:rPr lang="hr-HR" b="1" i="1" dirty="0"/>
              <a:t>” </a:t>
            </a:r>
            <a:r>
              <a:rPr lang="hr-HR" b="1" i="1" dirty="0" err="1"/>
              <a:t>čakanje</a:t>
            </a:r>
            <a:r>
              <a:rPr lang="hr-HR" b="1" i="1" dirty="0"/>
              <a:t>, </a:t>
            </a:r>
            <a:r>
              <a:rPr lang="hr-HR" b="1" i="1" dirty="0" err="1"/>
              <a:t>ko</a:t>
            </a:r>
            <a:r>
              <a:rPr lang="hr-HR" b="1" i="1" dirty="0"/>
              <a:t> </a:t>
            </a:r>
            <a:r>
              <a:rPr lang="hr-HR" b="1" i="1" dirty="0" err="1"/>
              <a:t>poteka</a:t>
            </a:r>
            <a:r>
              <a:rPr lang="hr-HR" b="1" i="1" dirty="0"/>
              <a:t> uvoz </a:t>
            </a:r>
            <a:r>
              <a:rPr lang="hr-HR" b="1" i="1" dirty="0" err="1"/>
              <a:t>podatkov</a:t>
            </a:r>
            <a:r>
              <a:rPr lang="hr-HR" b="1" i="1" dirty="0"/>
              <a:t> iz tabele </a:t>
            </a:r>
            <a:r>
              <a:rPr lang="hr-HR" b="1" i="1" dirty="0" err="1"/>
              <a:t>in</a:t>
            </a:r>
            <a:r>
              <a:rPr lang="hr-HR" b="1" i="1" dirty="0"/>
              <a:t> da po </a:t>
            </a:r>
            <a:r>
              <a:rPr lang="hr-HR" b="1" i="1" dirty="0" err="1"/>
              <a:t>nepotrebnem</a:t>
            </a:r>
            <a:r>
              <a:rPr lang="hr-HR" b="1" i="1" dirty="0"/>
              <a:t> ne </a:t>
            </a:r>
            <a:r>
              <a:rPr lang="hr-HR" b="1" i="1" dirty="0" err="1"/>
              <a:t>pritiskamo</a:t>
            </a:r>
            <a:r>
              <a:rPr lang="hr-HR" b="1" i="1" dirty="0"/>
              <a:t> ponovno gumb Naloži (</a:t>
            </a:r>
            <a:r>
              <a:rPr lang="hr-HR" b="1" i="1" dirty="0" err="1"/>
              <a:t>ter</a:t>
            </a:r>
            <a:r>
              <a:rPr lang="hr-HR" b="1" i="1" dirty="0"/>
              <a:t> tako podvajamo </a:t>
            </a:r>
            <a:r>
              <a:rPr lang="hr-HR" b="1" i="1" dirty="0" err="1"/>
              <a:t>vnose</a:t>
            </a:r>
            <a:r>
              <a:rPr lang="hr-HR" b="1" i="1" dirty="0"/>
              <a:t>), se </a:t>
            </a:r>
            <a:r>
              <a:rPr lang="hr-HR" b="1" i="1" dirty="0" err="1"/>
              <a:t>zgoraj</a:t>
            </a:r>
            <a:r>
              <a:rPr lang="hr-HR" b="1" i="1" dirty="0"/>
              <a:t>  prikaže </a:t>
            </a:r>
            <a:r>
              <a:rPr lang="hr-HR" b="1" i="1" dirty="0" err="1"/>
              <a:t>obvestilo</a:t>
            </a:r>
            <a:r>
              <a:rPr lang="hr-HR" b="1" i="1" dirty="0"/>
              <a:t>, da je </a:t>
            </a:r>
            <a:r>
              <a:rPr lang="hr-HR" b="1" i="1" dirty="0" err="1"/>
              <a:t>bil</a:t>
            </a:r>
            <a:r>
              <a:rPr lang="hr-HR" b="1" i="1" dirty="0"/>
              <a:t> </a:t>
            </a:r>
            <a:r>
              <a:rPr lang="hr-HR" b="1" i="1" dirty="0" err="1"/>
              <a:t>xml</a:t>
            </a:r>
            <a:r>
              <a:rPr lang="hr-HR" b="1" i="1" dirty="0"/>
              <a:t> </a:t>
            </a:r>
            <a:r>
              <a:rPr lang="hr-HR" b="1" i="1" dirty="0" err="1"/>
              <a:t>uspešno</a:t>
            </a:r>
            <a:r>
              <a:rPr lang="hr-HR" b="1" i="1" dirty="0"/>
              <a:t> prenesen </a:t>
            </a:r>
            <a:r>
              <a:rPr lang="hr-HR" b="1" i="1" dirty="0" err="1"/>
              <a:t>in</a:t>
            </a:r>
            <a:r>
              <a:rPr lang="hr-HR" b="1" i="1" dirty="0"/>
              <a:t> koliko </a:t>
            </a:r>
            <a:r>
              <a:rPr lang="hr-HR" b="1" i="1" dirty="0" err="1"/>
              <a:t>zapisov</a:t>
            </a:r>
            <a:r>
              <a:rPr lang="hr-HR" b="1" i="1" dirty="0"/>
              <a:t> iz datoteke je bilo poslano v </a:t>
            </a:r>
            <a:r>
              <a:rPr lang="hr-HR" b="1" i="1" dirty="0" err="1"/>
              <a:t>preverjanje</a:t>
            </a:r>
            <a:r>
              <a:rPr lang="hr-HR" b="1" i="1" dirty="0"/>
              <a:t>. PAZITE, V TEJ FAZI VAM TRENUTNO NE PRIKAZUJE VEČ (KOT V STARI APLIKACIJI) KOLIKO JE PRAVILNIH IN KOLIKO NEPRAVILNIH!!!</a:t>
            </a:r>
          </a:p>
        </p:txBody>
      </p:sp>
    </p:spTree>
    <p:extLst>
      <p:ext uri="{BB962C8B-B14F-4D97-AF65-F5344CB8AC3E}">
        <p14:creationId xmlns:p14="http://schemas.microsoft.com/office/powerpoint/2010/main" val="22765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04"/>
            <a:ext cx="8229600" cy="909793"/>
          </a:xfrm>
        </p:spPr>
        <p:txBody>
          <a:bodyPr/>
          <a:lstStyle/>
          <a:p>
            <a:r>
              <a:rPr lang="sl-SI" sz="3600" b="1" dirty="0">
                <a:solidFill>
                  <a:srgbClr val="0067B4"/>
                </a:solidFill>
              </a:rPr>
              <a:t>Uvoz podatkov</a:t>
            </a:r>
            <a:endParaRPr lang="en-US" sz="3600" b="1" dirty="0">
              <a:solidFill>
                <a:srgbClr val="0067B4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8F591CD3-6C24-5FD7-ACE7-D63EBFF97B9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368"/>
          <a:stretch/>
        </p:blipFill>
        <p:spPr>
          <a:xfrm>
            <a:off x="699218" y="1419393"/>
            <a:ext cx="3872782" cy="2592288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8F4891B3-8AE3-5CB3-3141-59DD9ACAF332}"/>
              </a:ext>
            </a:extLst>
          </p:cNvPr>
          <p:cNvSpPr/>
          <p:nvPr/>
        </p:nvSpPr>
        <p:spPr>
          <a:xfrm>
            <a:off x="3419872" y="2564904"/>
            <a:ext cx="5382344" cy="354096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Pri prenašanju </a:t>
            </a:r>
            <a:r>
              <a:rPr lang="hr-HR" dirty="0" err="1"/>
              <a:t>podatkov</a:t>
            </a:r>
            <a:r>
              <a:rPr lang="hr-HR" dirty="0"/>
              <a:t> v </a:t>
            </a:r>
            <a:r>
              <a:rPr lang="hr-HR" dirty="0" err="1"/>
              <a:t>spletno</a:t>
            </a:r>
            <a:r>
              <a:rPr lang="hr-HR" dirty="0"/>
              <a:t> aplikacijo se </a:t>
            </a:r>
            <a:r>
              <a:rPr lang="hr-HR" dirty="0" err="1"/>
              <a:t>preverja</a:t>
            </a:r>
            <a:r>
              <a:rPr lang="hr-HR" dirty="0"/>
              <a:t> </a:t>
            </a:r>
            <a:r>
              <a:rPr lang="hr-HR" dirty="0" err="1"/>
              <a:t>vsebina</a:t>
            </a:r>
            <a:r>
              <a:rPr lang="hr-HR" dirty="0"/>
              <a:t> </a:t>
            </a:r>
            <a:r>
              <a:rPr lang="hr-HR" dirty="0" err="1"/>
              <a:t>podatkov</a:t>
            </a:r>
            <a:r>
              <a:rPr lang="hr-HR" dirty="0"/>
              <a:t>:</a:t>
            </a:r>
          </a:p>
          <a:p>
            <a:endParaRPr lang="hr-HR" dirty="0"/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b="1" dirty="0"/>
              <a:t>Šifra </a:t>
            </a:r>
            <a:r>
              <a:rPr lang="hr-HR" b="1" dirty="0" err="1"/>
              <a:t>dajalca</a:t>
            </a:r>
            <a:r>
              <a:rPr lang="hr-HR" b="1" dirty="0"/>
              <a:t> pomoči</a:t>
            </a:r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b="1" dirty="0" err="1"/>
              <a:t>Številka</a:t>
            </a:r>
            <a:r>
              <a:rPr lang="hr-HR" b="1" dirty="0"/>
              <a:t> </a:t>
            </a:r>
            <a:r>
              <a:rPr lang="hr-HR" b="1" dirty="0" err="1"/>
              <a:t>priglasitve</a:t>
            </a:r>
            <a:r>
              <a:rPr lang="hr-HR" dirty="0"/>
              <a:t>; </a:t>
            </a:r>
            <a:r>
              <a:rPr lang="hr-HR" dirty="0" err="1"/>
              <a:t>vnašati</a:t>
            </a:r>
            <a:r>
              <a:rPr lang="hr-HR" dirty="0"/>
              <a:t> se mora </a:t>
            </a:r>
            <a:r>
              <a:rPr lang="hr-HR" dirty="0" err="1"/>
              <a:t>številka</a:t>
            </a:r>
            <a:r>
              <a:rPr lang="hr-HR" dirty="0"/>
              <a:t>, </a:t>
            </a:r>
            <a:r>
              <a:rPr lang="hr-HR" dirty="0" err="1"/>
              <a:t>ki</a:t>
            </a:r>
            <a:r>
              <a:rPr lang="hr-HR" dirty="0"/>
              <a:t> </a:t>
            </a:r>
            <a:r>
              <a:rPr lang="hr-HR" dirty="0" err="1"/>
              <a:t>jo</a:t>
            </a:r>
            <a:r>
              <a:rPr lang="hr-HR" dirty="0"/>
              <a:t> </a:t>
            </a:r>
            <a:r>
              <a:rPr lang="hr-HR" dirty="0" err="1"/>
              <a:t>dobite</a:t>
            </a:r>
            <a:r>
              <a:rPr lang="hr-HR" dirty="0"/>
              <a:t> ob </a:t>
            </a:r>
            <a:r>
              <a:rPr lang="hr-HR" dirty="0" err="1"/>
              <a:t>priglasitvi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je navedena na </a:t>
            </a:r>
            <a:r>
              <a:rPr lang="hr-HR" dirty="0" err="1"/>
              <a:t>mnenju</a:t>
            </a:r>
            <a:endParaRPr lang="hr-HR" dirty="0"/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b="1" dirty="0"/>
              <a:t>Matična </a:t>
            </a:r>
            <a:r>
              <a:rPr lang="hr-HR" b="1" dirty="0" err="1"/>
              <a:t>številka</a:t>
            </a:r>
            <a:r>
              <a:rPr lang="hr-HR" b="1" dirty="0"/>
              <a:t> </a:t>
            </a:r>
            <a:r>
              <a:rPr lang="hr-HR" b="1" dirty="0" err="1"/>
              <a:t>prejemnika</a:t>
            </a:r>
            <a:r>
              <a:rPr lang="hr-HR" b="1" dirty="0"/>
              <a:t> oz MID </a:t>
            </a:r>
            <a:r>
              <a:rPr lang="hr-HR" b="1" dirty="0" err="1"/>
              <a:t>številka</a:t>
            </a:r>
            <a:endParaRPr lang="hr-HR" b="1" dirty="0"/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b="1" dirty="0"/>
              <a:t>Datum </a:t>
            </a:r>
            <a:r>
              <a:rPr lang="hr-HR" b="1" dirty="0" err="1"/>
              <a:t>dodelitve</a:t>
            </a:r>
            <a:r>
              <a:rPr lang="hr-HR" dirty="0"/>
              <a:t> (ali je </a:t>
            </a:r>
            <a:r>
              <a:rPr lang="hr-HR" dirty="0" err="1"/>
              <a:t>znotraj</a:t>
            </a:r>
            <a:r>
              <a:rPr lang="hr-HR" dirty="0"/>
              <a:t> trajanja sheme)</a:t>
            </a:r>
          </a:p>
          <a:p>
            <a:pPr marL="285750" indent="-285750">
              <a:lnSpc>
                <a:spcPct val="85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b="1" dirty="0"/>
              <a:t>Datum transakcije</a:t>
            </a:r>
            <a:r>
              <a:rPr lang="hr-HR" dirty="0"/>
              <a:t> (ali je </a:t>
            </a:r>
            <a:r>
              <a:rPr lang="hr-HR" dirty="0" err="1"/>
              <a:t>kasnejši</a:t>
            </a:r>
            <a:r>
              <a:rPr lang="hr-HR" dirty="0"/>
              <a:t> od </a:t>
            </a:r>
            <a:r>
              <a:rPr lang="hr-HR" dirty="0" err="1"/>
              <a:t>dneva</a:t>
            </a:r>
            <a:r>
              <a:rPr lang="hr-HR" dirty="0"/>
              <a:t> </a:t>
            </a:r>
            <a:r>
              <a:rPr lang="hr-HR" dirty="0" err="1"/>
              <a:t>odobritve</a:t>
            </a:r>
            <a:r>
              <a:rPr lang="hr-HR" dirty="0"/>
              <a:t> sheme)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5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AB4EDAA-C23E-C2BD-765F-7DB5E07EF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08" y="1628800"/>
            <a:ext cx="8172400" cy="2974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904"/>
            <a:ext cx="8229600" cy="909793"/>
          </a:xfrm>
        </p:spPr>
        <p:txBody>
          <a:bodyPr/>
          <a:lstStyle/>
          <a:p>
            <a:r>
              <a:rPr lang="sl-SI" sz="3600" b="1" dirty="0">
                <a:solidFill>
                  <a:srgbClr val="0067B4"/>
                </a:solidFill>
              </a:rPr>
              <a:t>Uvoz podatkov</a:t>
            </a:r>
            <a:endParaRPr lang="en-US" sz="3600" b="1" dirty="0">
              <a:solidFill>
                <a:srgbClr val="0067B4"/>
              </a:solidFill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D4583C3E-BBA5-61BD-FA16-D7CB59E5F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3782440"/>
            <a:ext cx="4824536" cy="267765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/>
              <a:t>S klikom na „</a:t>
            </a:r>
            <a:r>
              <a:rPr lang="hr-HR" sz="2400" dirty="0" err="1"/>
              <a:t>Poročana</a:t>
            </a:r>
            <a:r>
              <a:rPr lang="hr-HR" sz="2400" dirty="0"/>
              <a:t> </a:t>
            </a:r>
            <a:r>
              <a:rPr lang="hr-HR" sz="2400" dirty="0" err="1"/>
              <a:t>pomoč</a:t>
            </a:r>
            <a:r>
              <a:rPr lang="hr-HR" sz="2400" dirty="0"/>
              <a:t> - </a:t>
            </a:r>
            <a:r>
              <a:rPr lang="hr-HR" sz="2400" dirty="0" err="1"/>
              <a:t>Seznam</a:t>
            </a:r>
            <a:r>
              <a:rPr lang="hr-HR" sz="2400" dirty="0"/>
              <a:t> poslanih” </a:t>
            </a:r>
            <a:r>
              <a:rPr lang="hr-HR" sz="2400" dirty="0" err="1"/>
              <a:t>preverite</a:t>
            </a:r>
            <a:r>
              <a:rPr lang="hr-HR" sz="2400" dirty="0"/>
              <a:t> </a:t>
            </a:r>
            <a:r>
              <a:rPr lang="hr-HR" sz="2400" dirty="0" err="1"/>
              <a:t>število</a:t>
            </a:r>
            <a:r>
              <a:rPr lang="hr-HR" sz="2400" dirty="0"/>
              <a:t> uvoženih </a:t>
            </a:r>
            <a:r>
              <a:rPr lang="hr-HR" sz="2400" dirty="0" err="1"/>
              <a:t>vnosov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pravilnost </a:t>
            </a:r>
            <a:r>
              <a:rPr lang="hr-HR" sz="2400" dirty="0" err="1"/>
              <a:t>vnosov</a:t>
            </a:r>
            <a:r>
              <a:rPr lang="hr-HR" sz="2400" dirty="0"/>
              <a:t>. V </a:t>
            </a:r>
            <a:r>
              <a:rPr lang="hr-HR" sz="2400" dirty="0" err="1"/>
              <a:t>posameznih</a:t>
            </a:r>
            <a:r>
              <a:rPr lang="hr-HR" sz="2400" dirty="0"/>
              <a:t> </a:t>
            </a:r>
            <a:r>
              <a:rPr lang="hr-HR" sz="2400" dirty="0" err="1"/>
              <a:t>zavihkih</a:t>
            </a:r>
            <a:r>
              <a:rPr lang="hr-HR" sz="2400" dirty="0"/>
              <a:t> vam prikaže koliko </a:t>
            </a:r>
            <a:r>
              <a:rPr lang="hr-HR" sz="2400" dirty="0" err="1"/>
              <a:t>vnosov</a:t>
            </a:r>
            <a:r>
              <a:rPr lang="hr-HR" sz="2400" dirty="0"/>
              <a:t> je bilo  </a:t>
            </a:r>
            <a:r>
              <a:rPr lang="hr-HR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pravilnih</a:t>
            </a:r>
            <a:r>
              <a:rPr lang="hr-HR" sz="2400" dirty="0"/>
              <a:t>, koliko  </a:t>
            </a:r>
            <a:r>
              <a:rPr lang="hr-HR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nepravilnih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kasneje</a:t>
            </a:r>
            <a:r>
              <a:rPr lang="hr-HR" sz="2400" dirty="0"/>
              <a:t> </a:t>
            </a:r>
            <a:r>
              <a:rPr lang="hr-HR" sz="2400" dirty="0" err="1"/>
              <a:t>tudi</a:t>
            </a:r>
            <a:r>
              <a:rPr lang="hr-HR" sz="2400" dirty="0"/>
              <a:t> </a:t>
            </a:r>
            <a:r>
              <a:rPr lang="hr-HR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zavrnjenih</a:t>
            </a:r>
            <a:r>
              <a:rPr lang="hr-HR" sz="2400" dirty="0"/>
              <a:t> </a:t>
            </a:r>
            <a:r>
              <a:rPr lang="hr-HR" sz="2400" dirty="0" err="1"/>
              <a:t>vnosov</a:t>
            </a:r>
            <a:r>
              <a:rPr lang="hr-HR" sz="2400" dirty="0"/>
              <a:t>.</a:t>
            </a:r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4414DE0B-4DB4-D3C2-2E1C-99FCA85E9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680" y="3501008"/>
            <a:ext cx="371475" cy="195262"/>
          </a:xfrm>
          <a:prstGeom prst="leftArrow">
            <a:avLst>
              <a:gd name="adj1" fmla="val 50000"/>
              <a:gd name="adj2" fmla="val 475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">
            <a:extLst>
              <a:ext uri="{FF2B5EF4-FFF2-40B4-BE49-F238E27FC236}">
                <a16:creationId xmlns:a16="http://schemas.microsoft.com/office/drawing/2014/main" id="{B64B19C4-C492-5AB7-008C-36A52342EE5A}"/>
              </a:ext>
            </a:extLst>
          </p:cNvPr>
          <p:cNvSpPr/>
          <p:nvPr/>
        </p:nvSpPr>
        <p:spPr>
          <a:xfrm>
            <a:off x="2123728" y="191228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0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D681986-C4F1-11FE-2BC5-EC89588E8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08" y="1628800"/>
            <a:ext cx="8172400" cy="2974054"/>
          </a:xfrm>
          <a:prstGeom prst="rect">
            <a:avLst/>
          </a:prstGeom>
        </p:spPr>
      </p:pic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708" y="749808"/>
            <a:ext cx="8229600" cy="8501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sl-SI" sz="3600" b="1" dirty="0">
                <a:solidFill>
                  <a:srgbClr val="005DA3"/>
                </a:solidFill>
              </a:rPr>
              <a:t>Uvoz podatkov</a:t>
            </a:r>
          </a:p>
        </p:txBody>
      </p:sp>
      <p:sp>
        <p:nvSpPr>
          <p:cNvPr id="192517" name="AutoShape 5"/>
          <p:cNvSpPr>
            <a:spLocks noChangeArrowheads="1"/>
          </p:cNvSpPr>
          <p:nvPr/>
        </p:nvSpPr>
        <p:spPr bwMode="auto">
          <a:xfrm>
            <a:off x="1691680" y="3501008"/>
            <a:ext cx="371475" cy="195262"/>
          </a:xfrm>
          <a:prstGeom prst="leftArrow">
            <a:avLst>
              <a:gd name="adj1" fmla="val 50000"/>
              <a:gd name="adj2" fmla="val 475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267744" y="227687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83768" y="4698940"/>
            <a:ext cx="5040560" cy="193899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dirty="0"/>
              <a:t>Osnovni pregled „Poročanih pomoči – seznam poslanih“ vedno pokaže 10 zapisov na stran, lahko pa si jih prikažete in potrjujete do 500 naenkrat.</a:t>
            </a:r>
            <a:endParaRPr lang="en-US" sz="2400" dirty="0"/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 flipV="1">
            <a:off x="3059832" y="4113076"/>
            <a:ext cx="504056" cy="5858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9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animBg="1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868673"/>
            <a:ext cx="8229600" cy="7779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r-HR" sz="4000" b="1" dirty="0">
                <a:solidFill>
                  <a:srgbClr val="005DA3"/>
                </a:solidFill>
              </a:rPr>
              <a:t>Primer nepravilnih </a:t>
            </a:r>
            <a:r>
              <a:rPr lang="hr-HR" sz="4000" b="1" dirty="0" err="1">
                <a:solidFill>
                  <a:srgbClr val="005DA3"/>
                </a:solidFill>
              </a:rPr>
              <a:t>podatkov</a:t>
            </a:r>
            <a:endParaRPr lang="hr-HR" sz="4000" b="1" dirty="0">
              <a:solidFill>
                <a:srgbClr val="005DA3"/>
              </a:solidFill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5220072" y="1628800"/>
            <a:ext cx="2808311" cy="12003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/>
              <a:t>Ne prepozna matične </a:t>
            </a:r>
            <a:r>
              <a:rPr lang="hr-HR" sz="2400" dirty="0" err="1"/>
              <a:t>številke</a:t>
            </a:r>
            <a:r>
              <a:rPr lang="hr-HR" sz="2400" dirty="0"/>
              <a:t> </a:t>
            </a:r>
            <a:r>
              <a:rPr lang="hr-HR" sz="2400" dirty="0" err="1"/>
              <a:t>prejemnika</a:t>
            </a:r>
            <a:r>
              <a:rPr lang="hr-HR" sz="2400" dirty="0"/>
              <a:t>.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5220071" y="3040290"/>
            <a:ext cx="2808311" cy="332398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sz="2000" dirty="0"/>
              <a:t>Podatke </a:t>
            </a:r>
            <a:r>
              <a:rPr lang="hr-HR" sz="2000" dirty="0" err="1"/>
              <a:t>lahko</a:t>
            </a:r>
            <a:r>
              <a:rPr lang="hr-HR" sz="2000" dirty="0"/>
              <a:t> popravite </a:t>
            </a:r>
            <a:r>
              <a:rPr lang="hr-HR" sz="2000" dirty="0" err="1"/>
              <a:t>sproti</a:t>
            </a:r>
            <a:r>
              <a:rPr lang="hr-HR" sz="2000" dirty="0"/>
              <a:t> </a:t>
            </a:r>
            <a:r>
              <a:rPr lang="hr-HR" sz="2000" dirty="0" err="1"/>
              <a:t>in</a:t>
            </a:r>
            <a:r>
              <a:rPr lang="hr-HR" sz="2000" dirty="0"/>
              <a:t> </a:t>
            </a:r>
            <a:r>
              <a:rPr lang="hr-HR" sz="2000" dirty="0" err="1"/>
              <a:t>jih</a:t>
            </a:r>
            <a:r>
              <a:rPr lang="hr-HR" sz="2000" dirty="0"/>
              <a:t> </a:t>
            </a:r>
            <a:r>
              <a:rPr lang="hr-HR" sz="2000" dirty="0" err="1"/>
              <a:t>shranite</a:t>
            </a:r>
            <a:r>
              <a:rPr lang="hr-HR" sz="2000" dirty="0"/>
              <a:t>. </a:t>
            </a:r>
            <a:r>
              <a:rPr lang="hr-HR" sz="2000" dirty="0" err="1"/>
              <a:t>Če</a:t>
            </a:r>
            <a:r>
              <a:rPr lang="hr-HR" sz="2000" dirty="0"/>
              <a:t> </a:t>
            </a:r>
            <a:r>
              <a:rPr lang="hr-HR" sz="2000" dirty="0" err="1"/>
              <a:t>so</a:t>
            </a:r>
            <a:r>
              <a:rPr lang="hr-HR" sz="2000" dirty="0"/>
              <a:t> </a:t>
            </a:r>
            <a:r>
              <a:rPr lang="hr-HR" sz="2000" dirty="0" err="1"/>
              <a:t>podatki</a:t>
            </a:r>
            <a:r>
              <a:rPr lang="hr-HR" sz="2000" dirty="0"/>
              <a:t> pravilni se </a:t>
            </a:r>
            <a:r>
              <a:rPr lang="hr-HR" sz="2000" dirty="0" err="1"/>
              <a:t>prenesejo</a:t>
            </a:r>
            <a:r>
              <a:rPr lang="hr-HR" sz="2000" dirty="0"/>
              <a:t> med pravilne.</a:t>
            </a:r>
          </a:p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hr-HR" sz="2000" dirty="0" err="1"/>
              <a:t>Lahko</a:t>
            </a:r>
            <a:r>
              <a:rPr lang="hr-HR" sz="2000" dirty="0"/>
              <a:t> </a:t>
            </a:r>
            <a:r>
              <a:rPr lang="hr-HR" sz="2000" dirty="0" err="1"/>
              <a:t>ji</a:t>
            </a:r>
            <a:r>
              <a:rPr lang="hr-HR" sz="2000" dirty="0"/>
              <a:t> zbrišete </a:t>
            </a:r>
            <a:r>
              <a:rPr lang="hr-HR" sz="2000" dirty="0" err="1"/>
              <a:t>in</a:t>
            </a:r>
            <a:r>
              <a:rPr lang="hr-HR" sz="2000" dirty="0"/>
              <a:t> popravite v Excel tabeli </a:t>
            </a:r>
            <a:r>
              <a:rPr lang="hr-HR" sz="2000" dirty="0" err="1"/>
              <a:t>in</a:t>
            </a:r>
            <a:r>
              <a:rPr lang="hr-HR" sz="2000" dirty="0"/>
              <a:t> ponovno uvozite.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1E665545-9A5B-5B5A-F22B-A93B1E220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9672" y="1641915"/>
            <a:ext cx="3456384" cy="4941447"/>
          </a:xfrm>
        </p:spPr>
      </p:pic>
    </p:spTree>
    <p:extLst>
      <p:ext uri="{BB962C8B-B14F-4D97-AF65-F5344CB8AC3E}">
        <p14:creationId xmlns:p14="http://schemas.microsoft.com/office/powerpoint/2010/main" val="12742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nimBg="1"/>
      <p:bldP spid="1966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5214823-FAAB-6073-8BEB-17489AA8B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34712"/>
            <a:ext cx="8172400" cy="2974054"/>
          </a:xfrm>
          <a:prstGeom prst="rect">
            <a:avLst/>
          </a:prstGeom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04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br>
              <a:rPr lang="hr-HR" b="1" dirty="0">
                <a:solidFill>
                  <a:srgbClr val="005DA3"/>
                </a:solidFill>
              </a:rPr>
            </a:br>
            <a:r>
              <a:rPr lang="hr-HR" b="1" dirty="0" err="1">
                <a:solidFill>
                  <a:srgbClr val="005DA3"/>
                </a:solidFill>
              </a:rPr>
              <a:t>Pregledovanje</a:t>
            </a:r>
            <a:r>
              <a:rPr lang="hr-HR" b="1" dirty="0">
                <a:solidFill>
                  <a:srgbClr val="005DA3"/>
                </a:solidFill>
              </a:rPr>
              <a:t> uvoženih </a:t>
            </a:r>
            <a:r>
              <a:rPr lang="hr-HR" b="1" dirty="0" err="1">
                <a:solidFill>
                  <a:srgbClr val="005DA3"/>
                </a:solidFill>
              </a:rPr>
              <a:t>podatkov</a:t>
            </a:r>
            <a:endParaRPr lang="hr-HR" b="1" dirty="0">
              <a:solidFill>
                <a:srgbClr val="005DA3"/>
              </a:solidFill>
            </a:endParaRP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694902" y="3194392"/>
            <a:ext cx="5250062" cy="304698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/>
              <a:t>Pri nepravilnih </a:t>
            </a:r>
            <a:r>
              <a:rPr lang="hr-HR" sz="2400" dirty="0" err="1"/>
              <a:t>podatkih</a:t>
            </a:r>
            <a:r>
              <a:rPr lang="hr-HR" sz="2400" dirty="0"/>
              <a:t> s klikom na ikono </a:t>
            </a:r>
            <a:r>
              <a:rPr lang="hr-HR" sz="2400" dirty="0" err="1"/>
              <a:t>svinčnika</a:t>
            </a:r>
            <a:r>
              <a:rPr lang="hr-HR" sz="2400" dirty="0"/>
              <a:t> ugotovimo </a:t>
            </a:r>
            <a:r>
              <a:rPr lang="hr-HR" sz="2400" dirty="0" err="1"/>
              <a:t>vzrok</a:t>
            </a:r>
            <a:r>
              <a:rPr lang="hr-HR" sz="2400" dirty="0"/>
              <a:t> nepravilnosti, </a:t>
            </a:r>
            <a:r>
              <a:rPr lang="hr-HR" sz="2400" dirty="0" err="1"/>
              <a:t>kjer</a:t>
            </a:r>
            <a:r>
              <a:rPr lang="hr-HR" sz="2400" dirty="0"/>
              <a:t> je v </a:t>
            </a:r>
            <a:r>
              <a:rPr lang="hr-HR" sz="2400" dirty="0" err="1"/>
              <a:t>poročani</a:t>
            </a:r>
            <a:r>
              <a:rPr lang="hr-HR" sz="2400" dirty="0"/>
              <a:t> pomoči označeno z </a:t>
            </a:r>
            <a:r>
              <a:rPr lang="hr-HR" sz="2400" dirty="0" err="1"/>
              <a:t>rdečo</a:t>
            </a:r>
            <a:r>
              <a:rPr lang="hr-HR" sz="2400" dirty="0"/>
              <a:t> </a:t>
            </a:r>
            <a:r>
              <a:rPr lang="hr-HR" sz="2400" dirty="0" err="1"/>
              <a:t>kje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kaj je narobe. </a:t>
            </a:r>
            <a:r>
              <a:rPr lang="hr-HR" sz="2400" dirty="0" err="1"/>
              <a:t>Lahko</a:t>
            </a:r>
            <a:r>
              <a:rPr lang="hr-HR" sz="2400" dirty="0"/>
              <a:t> se trajanje sheme ne sklada z datumom </a:t>
            </a:r>
            <a:r>
              <a:rPr lang="hr-HR" sz="2400" dirty="0" err="1"/>
              <a:t>odobritve</a:t>
            </a:r>
            <a:r>
              <a:rPr lang="hr-HR" sz="2400" dirty="0"/>
              <a:t>. </a:t>
            </a:r>
            <a:r>
              <a:rPr lang="hr-HR" sz="2400" dirty="0" err="1"/>
              <a:t>Lahko</a:t>
            </a:r>
            <a:r>
              <a:rPr lang="hr-HR" sz="2400" dirty="0"/>
              <a:t> je </a:t>
            </a:r>
            <a:r>
              <a:rPr lang="hr-HR" sz="2400" dirty="0" err="1"/>
              <a:t>poročana</a:t>
            </a:r>
            <a:r>
              <a:rPr lang="hr-HR" sz="2400" dirty="0"/>
              <a:t> </a:t>
            </a:r>
            <a:r>
              <a:rPr lang="hr-HR" sz="2400" dirty="0" err="1"/>
              <a:t>napačna</a:t>
            </a:r>
            <a:r>
              <a:rPr lang="hr-HR" sz="2400" dirty="0"/>
              <a:t> kategorija pomoči, </a:t>
            </a:r>
            <a:r>
              <a:rPr lang="hr-HR" sz="2400" dirty="0" err="1"/>
              <a:t>lahko</a:t>
            </a:r>
            <a:r>
              <a:rPr lang="hr-HR" sz="2400" dirty="0"/>
              <a:t> je </a:t>
            </a:r>
            <a:r>
              <a:rPr lang="hr-HR" sz="2400" dirty="0" err="1"/>
              <a:t>poročana</a:t>
            </a:r>
            <a:r>
              <a:rPr lang="hr-HR" sz="2400" dirty="0"/>
              <a:t> </a:t>
            </a:r>
            <a:r>
              <a:rPr lang="hr-HR" sz="2400" dirty="0" err="1"/>
              <a:t>napačna</a:t>
            </a:r>
            <a:r>
              <a:rPr lang="hr-HR" sz="2400" dirty="0"/>
              <a:t> </a:t>
            </a:r>
            <a:r>
              <a:rPr lang="hr-HR" sz="2400" dirty="0" err="1"/>
              <a:t>številka</a:t>
            </a:r>
            <a:r>
              <a:rPr lang="hr-HR" sz="2400" dirty="0"/>
              <a:t> sheme </a:t>
            </a:r>
            <a:r>
              <a:rPr lang="hr-HR" sz="2400" dirty="0" err="1"/>
              <a:t>ipd</a:t>
            </a:r>
            <a:r>
              <a:rPr lang="hr-HR" sz="2400" dirty="0"/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2267744" y="1910492"/>
            <a:ext cx="616558" cy="1911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843F833-E499-2E59-85B2-8F49DBE5F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184" y="3933056"/>
            <a:ext cx="2550964" cy="23083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/>
              <a:t>Podatke </a:t>
            </a:r>
            <a:r>
              <a:rPr lang="hr-HR" sz="2400" dirty="0" err="1"/>
              <a:t>lahko</a:t>
            </a:r>
            <a:r>
              <a:rPr lang="hr-HR" sz="2400" dirty="0"/>
              <a:t> popravite </a:t>
            </a:r>
            <a:r>
              <a:rPr lang="hr-HR" sz="2400" dirty="0" err="1"/>
              <a:t>sproti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jih</a:t>
            </a:r>
            <a:r>
              <a:rPr lang="hr-HR" sz="2400" dirty="0"/>
              <a:t> </a:t>
            </a:r>
            <a:r>
              <a:rPr lang="hr-HR" sz="2400" dirty="0" err="1"/>
              <a:t>shranite</a:t>
            </a:r>
            <a:r>
              <a:rPr lang="hr-HR" sz="2400" dirty="0"/>
              <a:t>. </a:t>
            </a:r>
            <a:r>
              <a:rPr lang="hr-HR" sz="2400" dirty="0" err="1"/>
              <a:t>Če</a:t>
            </a:r>
            <a:r>
              <a:rPr lang="hr-HR" sz="2400" dirty="0"/>
              <a:t>/</a:t>
            </a:r>
            <a:r>
              <a:rPr lang="hr-HR" sz="2400" dirty="0" err="1"/>
              <a:t>ko</a:t>
            </a:r>
            <a:r>
              <a:rPr lang="hr-HR" sz="2400" dirty="0"/>
              <a:t> </a:t>
            </a:r>
            <a:r>
              <a:rPr lang="hr-HR" sz="2400" dirty="0" err="1"/>
              <a:t>so</a:t>
            </a:r>
            <a:r>
              <a:rPr lang="hr-HR" sz="2400" dirty="0"/>
              <a:t> </a:t>
            </a:r>
            <a:r>
              <a:rPr lang="hr-HR" sz="2400" dirty="0" err="1"/>
              <a:t>podatki</a:t>
            </a:r>
            <a:r>
              <a:rPr lang="hr-HR" sz="2400" dirty="0"/>
              <a:t> pravilni se </a:t>
            </a:r>
            <a:r>
              <a:rPr lang="hr-HR" sz="2400" dirty="0" err="1"/>
              <a:t>prenesejo</a:t>
            </a:r>
            <a:r>
              <a:rPr lang="hr-HR" sz="2400" dirty="0"/>
              <a:t> med pravilne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495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67B4"/>
                </a:solidFill>
              </a:rPr>
              <a:t>Pred prvo prijavo</a:t>
            </a:r>
            <a:endParaRPr lang="en-US" b="1" dirty="0">
              <a:solidFill>
                <a:srgbClr val="0067B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0491" y="3284984"/>
            <a:ext cx="7056784" cy="2677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dirty="0"/>
              <a:t>Pred tem je potrebno urediti dostop v omrežje HKOM. </a:t>
            </a:r>
          </a:p>
          <a:p>
            <a:endParaRPr lang="sl-SI" sz="2400" dirty="0"/>
          </a:p>
          <a:p>
            <a:r>
              <a:rPr lang="sl-SI" sz="2000" dirty="0"/>
              <a:t>Večina uporabnikov aplikacije / upravljavcev ukrepov, ki predstavljajo državno pomoč ali pomoč </a:t>
            </a:r>
            <a:r>
              <a:rPr lang="sl-SI" sz="2000" i="1" dirty="0"/>
              <a:t>de </a:t>
            </a:r>
            <a:r>
              <a:rPr lang="sl-SI" sz="2000" i="1" dirty="0" err="1"/>
              <a:t>minimis</a:t>
            </a:r>
            <a:r>
              <a:rPr lang="sl-SI" sz="2000" dirty="0"/>
              <a:t> ima dostop do HKOM, sicer je potrebno izpolniti vlogo za dodelitev pravic za omrežje HKOM, jo poslati na naše ministrstvo, ki le-to posreduje ministrstvu odgovornemu za informatiko v državni upravi (</a:t>
            </a:r>
            <a:r>
              <a:rPr lang="sl-SI" sz="2000" dirty="0" err="1"/>
              <a:t>obr</a:t>
            </a:r>
            <a:r>
              <a:rPr lang="sl-SI" sz="2000" dirty="0"/>
              <a:t>.: </a:t>
            </a:r>
            <a:r>
              <a:rPr lang="sl-SI" sz="2000" dirty="0" err="1"/>
              <a:t>Obr</a:t>
            </a:r>
            <a:r>
              <a:rPr lang="sl-SI" sz="2000" dirty="0"/>
              <a:t>.: HKOM-2021-DPUOD).</a:t>
            </a:r>
            <a:endParaRPr lang="en-US" sz="2000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EEEAC82-901F-EE26-6B29-FEC32712A99B}"/>
              </a:ext>
            </a:extLst>
          </p:cNvPr>
          <p:cNvSpPr txBox="1"/>
          <p:nvPr/>
        </p:nvSpPr>
        <p:spPr>
          <a:xfrm>
            <a:off x="971600" y="1544784"/>
            <a:ext cx="76328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spletne aplikacije dostopamo preko spletnega naslova </a:t>
            </a:r>
            <a:r>
              <a:rPr lang="sl-SI" sz="2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https://isdp.mf.sigov.si</a:t>
            </a:r>
            <a:r>
              <a:rPr lang="sl-SI" sz="24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sl-SI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sz="24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Dostop je mogoč s pomočjo digitalnega potrdila. </a:t>
            </a:r>
          </a:p>
          <a:p>
            <a:endParaRPr lang="sl-SI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"/>
    </mc:Choice>
    <mc:Fallback xmlns="">
      <p:transition spd="slow" advTm="1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A65E3F4-FE1D-ABD9-FE4D-26214B318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78" y="1808610"/>
            <a:ext cx="8172400" cy="2974054"/>
          </a:xfrm>
          <a:prstGeom prst="rect">
            <a:avLst/>
          </a:prstGeom>
        </p:spPr>
      </p:pic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5" y="620688"/>
            <a:ext cx="8652320" cy="10855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sl-SI" sz="3600" b="1" dirty="0">
                <a:solidFill>
                  <a:srgbClr val="005DA3"/>
                </a:solidFill>
              </a:rPr>
              <a:t>Končno potrjevanje in</a:t>
            </a:r>
            <a:br>
              <a:rPr lang="sl-SI" sz="3600" b="1" dirty="0">
                <a:solidFill>
                  <a:srgbClr val="005DA3"/>
                </a:solidFill>
              </a:rPr>
            </a:br>
            <a:r>
              <a:rPr lang="sl-SI" sz="3600" b="1" dirty="0">
                <a:solidFill>
                  <a:srgbClr val="005DA3"/>
                </a:solidFill>
              </a:rPr>
              <a:t> zavrnitev podatkov</a:t>
            </a: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2067098" y="3429000"/>
            <a:ext cx="6882011" cy="3293209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l-SI" sz="1600" dirty="0"/>
              <a:t>Pravilne podatke označite in  jih s “klikom” na </a:t>
            </a:r>
            <a:r>
              <a:rPr lang="sl-SI" sz="1600" b="1" i="1" dirty="0">
                <a:solidFill>
                  <a:srgbClr val="FFFF00"/>
                </a:solidFill>
              </a:rPr>
              <a:t>Potrdi označene</a:t>
            </a:r>
            <a:r>
              <a:rPr lang="sl-SI" sz="1600" dirty="0">
                <a:solidFill>
                  <a:srgbClr val="FFFF00"/>
                </a:solidFill>
              </a:rPr>
              <a:t> </a:t>
            </a:r>
            <a:r>
              <a:rPr lang="sl-SI" sz="1600" dirty="0"/>
              <a:t>prenesete na Ministrstvo za finance, kjer se podatki še enkrat preverijo. </a:t>
            </a:r>
          </a:p>
          <a:p>
            <a:pPr>
              <a:spcBef>
                <a:spcPct val="50000"/>
              </a:spcBef>
            </a:pPr>
            <a:r>
              <a:rPr lang="sl-SI" sz="1600" dirty="0"/>
              <a:t>V kolikor se odkrijejo dodatne napake, se podatki prenesejo nazaj na uporabnika, ki je podatke o pomočeh posredoval. Prikažejo se v rubriki </a:t>
            </a:r>
            <a:r>
              <a:rPr lang="sl-SI" sz="1600" b="1" i="1" dirty="0">
                <a:solidFill>
                  <a:srgbClr val="FFFF00"/>
                </a:solidFill>
              </a:rPr>
              <a:t>Zavrnjene</a:t>
            </a:r>
            <a:r>
              <a:rPr lang="sl-SI" sz="1600" dirty="0"/>
              <a:t>, kjer je naveden tudi razlog zavrnitve. </a:t>
            </a:r>
          </a:p>
          <a:p>
            <a:pPr>
              <a:spcBef>
                <a:spcPct val="50000"/>
              </a:spcBef>
            </a:pPr>
            <a:r>
              <a:rPr lang="sl-SI" sz="1600" dirty="0"/>
              <a:t>Med </a:t>
            </a:r>
            <a:r>
              <a:rPr lang="sl-SI" sz="1600" b="1" dirty="0">
                <a:solidFill>
                  <a:srgbClr val="FFFF00"/>
                </a:solidFill>
              </a:rPr>
              <a:t>Zavrnjene</a:t>
            </a:r>
            <a:r>
              <a:rPr lang="sl-SI" sz="1600" dirty="0">
                <a:solidFill>
                  <a:srgbClr val="FFFF00"/>
                </a:solidFill>
              </a:rPr>
              <a:t> </a:t>
            </a:r>
            <a:r>
              <a:rPr lang="sl-SI" sz="1600" dirty="0"/>
              <a:t>prejmete samo tiste podatke, ki so napačni, ne celotne datoteke, ki ste jo posredovali z eno potrditvijo.</a:t>
            </a:r>
          </a:p>
          <a:p>
            <a:pPr>
              <a:spcBef>
                <a:spcPct val="50000"/>
              </a:spcBef>
            </a:pPr>
            <a:r>
              <a:rPr lang="sl-SI" sz="1600" dirty="0"/>
              <a:t>Ko popravite zavrnjene podatke ponovite postopek potrjevanja.</a:t>
            </a:r>
          </a:p>
          <a:p>
            <a:pPr>
              <a:spcBef>
                <a:spcPct val="50000"/>
              </a:spcBef>
            </a:pPr>
            <a:r>
              <a:rPr lang="sl-SI" sz="1600" dirty="0"/>
              <a:t>PAZITE – v kolikor gre za poročanje večjega števila podatkov iz Excel tabele in vam jih nekaj po preverjanju pade pod Nepravilne, je najbolje, da vse podatke (tudi pravilne) iz </a:t>
            </a:r>
            <a:r>
              <a:rPr lang="sl-SI" sz="1600" dirty="0" err="1"/>
              <a:t>tebele</a:t>
            </a:r>
            <a:r>
              <a:rPr lang="sl-SI" sz="1600" dirty="0"/>
              <a:t> zbrišete in ponovno uvozite.</a:t>
            </a:r>
          </a:p>
        </p:txBody>
      </p:sp>
      <p:sp>
        <p:nvSpPr>
          <p:cNvPr id="2" name="6-Point Star 1"/>
          <p:cNvSpPr/>
          <p:nvPr/>
        </p:nvSpPr>
        <p:spPr>
          <a:xfrm>
            <a:off x="2267744" y="2132856"/>
            <a:ext cx="504056" cy="485559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32040" y="1706248"/>
            <a:ext cx="3923431" cy="163121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000" dirty="0"/>
              <a:t>S klikom na Izberi stran označimo vse podatke, ki so vidni na ekranu (pazi lahko je več strani podatkov odvisno koliko na stran ste si označili, da bi videli podatke).  </a:t>
            </a:r>
            <a:endParaRPr lang="en-US" sz="2000" dirty="0"/>
          </a:p>
        </p:txBody>
      </p:sp>
      <p:cxnSp>
        <p:nvCxnSpPr>
          <p:cNvPr id="5" name="Straight Arrow Connector 4"/>
          <p:cNvCxnSpPr>
            <a:cxnSpLocks/>
            <a:endCxn id="2" idx="0"/>
          </p:cNvCxnSpPr>
          <p:nvPr/>
        </p:nvCxnSpPr>
        <p:spPr>
          <a:xfrm flipH="1">
            <a:off x="2771800" y="2023440"/>
            <a:ext cx="2736304" cy="23080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0" grpId="0" animBg="1"/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sl-SI" b="1" dirty="0">
                <a:solidFill>
                  <a:srgbClr val="0067B4"/>
                </a:solidFill>
              </a:rPr>
              <a:t>Po končanem vnosu</a:t>
            </a:r>
            <a:endParaRPr lang="en-US" b="1" dirty="0">
              <a:solidFill>
                <a:srgbClr val="0067B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396000">
              <a:spcBef>
                <a:spcPts val="1200"/>
              </a:spcBef>
            </a:pPr>
            <a:r>
              <a:rPr lang="sl-SI" sz="2800" dirty="0"/>
              <a:t>Ko pri sebi med „Poročanimi pomočmi – seznam poslanih“ več ne vidite vnosov, so praviloma poslani naprej v potrjevanje na MF. Če pa jih še vedno vidite pri sebi, pomeni, da niste le-teh dokončno potrdili in poslali naprej.</a:t>
            </a:r>
          </a:p>
          <a:p>
            <a:pPr marL="396000">
              <a:spcBef>
                <a:spcPts val="1200"/>
              </a:spcBef>
            </a:pPr>
            <a:r>
              <a:rPr lang="sl-SI" sz="2800" dirty="0"/>
              <a:t>Obvestilo oz. seznam vseh poročanih pomoči boste naslednji dan po uvozu prejeli tudi na vaš e-naslov.  To je hkrati potrdilo, da ste podatke </a:t>
            </a:r>
            <a:r>
              <a:rPr lang="sl-SI" sz="2800" b="1" dirty="0">
                <a:solidFill>
                  <a:srgbClr val="0070C0"/>
                </a:solidFill>
              </a:rPr>
              <a:t>uspešno uvozili </a:t>
            </a:r>
            <a:r>
              <a:rPr lang="sl-SI" sz="2800" dirty="0"/>
              <a:t>v spletno aplikacijo.</a:t>
            </a:r>
          </a:p>
          <a:p>
            <a:pPr marL="396000">
              <a:spcBef>
                <a:spcPts val="1200"/>
              </a:spcBef>
            </a:pPr>
            <a:r>
              <a:rPr lang="sl-SI" sz="2800" dirty="0"/>
              <a:t>Poročane podatke nato pri nas še dodatno pregledamo in v nekaj dneh potrdimo (običajno naslednji dan), nato prejmete po e-mailu še obvestilo o </a:t>
            </a:r>
            <a:r>
              <a:rPr lang="sl-SI" sz="2800" b="1" dirty="0">
                <a:solidFill>
                  <a:srgbClr val="0070C0"/>
                </a:solidFill>
              </a:rPr>
              <a:t>dokončni potrditvi </a:t>
            </a:r>
            <a:r>
              <a:rPr lang="sl-SI" sz="2800" dirty="0"/>
              <a:t>oz. zavrnitvi podatkov.</a:t>
            </a:r>
          </a:p>
          <a:p>
            <a:pPr marL="396000">
              <a:spcBef>
                <a:spcPts val="1200"/>
              </a:spcBef>
            </a:pPr>
            <a:r>
              <a:rPr lang="sl-SI" sz="2800" dirty="0"/>
              <a:t>V kolikor </a:t>
            </a:r>
            <a:r>
              <a:rPr lang="sl-SI" sz="2800" b="1" dirty="0">
                <a:solidFill>
                  <a:srgbClr val="FF0000"/>
                </a:solidFill>
              </a:rPr>
              <a:t>ne dobite </a:t>
            </a:r>
            <a:r>
              <a:rPr lang="sl-SI" sz="2800" dirty="0"/>
              <a:t>avtomatskega povratnega e-</a:t>
            </a:r>
            <a:r>
              <a:rPr lang="sl-SI" sz="2800" dirty="0" err="1"/>
              <a:t>maila</a:t>
            </a:r>
            <a:r>
              <a:rPr lang="sl-SI" sz="2800" dirty="0"/>
              <a:t>, nekaj ni bilo v redu.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65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b="1" dirty="0">
                <a:solidFill>
                  <a:srgbClr val="0067B4"/>
                </a:solidFill>
              </a:rPr>
            </a:br>
            <a:r>
              <a:rPr lang="sl-SI" b="1" dirty="0">
                <a:solidFill>
                  <a:srgbClr val="0067B4"/>
                </a:solidFill>
              </a:rPr>
              <a:t>Spletna</a:t>
            </a:r>
            <a:r>
              <a:rPr lang="sl-SI" b="1" dirty="0">
                <a:solidFill>
                  <a:srgbClr val="005DA3"/>
                </a:solidFill>
              </a:rPr>
              <a:t> aplikacija ISDP</a:t>
            </a:r>
            <a:endParaRPr lang="en-US" dirty="0"/>
          </a:p>
        </p:txBody>
      </p:sp>
      <p:pic>
        <p:nvPicPr>
          <p:cNvPr id="7" name="Označba mesta vsebine 6">
            <a:extLst>
              <a:ext uri="{FF2B5EF4-FFF2-40B4-BE49-F238E27FC236}">
                <a16:creationId xmlns:a16="http://schemas.microsoft.com/office/drawing/2014/main" id="{1D943127-88D5-81FD-D200-B61A5806A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b="46875"/>
          <a:stretch/>
        </p:blipFill>
        <p:spPr>
          <a:xfrm>
            <a:off x="1547664" y="1700808"/>
            <a:ext cx="6421332" cy="23139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Slika 1">
            <a:extLst>
              <a:ext uri="{FF2B5EF4-FFF2-40B4-BE49-F238E27FC236}">
                <a16:creationId xmlns:a16="http://schemas.microsoft.com/office/drawing/2014/main" id="{EA89E5D3-EFAF-31D7-544C-824BD0341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70"/>
          <a:stretch/>
        </p:blipFill>
        <p:spPr bwMode="auto">
          <a:xfrm>
            <a:off x="2699791" y="4144218"/>
            <a:ext cx="3744416" cy="19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0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"/>
    </mc:Choice>
    <mc:Fallback xmlns="">
      <p:transition spd="slow" advTm="50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54" y="54868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sl-SI" b="1" dirty="0">
                <a:solidFill>
                  <a:srgbClr val="0067B4"/>
                </a:solidFill>
              </a:rPr>
            </a:br>
            <a:r>
              <a:rPr lang="sl-SI" b="1" dirty="0">
                <a:solidFill>
                  <a:srgbClr val="0067B4"/>
                </a:solidFill>
              </a:rPr>
              <a:t>Proces poročanja državnih pomoči</a:t>
            </a:r>
            <a:endParaRPr lang="en-US" b="1" dirty="0">
              <a:solidFill>
                <a:srgbClr val="0067B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42093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/>
              <a:t>Razdeljen je na dve vlogi:</a:t>
            </a:r>
          </a:p>
          <a:p>
            <a:pPr>
              <a:buFontTx/>
              <a:buChar char="-"/>
            </a:pPr>
            <a:r>
              <a:rPr lang="sl-SI" dirty="0"/>
              <a:t>poročevalca in</a:t>
            </a:r>
          </a:p>
          <a:p>
            <a:pPr>
              <a:buFontTx/>
              <a:buChar char="-"/>
            </a:pPr>
            <a:r>
              <a:rPr lang="sl-SI" dirty="0"/>
              <a:t>uradnika na Ministrstvu za finance.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Poročevalec skrbi za vnos poročanih pomoči, ki je pravilen, ko jih dokončno potrdi.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Uradnik na Ministrstvu za finance skrbi za dodatno preverjanje poročanih pomoči, ki se shranijo v bazo državnih pomoči šele, ko jih le-ta potrdi.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Oba imata možnost urejanja pomoči tudi s pomočjo »Informacije o poročani pomoči«.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"/>
    </mc:Choice>
    <mc:Fallback xmlns="">
      <p:transition spd="slow" advTm="46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54" y="54868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sl-SI" b="1" dirty="0">
                <a:solidFill>
                  <a:srgbClr val="0067B4"/>
                </a:solidFill>
              </a:rPr>
            </a:br>
            <a:r>
              <a:rPr lang="sl-SI" b="1" dirty="0">
                <a:solidFill>
                  <a:srgbClr val="0067B4"/>
                </a:solidFill>
              </a:rPr>
              <a:t>Možnosti vnašanja podatkov</a:t>
            </a:r>
            <a:endParaRPr lang="en-US" b="1" dirty="0">
              <a:solidFill>
                <a:srgbClr val="0067B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4209331"/>
          </a:xfrm>
        </p:spPr>
        <p:txBody>
          <a:bodyPr>
            <a:normAutofit fontScale="92500"/>
          </a:bodyPr>
          <a:lstStyle/>
          <a:p>
            <a:r>
              <a:rPr lang="hr-HR" dirty="0"/>
              <a:t>Kadar </a:t>
            </a:r>
            <a:r>
              <a:rPr lang="hr-HR" dirty="0" err="1"/>
              <a:t>vnašate</a:t>
            </a:r>
            <a:r>
              <a:rPr lang="hr-HR" dirty="0"/>
              <a:t> </a:t>
            </a:r>
            <a:r>
              <a:rPr lang="hr-HR" dirty="0" err="1"/>
              <a:t>manjše</a:t>
            </a:r>
            <a:r>
              <a:rPr lang="hr-HR" dirty="0"/>
              <a:t> </a:t>
            </a:r>
            <a:r>
              <a:rPr lang="hr-HR" dirty="0" err="1"/>
              <a:t>število</a:t>
            </a:r>
            <a:r>
              <a:rPr lang="hr-HR" dirty="0"/>
              <a:t> </a:t>
            </a:r>
            <a:r>
              <a:rPr lang="hr-HR" dirty="0" err="1"/>
              <a:t>prejemnikov</a:t>
            </a:r>
            <a:r>
              <a:rPr lang="hr-HR" dirty="0"/>
              <a:t> pomoči, </a:t>
            </a:r>
            <a:r>
              <a:rPr lang="hr-HR" dirty="0" err="1"/>
              <a:t>lahko</a:t>
            </a:r>
            <a:r>
              <a:rPr lang="hr-HR" dirty="0"/>
              <a:t> </a:t>
            </a:r>
            <a:r>
              <a:rPr lang="hr-HR" dirty="0" err="1"/>
              <a:t>vnašate</a:t>
            </a:r>
            <a:r>
              <a:rPr lang="hr-HR" dirty="0"/>
              <a:t> podatke </a:t>
            </a:r>
            <a:r>
              <a:rPr lang="hr-HR" b="1" dirty="0"/>
              <a:t>direktno</a:t>
            </a:r>
            <a:r>
              <a:rPr lang="hr-HR" dirty="0"/>
              <a:t> v </a:t>
            </a:r>
            <a:r>
              <a:rPr lang="hr-HR" dirty="0" err="1"/>
              <a:t>spletno</a:t>
            </a:r>
            <a:r>
              <a:rPr lang="hr-HR" dirty="0"/>
              <a:t> aplikacijo (</a:t>
            </a:r>
            <a:r>
              <a:rPr lang="hr-HR" dirty="0" err="1"/>
              <a:t>Poročana</a:t>
            </a:r>
            <a:r>
              <a:rPr lang="hr-HR" dirty="0"/>
              <a:t> </a:t>
            </a:r>
            <a:r>
              <a:rPr lang="hr-HR" dirty="0" err="1"/>
              <a:t>pomoč</a:t>
            </a:r>
            <a:r>
              <a:rPr lang="hr-HR" dirty="0"/>
              <a:t>).</a:t>
            </a:r>
          </a:p>
          <a:p>
            <a:endParaRPr lang="hr-HR" sz="2400" dirty="0"/>
          </a:p>
          <a:p>
            <a:r>
              <a:rPr lang="hr-HR" dirty="0"/>
              <a:t>V </a:t>
            </a:r>
            <a:r>
              <a:rPr lang="hr-HR" dirty="0" err="1"/>
              <a:t>kolikor</a:t>
            </a:r>
            <a:r>
              <a:rPr lang="hr-HR" dirty="0"/>
              <a:t> imate </a:t>
            </a:r>
            <a:r>
              <a:rPr lang="hr-HR" dirty="0" err="1"/>
              <a:t>večje</a:t>
            </a:r>
            <a:r>
              <a:rPr lang="hr-HR" dirty="0"/>
              <a:t> </a:t>
            </a:r>
            <a:r>
              <a:rPr lang="hr-HR" dirty="0" err="1"/>
              <a:t>število</a:t>
            </a:r>
            <a:r>
              <a:rPr lang="hr-HR" dirty="0"/>
              <a:t> </a:t>
            </a:r>
            <a:r>
              <a:rPr lang="hr-HR" dirty="0" err="1"/>
              <a:t>prejemnikov</a:t>
            </a:r>
            <a:r>
              <a:rPr lang="hr-HR" dirty="0"/>
              <a:t> uporabite uvoz </a:t>
            </a:r>
            <a:r>
              <a:rPr lang="hr-HR" dirty="0" err="1"/>
              <a:t>podatkov</a:t>
            </a:r>
            <a:r>
              <a:rPr lang="hr-HR" dirty="0"/>
              <a:t> </a:t>
            </a:r>
            <a:r>
              <a:rPr lang="hr-HR" b="1" dirty="0"/>
              <a:t>preko </a:t>
            </a:r>
            <a:r>
              <a:rPr lang="hr-HR" b="1" dirty="0" err="1"/>
              <a:t>prednastavljene</a:t>
            </a:r>
            <a:r>
              <a:rPr lang="hr-HR" b="1" dirty="0"/>
              <a:t> Excel tabele</a:t>
            </a:r>
            <a:r>
              <a:rPr lang="hr-HR" dirty="0"/>
              <a:t>, objavljene na naši </a:t>
            </a:r>
            <a:r>
              <a:rPr lang="hr-HR" dirty="0" err="1"/>
              <a:t>spletni</a:t>
            </a:r>
            <a:r>
              <a:rPr lang="hr-HR" dirty="0"/>
              <a:t> strani: </a:t>
            </a:r>
            <a:r>
              <a:rPr lang="hr-HR" sz="2400" dirty="0">
                <a:solidFill>
                  <a:srgbClr val="0067B4"/>
                </a:solidFill>
              </a:rPr>
              <a:t>http://www.mf.gov.si/si/delovna_podrocja/drzavne_pomoci/porocanje/</a:t>
            </a:r>
          </a:p>
          <a:p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"/>
    </mc:Choice>
    <mc:Fallback xmlns="">
      <p:transition spd="slow" advTm="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93" y="1772816"/>
            <a:ext cx="4262899" cy="3024336"/>
          </a:xfrm>
        </p:spPr>
        <p:txBody>
          <a:bodyPr/>
          <a:lstStyle/>
          <a:p>
            <a:r>
              <a:rPr lang="sl-SI" sz="3600" b="1" dirty="0">
                <a:solidFill>
                  <a:srgbClr val="0067B4"/>
                </a:solidFill>
              </a:rPr>
              <a:t>Vnos manjšega števila prejemnikov </a:t>
            </a:r>
            <a:r>
              <a:rPr lang="sl-SI" sz="3600" b="1" i="1" dirty="0">
                <a:solidFill>
                  <a:srgbClr val="0067B4"/>
                </a:solidFill>
              </a:rPr>
              <a:t>(Poročana pomoč)</a:t>
            </a:r>
            <a:br>
              <a:rPr lang="sl-SI" sz="3600" b="1" i="1" dirty="0">
                <a:solidFill>
                  <a:srgbClr val="0067B4"/>
                </a:solidFill>
              </a:rPr>
            </a:br>
            <a:endParaRPr lang="en-US" sz="3600" b="1" i="1" dirty="0">
              <a:solidFill>
                <a:srgbClr val="0067B4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1D40DBF-9DE8-5944-6034-A9B8B3B12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76672"/>
            <a:ext cx="3812342" cy="577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"/>
    </mc:Choice>
    <mc:Fallback xmlns="">
      <p:transition spd="slow" advTm="3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5"/>
            <a:ext cx="8229600" cy="1066177"/>
          </a:xfrm>
        </p:spPr>
        <p:txBody>
          <a:bodyPr>
            <a:noAutofit/>
          </a:bodyPr>
          <a:lstStyle/>
          <a:p>
            <a:r>
              <a:rPr lang="sl-SI" sz="3600" b="1" dirty="0">
                <a:solidFill>
                  <a:srgbClr val="0067B4"/>
                </a:solidFill>
              </a:rPr>
              <a:t>Vnos večjega števila prejemnikov (Poročana pomoč - XML vnos)</a:t>
            </a:r>
            <a:endParaRPr lang="en-US" sz="3600" b="1" dirty="0">
              <a:solidFill>
                <a:srgbClr val="0067B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4456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/>
              <a:t>Izpolnite </a:t>
            </a:r>
            <a:r>
              <a:rPr lang="sl-SI" sz="2800" dirty="0" err="1"/>
              <a:t>prednastavljeno</a:t>
            </a:r>
            <a:r>
              <a:rPr lang="sl-SI" sz="2800" dirty="0"/>
              <a:t> Excel tabelo za poročanje državnih pomoči in pomoči </a:t>
            </a:r>
            <a:r>
              <a:rPr lang="sl-SI" sz="2800" i="1" dirty="0"/>
              <a:t>de </a:t>
            </a:r>
            <a:r>
              <a:rPr lang="sl-SI" sz="2800" i="1" dirty="0" err="1"/>
              <a:t>minimis</a:t>
            </a:r>
            <a:r>
              <a:rPr lang="sl-SI" sz="2800" i="1" dirty="0"/>
              <a:t> objavljenimi na spletni strani: </a:t>
            </a:r>
            <a:r>
              <a:rPr lang="sl-SI" sz="1600" dirty="0">
                <a:hlinkClick r:id="rId3"/>
              </a:rPr>
              <a:t>Obrazci za preveritev in poročanje, ki jih obravnava Ministrstvo za finance | GOV.SI</a:t>
            </a:r>
            <a:endParaRPr lang="sl-SI" sz="1600" dirty="0"/>
          </a:p>
          <a:p>
            <a:pPr marL="0" indent="0">
              <a:buNone/>
            </a:pPr>
            <a:endParaRPr lang="sl-SI" sz="1600" dirty="0"/>
          </a:p>
          <a:p>
            <a:r>
              <a:rPr lang="sl-SI" sz="1600" dirty="0"/>
              <a:t>Za poročanje o dodeljenih/izplačanih </a:t>
            </a:r>
            <a:r>
              <a:rPr lang="sl-SI" sz="1600" b="1" dirty="0"/>
              <a:t>državnih pomočeh </a:t>
            </a:r>
            <a:r>
              <a:rPr lang="sl-SI" sz="1600" dirty="0"/>
              <a:t>(št. sheme se začne z „0001-matična številka priglasitelja-leto priglasitve“, npr. 0001-2399245-2022) in </a:t>
            </a:r>
            <a:r>
              <a:rPr lang="sl-SI" sz="1600" b="1" dirty="0"/>
              <a:t>pomočeh skladnih s skupinskimi izjemami </a:t>
            </a:r>
            <a:r>
              <a:rPr lang="sl-SI" sz="1600" dirty="0"/>
              <a:t>(št. sheme se začne z „BE01-matična številka priglasitelja-leto priglasitve“, npr. BE01-2632586-2024) se poroča preko tabele </a:t>
            </a:r>
            <a:r>
              <a:rPr lang="sl-SI" sz="1600" i="1" u="sng" dirty="0"/>
              <a:t>„Obrazec za poročanje DP - čistopis (</a:t>
            </a:r>
            <a:r>
              <a:rPr lang="sl-SI" sz="1600" i="1" u="sng" dirty="0" err="1"/>
              <a:t>xlsm</a:t>
            </a:r>
            <a:r>
              <a:rPr lang="sl-SI" sz="1600" i="1" u="sng" dirty="0"/>
              <a:t>)“.</a:t>
            </a:r>
          </a:p>
          <a:p>
            <a:r>
              <a:rPr lang="sl-SI" sz="1600" dirty="0"/>
              <a:t>Za poročanje o dodeljenih/odobrenih </a:t>
            </a:r>
            <a:r>
              <a:rPr lang="sl-SI" sz="1600" b="1" dirty="0"/>
              <a:t>pomočeh </a:t>
            </a:r>
            <a:r>
              <a:rPr lang="sl-SI" sz="1600" b="1" i="1" dirty="0"/>
              <a:t>de </a:t>
            </a:r>
            <a:r>
              <a:rPr lang="sl-SI" sz="1600" b="1" i="1" dirty="0" err="1"/>
              <a:t>minimis</a:t>
            </a:r>
            <a:r>
              <a:rPr lang="sl-SI" sz="1600" dirty="0"/>
              <a:t> (št. sheme se začne z „M001-matična številka priglasitelja-leto priglasitve“, npr. M001-2399245-2022) se poroča preko tabele </a:t>
            </a:r>
            <a:r>
              <a:rPr lang="sl-SI" sz="1600" i="1" u="sng" dirty="0"/>
              <a:t>„Obrazec za poročanje </a:t>
            </a:r>
            <a:r>
              <a:rPr lang="sl-SI" sz="1600" i="1" u="sng" dirty="0" err="1"/>
              <a:t>DeMinimis</a:t>
            </a:r>
            <a:r>
              <a:rPr lang="sl-SI" sz="1600" i="1" u="sng" dirty="0"/>
              <a:t> pomoči - čistopis (</a:t>
            </a:r>
            <a:r>
              <a:rPr lang="sl-SI" sz="1600" i="1" u="sng" dirty="0" err="1"/>
              <a:t>xlsm</a:t>
            </a:r>
            <a:r>
              <a:rPr lang="sl-SI" sz="1600" i="1" u="sng" dirty="0"/>
              <a:t>)“.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CBAD891-3005-EF6F-CCB3-975378F8E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3997-9E07-4AFB-829D-B10CD0FD01C2}" type="datetime1">
              <a:rPr lang="sl-SI" smtClean="0"/>
              <a:t>21. 07. 2025</a:t>
            </a:fld>
            <a:endParaRPr lang="en-US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F06D54AC-6EA4-5F42-AA5C-A3B8F2664AC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87624" y="2276872"/>
            <a:ext cx="654507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sl-SI" sz="2400" dirty="0"/>
              <a:t>Vsa polja, ki so označena z rdečo, morajo biti izpolnjena.</a:t>
            </a: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1063AD6-5078-017A-4C7B-B1F1FE50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990141"/>
            <a:ext cx="8229600" cy="1143000"/>
          </a:xfrm>
        </p:spPr>
        <p:txBody>
          <a:bodyPr>
            <a:noAutofit/>
          </a:bodyPr>
          <a:lstStyle/>
          <a:p>
            <a:r>
              <a:rPr lang="sl-SI" sz="3600" b="1" dirty="0">
                <a:solidFill>
                  <a:srgbClr val="0067B4"/>
                </a:solidFill>
              </a:rPr>
              <a:t>Vnos večjega števila prejemnikov (Poročana pomoč - XML vnos)</a:t>
            </a:r>
            <a:endParaRPr lang="en-US" sz="3600" b="1" dirty="0">
              <a:solidFill>
                <a:srgbClr val="0067B4"/>
              </a:solidFill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FDF967EF-9146-1D20-2DD0-2B93D36CF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14" y="3333600"/>
            <a:ext cx="7992888" cy="27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64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t="43251" r="59541"/>
          <a:stretch/>
        </p:blipFill>
        <p:spPr bwMode="auto">
          <a:xfrm>
            <a:off x="251520" y="548681"/>
            <a:ext cx="4032448" cy="2592288"/>
          </a:xfrm>
          <a:prstGeom prst="round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3" name="Picture 2"/>
          <p:cNvPicPr/>
          <p:nvPr/>
        </p:nvPicPr>
        <p:blipFill rotWithShape="1">
          <a:blip r:embed="rId4"/>
          <a:srcRect t="19127" r="44032" b="48996"/>
          <a:stretch/>
        </p:blipFill>
        <p:spPr bwMode="auto">
          <a:xfrm>
            <a:off x="247336" y="3356992"/>
            <a:ext cx="8280920" cy="3275702"/>
          </a:xfrm>
          <a:prstGeom prst="round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Right Arrow 3"/>
          <p:cNvSpPr/>
          <p:nvPr/>
        </p:nvSpPr>
        <p:spPr>
          <a:xfrm rot="5735349">
            <a:off x="1769269" y="2112169"/>
            <a:ext cx="863600" cy="3603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5"/>
          <a:srcRect l="8226" t="41402" r="27903" b="7215"/>
          <a:stretch/>
        </p:blipFill>
        <p:spPr bwMode="auto">
          <a:xfrm>
            <a:off x="3491880" y="980728"/>
            <a:ext cx="5324408" cy="2016225"/>
          </a:xfrm>
          <a:prstGeom prst="round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97205899"/>
      </p:ext>
    </p:extLst>
  </p:cSld>
  <p:clrMapOvr>
    <a:masterClrMapping/>
  </p:clrMapOvr>
</p:sld>
</file>

<file path=ppt/theme/theme1.xml><?xml version="1.0" encoding="utf-8"?>
<a:theme xmlns:a="http://schemas.openxmlformats.org/drawingml/2006/main" name="PWP predlog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PWP predloga</Template>
  <TotalTime>5540</TotalTime>
  <Words>1277</Words>
  <Application>Microsoft Office PowerPoint</Application>
  <PresentationFormat>Diaprojekcija na zaslonu (4:3)</PresentationFormat>
  <Paragraphs>109</Paragraphs>
  <Slides>21</Slides>
  <Notes>20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4" baseType="lpstr">
      <vt:lpstr>Arial</vt:lpstr>
      <vt:lpstr>Calibri</vt:lpstr>
      <vt:lpstr>PWP predloga</vt:lpstr>
      <vt:lpstr>NAVODILA ZA POROČANJE O DODELJENIH DRŽAVNIH POMOČEH IN POMOČEH “DE MINIMIS” preko aplikacije ISDP 2025</vt:lpstr>
      <vt:lpstr>Pred prvo prijavo</vt:lpstr>
      <vt:lpstr> Spletna aplikacija ISDP</vt:lpstr>
      <vt:lpstr> Proces poročanja državnih pomoči</vt:lpstr>
      <vt:lpstr> Možnosti vnašanja podatkov</vt:lpstr>
      <vt:lpstr>Vnos manjšega števila prejemnikov (Poročana pomoč) </vt:lpstr>
      <vt:lpstr>Vnos večjega števila prejemnikov (Poročana pomoč - XML vnos)</vt:lpstr>
      <vt:lpstr>Vnos večjega števila prejemnikov (Poročana pomoč - XML vnos)</vt:lpstr>
      <vt:lpstr>PowerPointova predstavitev</vt:lpstr>
      <vt:lpstr>Izpolnjena tabela</vt:lpstr>
      <vt:lpstr> Napačno vnešeni podatki</vt:lpstr>
      <vt:lpstr>Uvoz podatkov</vt:lpstr>
      <vt:lpstr>Uvoz podatkov</vt:lpstr>
      <vt:lpstr>Uvoz podatkov</vt:lpstr>
      <vt:lpstr>Uvoz podatkov</vt:lpstr>
      <vt:lpstr>Uvoz podatkov</vt:lpstr>
      <vt:lpstr>Uvoz podatkov</vt:lpstr>
      <vt:lpstr>Primer nepravilnih podatkov</vt:lpstr>
      <vt:lpstr> Pregledovanje uvoženih podatkov</vt:lpstr>
      <vt:lpstr>Končno potrjevanje in  zavrnitev podatkov</vt:lpstr>
      <vt:lpstr>Po končanem vnosu</vt:lpstr>
    </vt:vector>
  </TitlesOfParts>
  <Company>MFRS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Močnik</dc:creator>
  <cp:lastModifiedBy>IM</cp:lastModifiedBy>
  <cp:revision>93</cp:revision>
  <cp:lastPrinted>2012-09-25T12:38:16Z</cp:lastPrinted>
  <dcterms:created xsi:type="dcterms:W3CDTF">2012-09-25T09:56:23Z</dcterms:created>
  <dcterms:modified xsi:type="dcterms:W3CDTF">2025-07-21T12:48:55Z</dcterms:modified>
</cp:coreProperties>
</file>