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57" r:id="rId4"/>
    <p:sldId id="259" r:id="rId5"/>
    <p:sldId id="258" r:id="rId6"/>
    <p:sldId id="260" r:id="rId7"/>
    <p:sldId id="266" r:id="rId8"/>
    <p:sldId id="261" r:id="rId9"/>
    <p:sldId id="267" r:id="rId10"/>
    <p:sldId id="270" r:id="rId11"/>
    <p:sldId id="262" r:id="rId12"/>
    <p:sldId id="263" r:id="rId13"/>
    <p:sldId id="265" r:id="rId14"/>
    <p:sldId id="272" r:id="rId15"/>
    <p:sldId id="271" r:id="rId16"/>
    <p:sldId id="274" r:id="rId1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rednji slog 1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etel slog 1 – poudare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598" autoAdjust="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DBB5B-5964-4557-AF30-8F417B266CAC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3BFA-E6A3-47B1-A0D2-ADF50B4F69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489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73BFA-E6A3-47B1-A0D2-ADF50B4F696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49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53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947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545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045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244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340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32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948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877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15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329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754C8-BE45-44B0-BD53-8E0F8C9949C2}" type="datetimeFigureOut">
              <a:rPr lang="sl-SI" smtClean="0"/>
              <a:t>20. 07. 2023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820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626073"/>
            <a:ext cx="7772400" cy="2232248"/>
          </a:xfrm>
        </p:spPr>
        <p:txBody>
          <a:bodyPr>
            <a:normAutofit/>
          </a:bodyPr>
          <a:lstStyle/>
          <a:p>
            <a:r>
              <a:rPr lang="sl-SI" sz="2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Javni razpis za sofinanciranje izvajanja neformalnih izobraževanj za odrasle na področju digitalnih kompetenc za leto 2023 (JR DDK 2023)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6021288"/>
            <a:ext cx="6400800" cy="481608"/>
          </a:xfrm>
        </p:spPr>
        <p:txBody>
          <a:bodyPr>
            <a:normAutofit fontScale="40000" lnSpcReduction="20000"/>
          </a:bodyPr>
          <a:lstStyle/>
          <a:p>
            <a:endParaRPr lang="sl-SI" dirty="0">
              <a:solidFill>
                <a:schemeClr val="tx2"/>
              </a:solidFill>
            </a:endParaRPr>
          </a:p>
          <a:p>
            <a:r>
              <a:rPr lang="sl-SI" dirty="0">
                <a:solidFill>
                  <a:schemeClr val="tx2"/>
                </a:solidFill>
              </a:rPr>
              <a:t>     MDP, julij 2023</a:t>
            </a:r>
          </a:p>
        </p:txBody>
      </p:sp>
      <p:pic>
        <p:nvPicPr>
          <p:cNvPr id="4" name="Pictur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7675347" cy="2192955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C185F124-EA93-70EF-6527-02BFBEC5D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71613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1027" name="Picture 1" descr="Republika Slovenija&#10;Ministrstvo za digitalno preobrazbo&#10;">
            <a:extLst>
              <a:ext uri="{FF2B5EF4-FFF2-40B4-BE49-F238E27FC236}">
                <a16:creationId xmlns:a16="http://schemas.microsoft.com/office/drawing/2014/main" id="{9A5A2CDD-A8C4-9EBE-95FC-62C90181E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173339"/>
            <a:ext cx="32956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Evropska unija&#10;evropski socialni sklad&#10;">
            <a:extLst>
              <a:ext uri="{FF2B5EF4-FFF2-40B4-BE49-F238E27FC236}">
                <a16:creationId xmlns:a16="http://schemas.microsoft.com/office/drawing/2014/main" id="{67AF8617-71B2-D1E4-671E-C2E5C84CA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5945455"/>
            <a:ext cx="1153795" cy="51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3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2512" y="202630"/>
            <a:ext cx="6779096" cy="922114"/>
          </a:xfrm>
        </p:spPr>
        <p:txBody>
          <a:bodyPr/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Izpostavljeno (2):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 prijavi je potrebno izpolniti elaborat, ki vsebuje: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načrt izobraževalnega programa po zgledu </a:t>
            </a:r>
            <a:r>
              <a:rPr lang="sl-SI" sz="1800" dirty="0" err="1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DigComp</a:t>
            </a: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2.2 </a:t>
            </a:r>
            <a:r>
              <a:rPr lang="sl-SI" sz="1800" b="1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– trajanje najmanj 10 ur po posameznem programu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terminski načrt izvedbe projekta s fazami, nalogami, mejniki,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opis prostorskih pogojev (z naslovom lokacij in informacijo o njihovi umeščenosti v statistično regijo) za izvajanje izobraževanj,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popis razpoložljive računalniške in tehnične opreme za izvajanje izobraževanj (tudi za osebe z oviranostmi),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reference o izvedenih izobraževanjih: </a:t>
            </a: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prijavitelj/partner je v obdobju od 1. 1. 2019 do prijave na javni razpis izvedel in zaključil najmanj 10 dogodkov (min. 4 pedagoške ure) v obliki izobraževanj, delavnic ali predavanj na temo digitalnih kompetenc. Predložijo se dokazila v obliki fotografij, evidenc izvedbe, objav na spletni strani ali družbenih omrežjih, ipd</a:t>
            </a:r>
            <a:r>
              <a:rPr lang="sl-SI" sz="13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plan aktivnosti za informiranost potencialnih udeležencev izobraževalnih programov,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opredelitev tveganj in opis ukrepov za njihovo obvladovanje,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delovanje kontaktne točke,</a:t>
            </a:r>
            <a:endParaRPr lang="sl-SI" sz="18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red začetkom in po zaključku morajo udeleženci izobraževanj izpolniti vprašalnik </a:t>
            </a:r>
            <a:r>
              <a:rPr lang="sl-SI" sz="18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l-SI" sz="1800" dirty="0" err="1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uropass</a:t>
            </a: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sl-SI" sz="1800" b="1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prijavitelj naredi analizo napredka, ki jo MDP dostavi ob zadnjem ZZI</a:t>
            </a:r>
            <a:r>
              <a:rPr lang="sl-SI" sz="18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3132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988" y="78694"/>
            <a:ext cx="104298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432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922114"/>
          </a:xfrm>
        </p:spPr>
        <p:txBody>
          <a:bodyPr/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Izpostavljeno (3):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33955"/>
            <a:ext cx="8229600" cy="475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Program po </a:t>
            </a:r>
            <a:r>
              <a:rPr lang="sl-SI" sz="2400" dirty="0" err="1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DigComp</a:t>
            </a:r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 2.2 mora vsebovati naslednje sklope:</a:t>
            </a: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400" dirty="0">
                <a:solidFill>
                  <a:schemeClr val="accent5">
                    <a:lumMod val="75000"/>
                  </a:schemeClr>
                </a:solidFill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nformacijska in podatkovna pismenost,</a:t>
            </a:r>
            <a:endParaRPr lang="sl-SI" sz="14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400" dirty="0">
                <a:solidFill>
                  <a:schemeClr val="accent5">
                    <a:lumMod val="75000"/>
                  </a:schemeClr>
                </a:solidFill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omuniciranje in sodelovanje,</a:t>
            </a:r>
            <a:endParaRPr lang="sl-SI" sz="14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400" dirty="0">
                <a:solidFill>
                  <a:schemeClr val="accent5">
                    <a:lumMod val="75000"/>
                  </a:schemeClr>
                </a:solidFill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</a:t>
            </a: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stvarjanje digitalnih vsebin,</a:t>
            </a:r>
            <a:endParaRPr lang="sl-SI" sz="14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sl-SI" sz="1400" dirty="0">
                <a:solidFill>
                  <a:schemeClr val="accent5">
                    <a:lumMod val="75000"/>
                  </a:schemeClr>
                </a:solidFill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arnost </a:t>
            </a:r>
            <a:endParaRPr lang="sl-SI" sz="1400" dirty="0">
              <a:solidFill>
                <a:schemeClr val="accent5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14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</a:rPr>
              <a:t>reševanje težav.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l-SI" sz="1400" dirty="0">
              <a:solidFill>
                <a:schemeClr val="accent5">
                  <a:lumMod val="75000"/>
                </a:schemeClr>
              </a:solidFill>
              <a:latin typeface="+mj-lt"/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Sofinanciranje operacij je iz sredstev </a:t>
            </a:r>
            <a:r>
              <a:rPr lang="sl-SI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ReactEU</a:t>
            </a:r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ESS </a:t>
            </a:r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upoštevati pravila komuniciranja in informiranja skladno z Navodili organa OU (npr. uporaba logotipov in navedb, …).</a:t>
            </a:r>
            <a:endParaRPr lang="sl-SI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sl-SI" sz="2400" dirty="0">
              <a:solidFill>
                <a:schemeClr val="tx2">
                  <a:lumMod val="60000"/>
                  <a:lumOff val="4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036" y="370570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4188D11-A2E3-4A14-B7EB-29E75939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4957" y="42129"/>
            <a:ext cx="1329043" cy="1133954"/>
          </a:xfrm>
          <a:prstGeom prst="rect">
            <a:avLst/>
          </a:prstGeom>
        </p:spPr>
      </p:pic>
      <p:pic>
        <p:nvPicPr>
          <p:cNvPr id="5" name="Picture 3" descr="Evropska unija&#10;evropski socialni sklad ">
            <a:extLst>
              <a:ext uri="{FF2B5EF4-FFF2-40B4-BE49-F238E27FC236}">
                <a16:creationId xmlns:a16="http://schemas.microsoft.com/office/drawing/2014/main" id="{DADF482A-A205-A9A9-CE48-D1446B093D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01" y="4653136"/>
            <a:ext cx="2240249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167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99641-855A-46B4-B7AD-E3D87F44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/>
              <a:t> </a:t>
            </a:r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Upravičeni stroški in poročanje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0280FA-0C3D-49B2-8F06-1A5DD1CE7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Stroški na izvedeno izobraževanje v višini 2.475,00 €  (min. 10 udeležencev; 75%  prisotnost na udeleženca)</a:t>
            </a: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Možno je predplačilo v višini 30% pogodbene vrednosti – le za prijavitelje/partnerje pod pogoji iz tč. 11 RD</a:t>
            </a:r>
          </a:p>
          <a:p>
            <a:pPr marL="0" indent="0"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Poročanje: v sistemu EMA (več v Navodilih </a:t>
            </a:r>
          </a:p>
          <a:p>
            <a:pPr marL="0" indent="0">
              <a:buNone/>
            </a:pP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za upravičence). Načrtujemo dodatno </a:t>
            </a:r>
          </a:p>
          <a:p>
            <a:pPr marL="0" indent="0">
              <a:buNone/>
            </a:pP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izobraževanje za upravičence. </a:t>
            </a:r>
          </a:p>
          <a:p>
            <a:pPr marL="0" indent="0"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96C120A-CD46-4976-9D36-DFC638257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19" y="21079"/>
            <a:ext cx="912937" cy="748777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4C29EEA-36D4-47D1-9091-DF5F89345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856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Slika 5" descr="Forensic Evidence Cartoons and Comics - funny pictures from CartoonStock">
            <a:extLst>
              <a:ext uri="{FF2B5EF4-FFF2-40B4-BE49-F238E27FC236}">
                <a16:creationId xmlns:a16="http://schemas.microsoft.com/office/drawing/2014/main" id="{4CD27368-77C5-5BA8-FD5E-2835DAD53F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56992"/>
            <a:ext cx="1404144" cy="1545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7846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99641-855A-46B4-B7AD-E3D87F44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/>
              <a:t> </a:t>
            </a:r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Kazalniki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0280FA-0C3D-49B2-8F06-1A5DD1CE7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Pričakovani kazalnik učinka javnega razpisa pomeni </a:t>
            </a:r>
            <a:r>
              <a:rPr lang="sl-SI" sz="23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število izvedenih izobraževanj in število udeležencev. </a:t>
            </a:r>
          </a:p>
          <a:p>
            <a:pPr algn="just"/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Pričakovani kazalnik rezultata javnega razpisa pa pomeni </a:t>
            </a:r>
            <a:r>
              <a:rPr lang="sl-SI" sz="23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napredek na posameznega udeleženca </a:t>
            </a: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glede na testiranje po </a:t>
            </a:r>
            <a:r>
              <a:rPr lang="sl-SI" sz="23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Europass</a:t>
            </a: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-u, ki ga upravičenec v obliki analize napredka glede na ciljno skupino, poda v končnem poročilu. </a:t>
            </a:r>
          </a:p>
          <a:p>
            <a:pPr marL="0" indent="0" algn="just"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Pričakuje se, da bo napredovalo vsaj 80% udeležencev izobraževanj. </a:t>
            </a:r>
          </a:p>
          <a:p>
            <a:pPr algn="just"/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96C120A-CD46-4976-9D36-DFC638257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19" y="21079"/>
            <a:ext cx="912937" cy="748777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4C29EEA-36D4-47D1-9091-DF5F89345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856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Slika 5" descr="What is a KPI?">
            <a:extLst>
              <a:ext uri="{FF2B5EF4-FFF2-40B4-BE49-F238E27FC236}">
                <a16:creationId xmlns:a16="http://schemas.microsoft.com/office/drawing/2014/main" id="{418B5E7E-912D-1BAA-C194-175E5472A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390832"/>
            <a:ext cx="2606675" cy="1192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030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99641-855A-46B4-B7AD-E3D87F44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/>
              <a:t> </a:t>
            </a:r>
            <a:r>
              <a:rPr lang="sl-SI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Najpogostejša vprašanja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0280FA-0C3D-49B2-8F06-1A5DD1CE7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Kdo izpolni Prilogo 1- </a:t>
            </a:r>
            <a:r>
              <a:rPr lang="sv-SE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Izjava o strinjanju in sprejemanju pogojev prijavitelja</a:t>
            </a:r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(samo prijavitelj ali tudi </a:t>
            </a:r>
            <a:r>
              <a:rPr lang="sl-SI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konzorcijski</a:t>
            </a:r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partnerji)? </a:t>
            </a:r>
          </a:p>
          <a:p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Potrdilo iz sodišča težko priskrbimo na točno določen dan, kaj storimo v primeru, da potrdilo ni izdano na dan oddaje vloge?</a:t>
            </a:r>
          </a:p>
          <a:p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Kako dokazujemo strokovno usposobljenost kadra?</a:t>
            </a:r>
          </a:p>
          <a:p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Kdo mora izkazati 10 referenc (samo prijavitelj ali tudi </a:t>
            </a:r>
            <a:r>
              <a:rPr lang="sl-SI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konzorcijski</a:t>
            </a:r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partnerji)?</a:t>
            </a:r>
          </a:p>
          <a:p>
            <a:pPr marL="0" indent="0">
              <a:buNone/>
            </a:pPr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Ali moramo oblikovati dva izobraževalna programa (osnovni in napredni), ki morata oba vsebovati 5 sklopov in 21 podsklopov) ali je mišljeno več različnih programov?</a:t>
            </a:r>
          </a:p>
          <a:p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Ali moramo izobraževanja izvajati v vseh območjih (avtohtonih narodnih in romskih skupnostih ter obmejnih problemskih območjih) za pridobitev 3 točk?</a:t>
            </a:r>
          </a:p>
          <a:p>
            <a:endParaRPr lang="sl-SI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Ali se posameznik lahko udeleži več izobraževanj v sklopu istega projekta?</a:t>
            </a:r>
          </a:p>
          <a:p>
            <a:endParaRPr lang="sl-SI" sz="1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sl-S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Koliko časa mora trajati izobraževanje v sklopu enega programa?</a:t>
            </a:r>
          </a:p>
          <a:p>
            <a:pPr marL="0" indent="0">
              <a:buNone/>
            </a:pPr>
            <a:endParaRPr lang="sl-SI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l-SI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l-SI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sl-SI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4C29EEA-36D4-47D1-9091-DF5F89345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856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32946FE-5B88-40B8-9A85-82EB671B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997" y="-17033"/>
            <a:ext cx="1326357" cy="149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466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99641-855A-46B4-B7AD-E3D87F44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0706"/>
            <a:ext cx="8229600" cy="1588253"/>
          </a:xfrm>
        </p:spPr>
        <p:txBody>
          <a:bodyPr>
            <a:normAutofit/>
          </a:bodyPr>
          <a:lstStyle/>
          <a:p>
            <a:r>
              <a:rPr lang="sl-SI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Odmor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0280FA-0C3D-49B2-8F06-1A5DD1CE7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l-SI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sl-SI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10 minut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4C29EEA-36D4-47D1-9091-DF5F89345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856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32946FE-5B88-40B8-9A85-82EB671B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997" y="-17033"/>
            <a:ext cx="1326357" cy="149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127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99641-855A-46B4-B7AD-E3D87F44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80706"/>
            <a:ext cx="8229600" cy="2596365"/>
          </a:xfrm>
        </p:spPr>
        <p:txBody>
          <a:bodyPr>
            <a:normAutofit/>
          </a:bodyPr>
          <a:lstStyle/>
          <a:p>
            <a:r>
              <a:rPr lang="sl-SI" dirty="0"/>
              <a:t> </a:t>
            </a:r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PREDLOGI,POBUDE,VPRAŠANJA… </a:t>
            </a:r>
            <a:b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0280FA-0C3D-49B2-8F06-1A5DD1CE7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l-SI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4C29EEA-36D4-47D1-9091-DF5F89345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69856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D32946FE-5B88-40B8-9A85-82EB671B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997" y="-17033"/>
            <a:ext cx="1326357" cy="149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Slika 3" descr="Questioning Cartoon Images : Vladimir Summit Sentence Cooperation ...">
            <a:extLst>
              <a:ext uri="{FF2B5EF4-FFF2-40B4-BE49-F238E27FC236}">
                <a16:creationId xmlns:a16="http://schemas.microsoft.com/office/drawing/2014/main" id="{D923C904-5864-2548-7BBB-CF513C75DA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67944" y="3029082"/>
            <a:ext cx="1512168" cy="3097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034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07088" cy="850106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Bistvene informacije</a:t>
            </a:r>
          </a:p>
        </p:txBody>
      </p:sp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633" y="241815"/>
            <a:ext cx="73818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41C4E207-ADB8-9018-CE14-A72933852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Javni razpis je bil objavljen 30. 6. 2023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Spremembe so bile objavljene 13. 7. 2023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Rok za prijavo je do 31. 7. 2023 do 12.00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Okvirna višina neto sredstev je 5.900.000,00 EUR, dodeljuje se jih do celotne porabe sredstev. 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4570411-280B-A80F-D685-5EF313434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919" y="21079"/>
            <a:ext cx="912937" cy="74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23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07088" cy="850106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Predmet javnega razpisa </a:t>
            </a:r>
          </a:p>
        </p:txBody>
      </p:sp>
      <p:pic>
        <p:nvPicPr>
          <p:cNvPr id="1026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428" y="-99391"/>
            <a:ext cx="1326357" cy="149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10602"/>
            <a:ext cx="73818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41C4E207-ADB8-9018-CE14-A72933852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sofinanciranje izvedbe neformalnih izobraževanj za pridobivanje osnovnih in naprednih digitalnih kompetenc  za prebivalce RS stare 30 let in več 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3" name="Picture 2" descr="AP ICET 2023 Application Correction Window Opened Now - Infinite - Blog ...">
            <a:extLst>
              <a:ext uri="{FF2B5EF4-FFF2-40B4-BE49-F238E27FC236}">
                <a16:creationId xmlns:a16="http://schemas.microsoft.com/office/drawing/2014/main" id="{50F47EAC-2152-D967-015F-2BE2A987E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116252"/>
            <a:ext cx="2617465" cy="214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84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Ciljna skupina javnega razpisa: </a:t>
            </a:r>
          </a:p>
        </p:txBody>
      </p:sp>
      <p:pic>
        <p:nvPicPr>
          <p:cNvPr id="3077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60" y="406247"/>
            <a:ext cx="536756" cy="36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4E7FA146-C781-4111-B5D1-E897FB25F8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919" y="21079"/>
            <a:ext cx="912937" cy="748777"/>
          </a:xfrm>
          <a:prstGeom prst="rect">
            <a:avLst/>
          </a:prstGeom>
        </p:spPr>
      </p:pic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591EF1B-4C9E-4C8A-A16D-404545CEF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90271"/>
            <a:ext cx="8229600" cy="4997873"/>
          </a:xfrm>
        </p:spPr>
        <p:txBody>
          <a:bodyPr/>
          <a:lstStyle/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odrasle osebe, z osvojenimi osnovnimi digitalnimi kompetencami ali manj, ki imajo prijavljeno stalno ali začasno prebivališče v Sloveniji ali so tujci z dovoljenjem za stalno prebivanje oz. imajo potrdilo o prijavi stalnega prebivanja ali prijavljeno začasno prebivališče v RS.</a:t>
            </a:r>
          </a:p>
          <a:p>
            <a:pPr marL="0" indent="0" algn="just">
              <a:buNone/>
            </a:pPr>
            <a:endParaRPr lang="sl-SI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OPOMBA: </a:t>
            </a:r>
          </a:p>
          <a:p>
            <a:pPr algn="just"/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Za odraslo osebo po tem javnem razpisu šteje oseba, ki je na dan prijave na neformalno izobraževanje stara 30 let ali več</a:t>
            </a:r>
            <a:r>
              <a:rPr lang="sl-SI" sz="16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sl-SI" sz="1600" b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sl-SI" sz="16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l-SI" b="1" dirty="0">
              <a:solidFill>
                <a:srgbClr val="0070C0"/>
              </a:solidFill>
            </a:endParaRPr>
          </a:p>
        </p:txBody>
      </p:sp>
      <p:pic>
        <p:nvPicPr>
          <p:cNvPr id="6" name="Slika 5" descr="Kako definirati vašo ciljno skupino na spletu? | Spletnik">
            <a:extLst>
              <a:ext uri="{FF2B5EF4-FFF2-40B4-BE49-F238E27FC236}">
                <a16:creationId xmlns:a16="http://schemas.microsoft.com/office/drawing/2014/main" id="{DD1EB3CF-D47A-8235-125D-0520DC3E44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653136"/>
            <a:ext cx="2925435" cy="1597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461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056784" cy="922114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Cilji javnega razpisa: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Odraslih prebivalci RS, stari 30 let in več: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pridobivanje in krepitev osnovnih digitalnih kompetenc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pridobivanje in krepitev naprednih digitalnih kompetenc; 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spodbujanje zanimanja za digitalne tehnologije, njihovo razumevanje ter odgovorno in varno uporabo. </a:t>
            </a:r>
          </a:p>
          <a:p>
            <a:pPr algn="just"/>
            <a:endParaRPr lang="sl-SI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sl-SI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sl-SI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265" y="881029"/>
            <a:ext cx="73818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E075B0BE-26D8-46FE-A386-3F98D59A0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1"/>
            <a:ext cx="1256756" cy="1073328"/>
          </a:xfrm>
          <a:prstGeom prst="rect">
            <a:avLst/>
          </a:prstGeom>
        </p:spPr>
      </p:pic>
      <p:pic>
        <p:nvPicPr>
          <p:cNvPr id="5" name="Slika 4" descr="Hospitality News &amp; Business Insights by EHL | Maxime Medina">
            <a:extLst>
              <a:ext uri="{FF2B5EF4-FFF2-40B4-BE49-F238E27FC236}">
                <a16:creationId xmlns:a16="http://schemas.microsoft.com/office/drawing/2014/main" id="{05C2ED7F-CB4B-0361-0B2C-6ACD9F5F5A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88" y="4149080"/>
            <a:ext cx="2851024" cy="1488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46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3726"/>
            <a:ext cx="6552728" cy="1138138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Upravičenci javnega razpisa </a:t>
            </a:r>
          </a:p>
        </p:txBody>
      </p:sp>
      <p:pic>
        <p:nvPicPr>
          <p:cNvPr id="4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690" y="469867"/>
            <a:ext cx="536756" cy="36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B83105F0-A0EE-4100-8235-E584C5918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5619" y="0"/>
            <a:ext cx="1082362" cy="716340"/>
          </a:xfrm>
          <a:prstGeom prst="rect">
            <a:avLst/>
          </a:prstGeom>
        </p:spPr>
      </p:pic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6CF8B88-6690-4D29-9814-19C7790FA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samostojni podjetniki posamezniki ter pravne osebe zasebnega in javnega prava, </a:t>
            </a:r>
          </a:p>
          <a:p>
            <a:pPr algn="just"/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vključno z javnimi in zasebnimi zavodi, društvi, zvezami društev, ustanovami, zadrugami in reprezentativnimi socialnimi partnerji na ravni države</a:t>
            </a:r>
          </a:p>
          <a:p>
            <a:pPr algn="just"/>
            <a:endParaRPr lang="sl-SI" sz="25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sl-SI" sz="25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 dan oddaje vloge registrirane za dejavnost neformalnega izobraževanja (šifra dejavnosti 85.590). </a:t>
            </a:r>
          </a:p>
          <a:p>
            <a:pPr marL="0" indent="0" algn="just">
              <a:buFont typeface="Arial" pitchFamily="34" charset="0"/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Slika 5" descr="Tech support | Computer humor, Tech humor, Geek humor">
            <a:extLst>
              <a:ext uri="{FF2B5EF4-FFF2-40B4-BE49-F238E27FC236}">
                <a16:creationId xmlns:a16="http://schemas.microsoft.com/office/drawing/2014/main" id="{7A47DA44-5DA4-4CE2-9FF0-4C8F83EEF7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267" y="833476"/>
            <a:ext cx="1701423" cy="1255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0210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3726"/>
            <a:ext cx="6552728" cy="2165154"/>
          </a:xfrm>
        </p:spPr>
        <p:txBody>
          <a:bodyPr>
            <a:normAutofit/>
          </a:bodyPr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Upravičenci javnega razpisa</a:t>
            </a:r>
            <a:b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b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l-SI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Prijavitelj oz. konzorcij izkazuje:</a:t>
            </a:r>
            <a:br>
              <a:rPr lang="sl-SI" sz="2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4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690" y="469867"/>
            <a:ext cx="536756" cy="36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B83105F0-A0EE-4100-8235-E584C5918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36455"/>
            <a:ext cx="1082362" cy="716340"/>
          </a:xfrm>
          <a:prstGeom prst="rect">
            <a:avLst/>
          </a:prstGeom>
        </p:spPr>
      </p:pic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D6CF8B88-6690-4D29-9814-19C7790FA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73" y="1720196"/>
            <a:ext cx="8229600" cy="40375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sl-SI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- strokovna usposobljenost kadra za izvedbo izobraževanj 		za vse skupine </a:t>
            </a:r>
          </a:p>
          <a:p>
            <a:pPr marL="0" indent="0"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- </a:t>
            </a: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prostorski pogoji za izvajanje izobraževanj za vse skupine</a:t>
            </a:r>
          </a:p>
          <a:p>
            <a:pPr marL="0" indent="0">
              <a:buFont typeface="Arial" pitchFamily="34" charset="0"/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sl-SI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- </a:t>
            </a: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računalniška oprema (prilagojena tudi za osebe z 			oviranostmi) </a:t>
            </a:r>
          </a:p>
          <a:p>
            <a:pPr marL="0" indent="0" algn="just">
              <a:buFont typeface="Arial" pitchFamily="34" charset="0"/>
              <a:buNone/>
            </a:pPr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2512" y="202630"/>
            <a:ext cx="6779096" cy="922114"/>
          </a:xfrm>
        </p:spPr>
        <p:txBody>
          <a:bodyPr/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Izpostavljeno (1):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6"/>
          </a:xfrm>
        </p:spPr>
        <p:txBody>
          <a:bodyPr>
            <a:normAutofit/>
          </a:bodyPr>
          <a:lstStyle/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Prijava možna samostojno ali v </a:t>
            </a:r>
            <a:r>
              <a:rPr lang="sl-SI" sz="23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konzorcijskem</a:t>
            </a:r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partnerstvu </a:t>
            </a: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Prijavitelj mora voditi ločeno računovodstvo za operacijo (projekt)</a:t>
            </a: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Prijavitelj mora spremljati udeležence po Prilogi I in o  udeležencih poročati v IS e-MA</a:t>
            </a:r>
          </a:p>
          <a:p>
            <a:r>
              <a:rPr lang="sl-SI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 vseh lokacijah mora biti zagotovljen dostop tudi za osebe z oviranostmi </a:t>
            </a:r>
          </a:p>
          <a:p>
            <a:endParaRPr lang="sl-SI" sz="2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3132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988" y="78694"/>
            <a:ext cx="104298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Slika 3" descr="People Fill Out A Form. Online Application. Flat Cartoon Character ...">
            <a:extLst>
              <a:ext uri="{FF2B5EF4-FFF2-40B4-BE49-F238E27FC236}">
                <a16:creationId xmlns:a16="http://schemas.microsoft.com/office/drawing/2014/main" id="{4608D192-5FDF-954C-8564-527454E03F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05870"/>
            <a:ext cx="2526918" cy="1929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350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2512" y="202630"/>
            <a:ext cx="6779096" cy="922114"/>
          </a:xfrm>
        </p:spPr>
        <p:txBody>
          <a:bodyPr/>
          <a:lstStyle/>
          <a:p>
            <a:pPr algn="l"/>
            <a:r>
              <a:rPr lang="sl-SI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Pogoji za prijavo na razpis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52512" y="1248681"/>
            <a:ext cx="3034680" cy="3946450"/>
          </a:xfrm>
        </p:spPr>
        <p:txBody>
          <a:bodyPr>
            <a:normAutofit/>
          </a:bodyPr>
          <a:lstStyle/>
          <a:p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Splošni in posebni pogoji za prijavitelje in partnerje</a:t>
            </a:r>
          </a:p>
          <a:p>
            <a:r>
              <a:rPr lang="sl-SI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Priloga 5- kontrolnik oddanih dokumentov</a:t>
            </a:r>
          </a:p>
        </p:txBody>
      </p:sp>
      <p:pic>
        <p:nvPicPr>
          <p:cNvPr id="5122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3132"/>
            <a:ext cx="5365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988" y="78694"/>
            <a:ext cx="104298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10D25D0-3A11-6D17-1C34-378331006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25605"/>
              </p:ext>
            </p:extLst>
          </p:nvPr>
        </p:nvGraphicFramePr>
        <p:xfrm>
          <a:off x="4184071" y="1052736"/>
          <a:ext cx="4060337" cy="488920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060337">
                  <a:extLst>
                    <a:ext uri="{9D8B030D-6E8A-4147-A177-3AD203B41FA5}">
                      <a16:colId xmlns:a16="http://schemas.microsoft.com/office/drawing/2014/main" val="2228859023"/>
                    </a:ext>
                  </a:extLst>
                </a:gridCol>
              </a:tblGrid>
              <a:tr h="174024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PRILOGA 1: izjava konzorcijskega partnerja </a:t>
                      </a:r>
                      <a:endParaRPr lang="sl-SI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672027004"/>
                  </a:ext>
                </a:extLst>
              </a:tr>
              <a:tr h="153537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PRILOGA 2: Elaborat</a:t>
                      </a:r>
                      <a:endParaRPr lang="sl-SI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1073355876"/>
                  </a:ext>
                </a:extLst>
              </a:tr>
              <a:tr h="491408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900">
                        <a:effectLst/>
                      </a:endParaRPr>
                    </a:p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PRILOGA 3: Vzorec pogodbe o sofinanciranju </a:t>
                      </a:r>
                      <a:endParaRPr lang="sl-SI" sz="900">
                        <a:effectLst/>
                      </a:endParaRPr>
                    </a:p>
                    <a:p>
                      <a:pPr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239445786"/>
                  </a:ext>
                </a:extLst>
              </a:tr>
              <a:tr h="486846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PRILOGA 4: </a:t>
                      </a:r>
                      <a:r>
                        <a:rPr lang="sl-SI" sz="800" dirty="0" err="1">
                          <a:effectLst/>
                        </a:rPr>
                        <a:t>Konzorcijska</a:t>
                      </a:r>
                      <a:r>
                        <a:rPr lang="sl-SI" sz="800" dirty="0">
                          <a:effectLst/>
                        </a:rPr>
                        <a:t> pogodba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1917852752"/>
                  </a:ext>
                </a:extLst>
              </a:tr>
              <a:tr h="350369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 </a:t>
                      </a:r>
                      <a:endParaRPr lang="sl-SI" sz="900">
                        <a:effectLst/>
                      </a:endParaRPr>
                    </a:p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>
                          <a:effectLst/>
                        </a:rPr>
                        <a:t>PRILOGA 5: Kontrolnik oddanih dokumentov</a:t>
                      </a:r>
                      <a:endParaRPr lang="sl-SI" sz="900">
                        <a:effectLst/>
                      </a:endParaRPr>
                    </a:p>
                    <a:p>
                      <a:r>
                        <a:rPr lang="sl-SI" sz="800">
                          <a:effectLst/>
                        </a:rPr>
                        <a:t> </a:t>
                      </a:r>
                      <a:endParaRPr lang="sl-SI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1090541867"/>
                  </a:ext>
                </a:extLst>
              </a:tr>
              <a:tr h="540112">
                <a:tc>
                  <a:txBody>
                    <a:bodyPr/>
                    <a:lstStyle/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ts val="1300"/>
                        </a:lnSpc>
                      </a:pPr>
                      <a:r>
                        <a:rPr lang="sl-SI" sz="800" dirty="0">
                          <a:effectLst/>
                        </a:rPr>
                        <a:t>PRILOGA 7: Kopija veljavnega ustanovnega ali drugega temeljnega akta z vsemi spremembami in dopolnitvami </a:t>
                      </a:r>
                      <a:endParaRPr lang="sl-SI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3839121795"/>
                  </a:ext>
                </a:extLst>
              </a:tr>
              <a:tr h="64731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050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l-SI" sz="800" dirty="0">
                          <a:effectLst/>
                        </a:rPr>
                        <a:t>PRILOGA 8: Potrdilo, da ima prijavitelj in </a:t>
                      </a:r>
                      <a:r>
                        <a:rPr lang="sl-SI" sz="800" dirty="0" err="1">
                          <a:effectLst/>
                        </a:rPr>
                        <a:t>konzorcijski</a:t>
                      </a:r>
                      <a:r>
                        <a:rPr lang="sl-SI" sz="800" dirty="0">
                          <a:effectLst/>
                        </a:rPr>
                        <a:t> partnerji v Republiki Sloveniji odprt transakcijski račun, ki je vpisan v register transakcijskih računov pri Agenciji Republike Slovenije za javnopravne evidence in storitve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256053265"/>
                  </a:ext>
                </a:extLst>
              </a:tr>
              <a:tr h="777827">
                <a:tc>
                  <a:txBody>
                    <a:bodyPr/>
                    <a:lstStyle/>
                    <a:p>
                      <a:pPr marL="228600" algn="just">
                        <a:lnSpc>
                          <a:spcPct val="1050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l-SI" sz="800" dirty="0">
                          <a:effectLst/>
                        </a:rPr>
                        <a:t>PRILOGA 9: Potrdilo, da ima prijavitelj in </a:t>
                      </a:r>
                      <a:r>
                        <a:rPr lang="sl-SI" sz="800" dirty="0" err="1">
                          <a:effectLst/>
                        </a:rPr>
                        <a:t>konzorcijski</a:t>
                      </a:r>
                      <a:r>
                        <a:rPr lang="sl-SI" sz="800" dirty="0">
                          <a:effectLst/>
                        </a:rPr>
                        <a:t> partnerji poravnane vse davke in druge obvezne dajatve, skladno z nacionalno zakonodajo, zapadle do vključno zadnjega dne v mesecu pred vložitvijo vloge na javni razpis oziroma vrednost neplačanih zapadlih obveznosti ne znaša 50 EUR ali več 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2444427351"/>
                  </a:ext>
                </a:extLst>
              </a:tr>
              <a:tr h="518697">
                <a:tc>
                  <a:txBody>
                    <a:bodyPr/>
                    <a:lstStyle/>
                    <a:p>
                      <a:pPr marL="228600" algn="just">
                        <a:lnSpc>
                          <a:spcPct val="1050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l-SI" sz="800" dirty="0">
                          <a:effectLst/>
                        </a:rPr>
                        <a:t>PRILOGA 10: Potrdilo, da prijavitelj in </a:t>
                      </a:r>
                      <a:r>
                        <a:rPr lang="sl-SI" sz="800" dirty="0" err="1">
                          <a:effectLst/>
                        </a:rPr>
                        <a:t>konzorcijski</a:t>
                      </a:r>
                      <a:r>
                        <a:rPr lang="sl-SI" sz="800" dirty="0">
                          <a:effectLst/>
                        </a:rPr>
                        <a:t> partnerji niso v stečajnem postopku, postopku prenehanja delovanja, postopku prisilne poravnave ali postopku likvidacije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2873444691"/>
                  </a:ext>
                </a:extLst>
              </a:tr>
              <a:tr h="647315">
                <a:tc>
                  <a:txBody>
                    <a:bodyPr/>
                    <a:lstStyle/>
                    <a:p>
                      <a:pPr marL="228600" algn="just">
                        <a:lnSpc>
                          <a:spcPct val="105000"/>
                        </a:lnSpc>
                      </a:pPr>
                      <a:r>
                        <a:rPr lang="sl-SI" sz="800" dirty="0">
                          <a:effectLst/>
                        </a:rPr>
                        <a:t> </a:t>
                      </a:r>
                      <a:endParaRPr lang="sl-SI" sz="900" dirty="0">
                        <a:effectLst/>
                      </a:endParaRPr>
                    </a:p>
                    <a:p>
                      <a:pPr marL="228600" algn="just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l-SI" sz="800" dirty="0">
                          <a:effectLst/>
                        </a:rPr>
                        <a:t>PRILOGA 11: prijavitelj ni bil pravnomočno obsojen zaradi kaznivih dejanj v zvezi s poslovanjem, ki so opredeljena v Kazenskem zakoniku Republike Slovenije</a:t>
                      </a:r>
                      <a:endParaRPr lang="sl-SI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127" marR="53127" marT="0" marB="0"/>
                </a:tc>
                <a:extLst>
                  <a:ext uri="{0D108BD9-81ED-4DB2-BD59-A6C34878D82A}">
                    <a16:rowId xmlns:a16="http://schemas.microsoft.com/office/drawing/2014/main" val="4064311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34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2595</TotalTime>
  <Words>1088</Words>
  <Application>Microsoft Office PowerPoint</Application>
  <PresentationFormat>Diaprojekcija na zaslonu (4:3)</PresentationFormat>
  <Paragraphs>122</Paragraphs>
  <Slides>16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Officeova tema</vt:lpstr>
      <vt:lpstr>Javni razpis za sofinanciranje izvajanja neformalnih izobraževanj za odrasle na področju digitalnih kompetenc za leto 2023 (JR DDK 2023)</vt:lpstr>
      <vt:lpstr>Bistvene informacije</vt:lpstr>
      <vt:lpstr>Predmet javnega razpisa </vt:lpstr>
      <vt:lpstr>Ciljna skupina javnega razpisa: </vt:lpstr>
      <vt:lpstr>Cilji javnega razpisa: </vt:lpstr>
      <vt:lpstr>Upravičenci javnega razpisa </vt:lpstr>
      <vt:lpstr>Upravičenci javnega razpisa  Prijavitelj oz. konzorcij izkazuje:  </vt:lpstr>
      <vt:lpstr>Izpostavljeno (1): </vt:lpstr>
      <vt:lpstr>Pogoji za prijavo na razpis</vt:lpstr>
      <vt:lpstr>Izpostavljeno (2): </vt:lpstr>
      <vt:lpstr>Izpostavljeno (3):</vt:lpstr>
      <vt:lpstr> Upravičeni stroški in poročanje</vt:lpstr>
      <vt:lpstr> Kazalniki </vt:lpstr>
      <vt:lpstr> Najpogostejša vprašanja</vt:lpstr>
      <vt:lpstr>Odmor</vt:lpstr>
      <vt:lpstr> PREDLOGI,POBUDE,VPRAŠANJA…  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Delavnica za izbrane upravičence v okviru javnega razpisa za krepitev zmogljivosti NVO za zagovorništvo in izvajanje javnih storitev 2015-2019</dc:title>
  <dc:creator>Jerneja Stanišič</dc:creator>
  <cp:lastModifiedBy>Duša Medved</cp:lastModifiedBy>
  <cp:revision>97</cp:revision>
  <dcterms:created xsi:type="dcterms:W3CDTF">2016-02-10T10:54:28Z</dcterms:created>
  <dcterms:modified xsi:type="dcterms:W3CDTF">2023-07-20T13:10:44Z</dcterms:modified>
</cp:coreProperties>
</file>