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</p:sldIdLst>
  <p:sldSz cx="18288000" cy="10287000"/>
  <p:notesSz cx="6858000" cy="9144000"/>
  <p:embeddedFontLst>
    <p:embeddedFont>
      <p:font typeface="Republika 1" panose="020B0604020202020204" charset="-18"/>
      <p:regular r:id="rId19"/>
    </p:embeddedFont>
    <p:embeddedFont>
      <p:font typeface="Republika 2" panose="020B0604020202020204" charset="-18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5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jpeg"/><Relationship Id="rId37" Type="http://schemas.openxmlformats.org/officeDocument/2006/relationships/image" Target="../media/image36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31" Type="http://schemas.openxmlformats.org/officeDocument/2006/relationships/image" Target="../media/image30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Relationship Id="rId30" Type="http://schemas.openxmlformats.org/officeDocument/2006/relationships/image" Target="../media/image29.png"/><Relationship Id="rId35" Type="http://schemas.openxmlformats.org/officeDocument/2006/relationships/image" Target="../media/image3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6.sv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34" Type="http://schemas.openxmlformats.org/officeDocument/2006/relationships/image" Target="../media/image30.svg"/><Relationship Id="rId42" Type="http://schemas.openxmlformats.org/officeDocument/2006/relationships/hyperlink" Target="https://www.gov.si/digistoritve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33" Type="http://schemas.openxmlformats.org/officeDocument/2006/relationships/image" Target="../media/image29.png"/><Relationship Id="rId38" Type="http://schemas.openxmlformats.org/officeDocument/2006/relationships/image" Target="../media/image35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47.svg"/><Relationship Id="rId41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28.png"/><Relationship Id="rId37" Type="http://schemas.openxmlformats.org/officeDocument/2006/relationships/image" Target="../media/image34.png"/><Relationship Id="rId40" Type="http://schemas.openxmlformats.org/officeDocument/2006/relationships/image" Target="../media/image37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46.png"/><Relationship Id="rId36" Type="http://schemas.openxmlformats.org/officeDocument/2006/relationships/image" Target="../media/image32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31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Relationship Id="rId30" Type="http://schemas.openxmlformats.org/officeDocument/2006/relationships/image" Target="../media/image33.png"/><Relationship Id="rId35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2198608" y="-3958191"/>
            <a:ext cx="24482358" cy="20134566"/>
          </a:xfrm>
          <a:custGeom>
            <a:avLst/>
            <a:gdLst/>
            <a:ahLst/>
            <a:cxnLst/>
            <a:rect l="l" t="t" r="r" b="b"/>
            <a:pathLst>
              <a:path w="24482358" h="20134566">
                <a:moveTo>
                  <a:pt x="0" y="0"/>
                </a:moveTo>
                <a:lnTo>
                  <a:pt x="24482358" y="0"/>
                </a:lnTo>
                <a:lnTo>
                  <a:pt x="24482358" y="20134565"/>
                </a:lnTo>
                <a:lnTo>
                  <a:pt x="0" y="201345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8945" t="-7749"/>
            </a:stretch>
          </a:blipFill>
        </p:spPr>
        <p:txBody>
          <a:bodyPr/>
          <a:lstStyle/>
          <a:p>
            <a:endParaRPr lang="sl-SI"/>
          </a:p>
        </p:txBody>
      </p:sp>
      <p:grpSp>
        <p:nvGrpSpPr>
          <p:cNvPr id="3" name="Group 3"/>
          <p:cNvGrpSpPr/>
          <p:nvPr/>
        </p:nvGrpSpPr>
        <p:grpSpPr>
          <a:xfrm rot="-5400000">
            <a:off x="-1459158" y="5153280"/>
            <a:ext cx="4754979" cy="2378607"/>
            <a:chOff x="0" y="0"/>
            <a:chExt cx="1453114" cy="72689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53114" cy="726898"/>
            </a:xfrm>
            <a:custGeom>
              <a:avLst/>
              <a:gdLst/>
              <a:ahLst/>
              <a:cxnLst/>
              <a:rect l="l" t="t" r="r" b="b"/>
              <a:pathLst>
                <a:path w="1453114" h="726898">
                  <a:moveTo>
                    <a:pt x="726557" y="726898"/>
                  </a:moveTo>
                  <a:lnTo>
                    <a:pt x="1453114" y="0"/>
                  </a:lnTo>
                  <a:lnTo>
                    <a:pt x="0" y="0"/>
                  </a:lnTo>
                  <a:lnTo>
                    <a:pt x="726557" y="726898"/>
                  </a:lnTo>
                  <a:close/>
                </a:path>
              </a:pathLst>
            </a:custGeom>
            <a:solidFill>
              <a:srgbClr val="1B495A"/>
            </a:solidFill>
          </p:spPr>
          <p:txBody>
            <a:bodyPr/>
            <a:lstStyle/>
            <a:p>
              <a:endParaRPr lang="sl-SI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27049" y="4296"/>
              <a:ext cx="999016" cy="385113"/>
            </a:xfrm>
            <a:prstGeom prst="rect">
              <a:avLst/>
            </a:prstGeom>
          </p:spPr>
          <p:txBody>
            <a:bodyPr lIns="67235" tIns="67235" rIns="67235" bIns="67235" rtlCol="0" anchor="ctr"/>
            <a:lstStyle/>
            <a:p>
              <a:pPr algn="ctr">
                <a:lnSpc>
                  <a:spcPts val="2223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096190" y="882058"/>
            <a:ext cx="4259767" cy="5926632"/>
            <a:chOff x="0" y="0"/>
            <a:chExt cx="5679689" cy="790217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679689" cy="7902177"/>
            </a:xfrm>
            <a:custGeom>
              <a:avLst/>
              <a:gdLst/>
              <a:ahLst/>
              <a:cxnLst/>
              <a:rect l="l" t="t" r="r" b="b"/>
              <a:pathLst>
                <a:path w="5679689" h="7902177">
                  <a:moveTo>
                    <a:pt x="0" y="0"/>
                  </a:moveTo>
                  <a:lnTo>
                    <a:pt x="5679689" y="0"/>
                  </a:lnTo>
                  <a:lnTo>
                    <a:pt x="5679689" y="7902177"/>
                  </a:lnTo>
                  <a:lnTo>
                    <a:pt x="0" y="79021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l-SI"/>
            </a:p>
          </p:txBody>
        </p:sp>
        <p:sp>
          <p:nvSpPr>
            <p:cNvPr id="8" name="Freeform 8"/>
            <p:cNvSpPr/>
            <p:nvPr/>
          </p:nvSpPr>
          <p:spPr>
            <a:xfrm rot="717984">
              <a:off x="4065674" y="2061276"/>
              <a:ext cx="616963" cy="483545"/>
            </a:xfrm>
            <a:custGeom>
              <a:avLst/>
              <a:gdLst/>
              <a:ahLst/>
              <a:cxnLst/>
              <a:rect l="l" t="t" r="r" b="b"/>
              <a:pathLst>
                <a:path w="616963" h="483545">
                  <a:moveTo>
                    <a:pt x="0" y="0"/>
                  </a:moveTo>
                  <a:lnTo>
                    <a:pt x="616962" y="0"/>
                  </a:lnTo>
                  <a:lnTo>
                    <a:pt x="616962" y="483544"/>
                  </a:lnTo>
                  <a:lnTo>
                    <a:pt x="0" y="483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sl-SI"/>
            </a:p>
          </p:txBody>
        </p:sp>
        <p:sp>
          <p:nvSpPr>
            <p:cNvPr id="9" name="Freeform 9"/>
            <p:cNvSpPr/>
            <p:nvPr/>
          </p:nvSpPr>
          <p:spPr>
            <a:xfrm rot="710897" flipH="1">
              <a:off x="1960636" y="1756636"/>
              <a:ext cx="741723" cy="381650"/>
            </a:xfrm>
            <a:custGeom>
              <a:avLst/>
              <a:gdLst/>
              <a:ahLst/>
              <a:cxnLst/>
              <a:rect l="l" t="t" r="r" b="b"/>
              <a:pathLst>
                <a:path w="741723" h="381650">
                  <a:moveTo>
                    <a:pt x="741723" y="0"/>
                  </a:moveTo>
                  <a:lnTo>
                    <a:pt x="0" y="0"/>
                  </a:lnTo>
                  <a:lnTo>
                    <a:pt x="0" y="381651"/>
                  </a:lnTo>
                  <a:lnTo>
                    <a:pt x="741723" y="381651"/>
                  </a:lnTo>
                  <a:lnTo>
                    <a:pt x="741723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l-SI"/>
            </a:p>
          </p:txBody>
        </p:sp>
        <p:sp>
          <p:nvSpPr>
            <p:cNvPr id="10" name="Freeform 10"/>
            <p:cNvSpPr/>
            <p:nvPr/>
          </p:nvSpPr>
          <p:spPr>
            <a:xfrm rot="816530">
              <a:off x="3007057" y="1775788"/>
              <a:ext cx="603072" cy="635421"/>
            </a:xfrm>
            <a:custGeom>
              <a:avLst/>
              <a:gdLst/>
              <a:ahLst/>
              <a:cxnLst/>
              <a:rect l="l" t="t" r="r" b="b"/>
              <a:pathLst>
                <a:path w="603072" h="635421">
                  <a:moveTo>
                    <a:pt x="0" y="0"/>
                  </a:moveTo>
                  <a:lnTo>
                    <a:pt x="603073" y="0"/>
                  </a:lnTo>
                  <a:lnTo>
                    <a:pt x="603073" y="635421"/>
                  </a:lnTo>
                  <a:lnTo>
                    <a:pt x="0" y="6354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l-SI"/>
            </a:p>
          </p:txBody>
        </p:sp>
        <p:sp>
          <p:nvSpPr>
            <p:cNvPr id="11" name="Freeform 11"/>
            <p:cNvSpPr/>
            <p:nvPr/>
          </p:nvSpPr>
          <p:spPr>
            <a:xfrm rot="759995">
              <a:off x="2570545" y="3798962"/>
              <a:ext cx="453562" cy="692460"/>
            </a:xfrm>
            <a:custGeom>
              <a:avLst/>
              <a:gdLst/>
              <a:ahLst/>
              <a:cxnLst/>
              <a:rect l="l" t="t" r="r" b="b"/>
              <a:pathLst>
                <a:path w="453562" h="692460">
                  <a:moveTo>
                    <a:pt x="0" y="0"/>
                  </a:moveTo>
                  <a:lnTo>
                    <a:pt x="453562" y="0"/>
                  </a:lnTo>
                  <a:lnTo>
                    <a:pt x="453562" y="692460"/>
                  </a:lnTo>
                  <a:lnTo>
                    <a:pt x="0" y="692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sl-SI"/>
            </a:p>
          </p:txBody>
        </p:sp>
        <p:sp>
          <p:nvSpPr>
            <p:cNvPr id="12" name="Freeform 12"/>
            <p:cNvSpPr/>
            <p:nvPr/>
          </p:nvSpPr>
          <p:spPr>
            <a:xfrm rot="625356">
              <a:off x="1398079" y="3682769"/>
              <a:ext cx="721353" cy="621675"/>
            </a:xfrm>
            <a:custGeom>
              <a:avLst/>
              <a:gdLst/>
              <a:ahLst/>
              <a:cxnLst/>
              <a:rect l="l" t="t" r="r" b="b"/>
              <a:pathLst>
                <a:path w="721353" h="621675">
                  <a:moveTo>
                    <a:pt x="0" y="0"/>
                  </a:moveTo>
                  <a:lnTo>
                    <a:pt x="721353" y="0"/>
                  </a:lnTo>
                  <a:lnTo>
                    <a:pt x="721353" y="621676"/>
                  </a:lnTo>
                  <a:lnTo>
                    <a:pt x="0" y="6216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l-SI"/>
            </a:p>
          </p:txBody>
        </p:sp>
        <p:sp>
          <p:nvSpPr>
            <p:cNvPr id="13" name="Freeform 13"/>
            <p:cNvSpPr/>
            <p:nvPr/>
          </p:nvSpPr>
          <p:spPr>
            <a:xfrm rot="602396">
              <a:off x="3753557" y="3095716"/>
              <a:ext cx="591476" cy="581865"/>
            </a:xfrm>
            <a:custGeom>
              <a:avLst/>
              <a:gdLst/>
              <a:ahLst/>
              <a:cxnLst/>
              <a:rect l="l" t="t" r="r" b="b"/>
              <a:pathLst>
                <a:path w="591476" h="581865">
                  <a:moveTo>
                    <a:pt x="0" y="0"/>
                  </a:moveTo>
                  <a:lnTo>
                    <a:pt x="591476" y="0"/>
                  </a:lnTo>
                  <a:lnTo>
                    <a:pt x="591476" y="581865"/>
                  </a:lnTo>
                  <a:lnTo>
                    <a:pt x="0" y="5818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l-SI"/>
            </a:p>
          </p:txBody>
        </p:sp>
        <p:sp>
          <p:nvSpPr>
            <p:cNvPr id="14" name="Freeform 14"/>
            <p:cNvSpPr/>
            <p:nvPr/>
          </p:nvSpPr>
          <p:spPr>
            <a:xfrm rot="629622">
              <a:off x="1687933" y="2654486"/>
              <a:ext cx="627921" cy="680673"/>
            </a:xfrm>
            <a:custGeom>
              <a:avLst/>
              <a:gdLst/>
              <a:ahLst/>
              <a:cxnLst/>
              <a:rect l="l" t="t" r="r" b="b"/>
              <a:pathLst>
                <a:path w="627921" h="680673">
                  <a:moveTo>
                    <a:pt x="0" y="0"/>
                  </a:moveTo>
                  <a:lnTo>
                    <a:pt x="627921" y="0"/>
                  </a:lnTo>
                  <a:lnTo>
                    <a:pt x="627921" y="680674"/>
                  </a:lnTo>
                  <a:lnTo>
                    <a:pt x="0" y="6806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l-SI"/>
            </a:p>
          </p:txBody>
        </p:sp>
        <p:sp>
          <p:nvSpPr>
            <p:cNvPr id="15" name="Freeform 15"/>
            <p:cNvSpPr/>
            <p:nvPr/>
          </p:nvSpPr>
          <p:spPr>
            <a:xfrm rot="677594">
              <a:off x="2683028" y="2874259"/>
              <a:ext cx="663897" cy="630703"/>
            </a:xfrm>
            <a:custGeom>
              <a:avLst/>
              <a:gdLst/>
              <a:ahLst/>
              <a:cxnLst/>
              <a:rect l="l" t="t" r="r" b="b"/>
              <a:pathLst>
                <a:path w="663897" h="630703">
                  <a:moveTo>
                    <a:pt x="0" y="0"/>
                  </a:moveTo>
                  <a:lnTo>
                    <a:pt x="663898" y="0"/>
                  </a:lnTo>
                  <a:lnTo>
                    <a:pt x="663898" y="630702"/>
                  </a:lnTo>
                  <a:lnTo>
                    <a:pt x="0" y="6307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l-SI"/>
            </a:p>
          </p:txBody>
        </p:sp>
        <p:sp>
          <p:nvSpPr>
            <p:cNvPr id="16" name="Freeform 16"/>
            <p:cNvSpPr/>
            <p:nvPr/>
          </p:nvSpPr>
          <p:spPr>
            <a:xfrm rot="2439849">
              <a:off x="1180032" y="4757311"/>
              <a:ext cx="633162" cy="568694"/>
            </a:xfrm>
            <a:custGeom>
              <a:avLst/>
              <a:gdLst/>
              <a:ahLst/>
              <a:cxnLst/>
              <a:rect l="l" t="t" r="r" b="b"/>
              <a:pathLst>
                <a:path w="633162" h="568694">
                  <a:moveTo>
                    <a:pt x="0" y="0"/>
                  </a:moveTo>
                  <a:lnTo>
                    <a:pt x="633162" y="0"/>
                  </a:lnTo>
                  <a:lnTo>
                    <a:pt x="633162" y="568695"/>
                  </a:lnTo>
                  <a:lnTo>
                    <a:pt x="0" y="5686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l-SI"/>
            </a:p>
          </p:txBody>
        </p:sp>
        <p:sp>
          <p:nvSpPr>
            <p:cNvPr id="17" name="Freeform 17"/>
            <p:cNvSpPr/>
            <p:nvPr/>
          </p:nvSpPr>
          <p:spPr>
            <a:xfrm rot="765012">
              <a:off x="2215441" y="4932721"/>
              <a:ext cx="634735" cy="677954"/>
            </a:xfrm>
            <a:custGeom>
              <a:avLst/>
              <a:gdLst/>
              <a:ahLst/>
              <a:cxnLst/>
              <a:rect l="l" t="t" r="r" b="b"/>
              <a:pathLst>
                <a:path w="634735" h="677954">
                  <a:moveTo>
                    <a:pt x="0" y="0"/>
                  </a:moveTo>
                  <a:lnTo>
                    <a:pt x="634735" y="0"/>
                  </a:lnTo>
                  <a:lnTo>
                    <a:pt x="634735" y="677954"/>
                  </a:lnTo>
                  <a:lnTo>
                    <a:pt x="0" y="677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l-SI"/>
            </a:p>
          </p:txBody>
        </p:sp>
        <p:sp>
          <p:nvSpPr>
            <p:cNvPr id="18" name="Freeform 18"/>
            <p:cNvSpPr/>
            <p:nvPr/>
          </p:nvSpPr>
          <p:spPr>
            <a:xfrm rot="1455277" flipH="1">
              <a:off x="3317847" y="5111520"/>
              <a:ext cx="485545" cy="676718"/>
            </a:xfrm>
            <a:custGeom>
              <a:avLst/>
              <a:gdLst/>
              <a:ahLst/>
              <a:cxnLst/>
              <a:rect l="l" t="t" r="r" b="b"/>
              <a:pathLst>
                <a:path w="485545" h="676718">
                  <a:moveTo>
                    <a:pt x="485545" y="0"/>
                  </a:moveTo>
                  <a:lnTo>
                    <a:pt x="0" y="0"/>
                  </a:lnTo>
                  <a:lnTo>
                    <a:pt x="0" y="676718"/>
                  </a:lnTo>
                  <a:lnTo>
                    <a:pt x="485545" y="676718"/>
                  </a:lnTo>
                  <a:lnTo>
                    <a:pt x="485545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l-SI"/>
            </a:p>
          </p:txBody>
        </p:sp>
        <p:sp>
          <p:nvSpPr>
            <p:cNvPr id="19" name="Freeform 19"/>
            <p:cNvSpPr/>
            <p:nvPr/>
          </p:nvSpPr>
          <p:spPr>
            <a:xfrm rot="914031">
              <a:off x="3477109" y="4057546"/>
              <a:ext cx="669509" cy="651250"/>
            </a:xfrm>
            <a:custGeom>
              <a:avLst/>
              <a:gdLst/>
              <a:ahLst/>
              <a:cxnLst/>
              <a:rect l="l" t="t" r="r" b="b"/>
              <a:pathLst>
                <a:path w="669509" h="651250">
                  <a:moveTo>
                    <a:pt x="0" y="0"/>
                  </a:moveTo>
                  <a:lnTo>
                    <a:pt x="669510" y="0"/>
                  </a:lnTo>
                  <a:lnTo>
                    <a:pt x="669510" y="651250"/>
                  </a:lnTo>
                  <a:lnTo>
                    <a:pt x="0" y="6512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l-SI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801595" y="9822450"/>
            <a:ext cx="8486405" cy="2286824"/>
            <a:chOff x="0" y="0"/>
            <a:chExt cx="2235103" cy="60229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235103" cy="602291"/>
            </a:xfrm>
            <a:custGeom>
              <a:avLst/>
              <a:gdLst/>
              <a:ahLst/>
              <a:cxnLst/>
              <a:rect l="l" t="t" r="r" b="b"/>
              <a:pathLst>
                <a:path w="2235103" h="602291">
                  <a:moveTo>
                    <a:pt x="0" y="0"/>
                  </a:moveTo>
                  <a:lnTo>
                    <a:pt x="2235103" y="0"/>
                  </a:lnTo>
                  <a:lnTo>
                    <a:pt x="2235103" y="602291"/>
                  </a:lnTo>
                  <a:lnTo>
                    <a:pt x="0" y="602291"/>
                  </a:lnTo>
                  <a:close/>
                </a:path>
              </a:pathLst>
            </a:custGeom>
            <a:solidFill>
              <a:srgbClr val="1B495A"/>
            </a:solidFill>
          </p:spPr>
          <p:txBody>
            <a:bodyPr/>
            <a:lstStyle/>
            <a:p>
              <a:endParaRPr lang="sl-SI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57150"/>
              <a:ext cx="2235103" cy="659441"/>
            </a:xfrm>
            <a:prstGeom prst="rect">
              <a:avLst/>
            </a:prstGeom>
          </p:spPr>
          <p:txBody>
            <a:bodyPr lIns="67235" tIns="67235" rIns="67235" bIns="67235" rtlCol="0" anchor="ctr"/>
            <a:lstStyle/>
            <a:p>
              <a:pPr algn="ctr">
                <a:lnSpc>
                  <a:spcPts val="3335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6067" y="9822450"/>
            <a:ext cx="9735528" cy="2286824"/>
            <a:chOff x="0" y="0"/>
            <a:chExt cx="2564090" cy="60229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564090" cy="602291"/>
            </a:xfrm>
            <a:custGeom>
              <a:avLst/>
              <a:gdLst/>
              <a:ahLst/>
              <a:cxnLst/>
              <a:rect l="l" t="t" r="r" b="b"/>
              <a:pathLst>
                <a:path w="2564090" h="602291">
                  <a:moveTo>
                    <a:pt x="0" y="0"/>
                  </a:moveTo>
                  <a:lnTo>
                    <a:pt x="2564090" y="0"/>
                  </a:lnTo>
                  <a:lnTo>
                    <a:pt x="2564090" y="602291"/>
                  </a:lnTo>
                  <a:lnTo>
                    <a:pt x="0" y="602291"/>
                  </a:lnTo>
                  <a:close/>
                </a:path>
              </a:pathLst>
            </a:custGeom>
            <a:solidFill>
              <a:srgbClr val="529DBA"/>
            </a:solidFill>
          </p:spPr>
          <p:txBody>
            <a:bodyPr/>
            <a:lstStyle/>
            <a:p>
              <a:endParaRPr lang="sl-SI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57150"/>
              <a:ext cx="2564090" cy="659441"/>
            </a:xfrm>
            <a:prstGeom prst="rect">
              <a:avLst/>
            </a:prstGeom>
          </p:spPr>
          <p:txBody>
            <a:bodyPr lIns="67235" tIns="67235" rIns="67235" bIns="67235" rtlCol="0" anchor="ctr"/>
            <a:lstStyle/>
            <a:p>
              <a:pPr algn="ctr">
                <a:lnSpc>
                  <a:spcPts val="3335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-270972" y="-1034129"/>
            <a:ext cx="19892677" cy="1406223"/>
            <a:chOff x="0" y="0"/>
            <a:chExt cx="5239224" cy="37036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5239224" cy="370363"/>
            </a:xfrm>
            <a:custGeom>
              <a:avLst/>
              <a:gdLst/>
              <a:ahLst/>
              <a:cxnLst/>
              <a:rect l="l" t="t" r="r" b="b"/>
              <a:pathLst>
                <a:path w="5239224" h="370363">
                  <a:moveTo>
                    <a:pt x="0" y="0"/>
                  </a:moveTo>
                  <a:lnTo>
                    <a:pt x="5239224" y="0"/>
                  </a:lnTo>
                  <a:lnTo>
                    <a:pt x="5239224" y="370363"/>
                  </a:lnTo>
                  <a:lnTo>
                    <a:pt x="0" y="370363"/>
                  </a:lnTo>
                  <a:close/>
                </a:path>
              </a:pathLst>
            </a:custGeom>
            <a:solidFill>
              <a:srgbClr val="529DBA"/>
            </a:solidFill>
          </p:spPr>
          <p:txBody>
            <a:bodyPr/>
            <a:lstStyle/>
            <a:p>
              <a:endParaRPr lang="sl-SI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66675"/>
              <a:ext cx="5239224" cy="437038"/>
            </a:xfrm>
            <a:prstGeom prst="rect">
              <a:avLst/>
            </a:prstGeom>
          </p:spPr>
          <p:txBody>
            <a:bodyPr lIns="67235" tIns="67235" rIns="67235" bIns="67235" rtlCol="0" anchor="ctr"/>
            <a:lstStyle/>
            <a:p>
              <a:pPr algn="ctr">
                <a:lnSpc>
                  <a:spcPts val="3335"/>
                </a:lnSpc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>
            <a:off x="2862258" y="6109092"/>
            <a:ext cx="6646913" cy="3738889"/>
          </a:xfrm>
          <a:custGeom>
            <a:avLst/>
            <a:gdLst/>
            <a:ahLst/>
            <a:cxnLst/>
            <a:rect l="l" t="t" r="r" b="b"/>
            <a:pathLst>
              <a:path w="6646913" h="3738889">
                <a:moveTo>
                  <a:pt x="0" y="0"/>
                </a:moveTo>
                <a:lnTo>
                  <a:pt x="6646913" y="0"/>
                </a:lnTo>
                <a:lnTo>
                  <a:pt x="6646913" y="3738888"/>
                </a:lnTo>
                <a:lnTo>
                  <a:pt x="0" y="3738888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30" name="Freeform 30"/>
          <p:cNvSpPr/>
          <p:nvPr/>
        </p:nvSpPr>
        <p:spPr>
          <a:xfrm>
            <a:off x="2819362" y="7589651"/>
            <a:ext cx="897568" cy="752429"/>
          </a:xfrm>
          <a:custGeom>
            <a:avLst/>
            <a:gdLst/>
            <a:ahLst/>
            <a:cxnLst/>
            <a:rect l="l" t="t" r="r" b="b"/>
            <a:pathLst>
              <a:path w="897568" h="752429">
                <a:moveTo>
                  <a:pt x="0" y="0"/>
                </a:moveTo>
                <a:lnTo>
                  <a:pt x="897568" y="0"/>
                </a:lnTo>
                <a:lnTo>
                  <a:pt x="897568" y="752429"/>
                </a:lnTo>
                <a:lnTo>
                  <a:pt x="0" y="752429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31" name="Freeform 31"/>
          <p:cNvSpPr/>
          <p:nvPr/>
        </p:nvSpPr>
        <p:spPr>
          <a:xfrm>
            <a:off x="4252019" y="6896341"/>
            <a:ext cx="1038396" cy="498430"/>
          </a:xfrm>
          <a:custGeom>
            <a:avLst/>
            <a:gdLst/>
            <a:ahLst/>
            <a:cxnLst/>
            <a:rect l="l" t="t" r="r" b="b"/>
            <a:pathLst>
              <a:path w="1038396" h="498430">
                <a:moveTo>
                  <a:pt x="0" y="0"/>
                </a:moveTo>
                <a:lnTo>
                  <a:pt x="1038396" y="0"/>
                </a:lnTo>
                <a:lnTo>
                  <a:pt x="1038396" y="498430"/>
                </a:lnTo>
                <a:lnTo>
                  <a:pt x="0" y="498430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32" name="Freeform 32"/>
          <p:cNvSpPr/>
          <p:nvPr/>
        </p:nvSpPr>
        <p:spPr>
          <a:xfrm>
            <a:off x="2701881" y="6955332"/>
            <a:ext cx="1349942" cy="323986"/>
          </a:xfrm>
          <a:custGeom>
            <a:avLst/>
            <a:gdLst/>
            <a:ahLst/>
            <a:cxnLst/>
            <a:rect l="l" t="t" r="r" b="b"/>
            <a:pathLst>
              <a:path w="1349942" h="323986">
                <a:moveTo>
                  <a:pt x="0" y="0"/>
                </a:moveTo>
                <a:lnTo>
                  <a:pt x="1349941" y="0"/>
                </a:lnTo>
                <a:lnTo>
                  <a:pt x="1349941" y="323986"/>
                </a:lnTo>
                <a:lnTo>
                  <a:pt x="0" y="323986"/>
                </a:lnTo>
                <a:lnTo>
                  <a:pt x="0" y="0"/>
                </a:lnTo>
                <a:close/>
              </a:path>
            </a:pathLst>
          </a:custGeom>
          <a:blipFill>
            <a:blip r:embed="rId32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33" name="Freeform 33"/>
          <p:cNvSpPr/>
          <p:nvPr/>
        </p:nvSpPr>
        <p:spPr>
          <a:xfrm>
            <a:off x="4051822" y="7813856"/>
            <a:ext cx="1122495" cy="362227"/>
          </a:xfrm>
          <a:custGeom>
            <a:avLst/>
            <a:gdLst/>
            <a:ahLst/>
            <a:cxnLst/>
            <a:rect l="l" t="t" r="r" b="b"/>
            <a:pathLst>
              <a:path w="1122495" h="362227">
                <a:moveTo>
                  <a:pt x="0" y="0"/>
                </a:moveTo>
                <a:lnTo>
                  <a:pt x="1122495" y="0"/>
                </a:lnTo>
                <a:lnTo>
                  <a:pt x="1122495" y="362227"/>
                </a:lnTo>
                <a:lnTo>
                  <a:pt x="0" y="362227"/>
                </a:lnTo>
                <a:lnTo>
                  <a:pt x="0" y="0"/>
                </a:lnTo>
                <a:close/>
              </a:path>
            </a:pathLst>
          </a:custGeom>
          <a:blipFill>
            <a:blip r:embed="rId33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34" name="Freeform 34"/>
          <p:cNvSpPr/>
          <p:nvPr/>
        </p:nvSpPr>
        <p:spPr>
          <a:xfrm>
            <a:off x="2956375" y="1683103"/>
            <a:ext cx="3879623" cy="3879623"/>
          </a:xfrm>
          <a:custGeom>
            <a:avLst/>
            <a:gdLst/>
            <a:ahLst/>
            <a:cxnLst/>
            <a:rect l="l" t="t" r="r" b="b"/>
            <a:pathLst>
              <a:path w="3879623" h="3879623">
                <a:moveTo>
                  <a:pt x="0" y="0"/>
                </a:moveTo>
                <a:lnTo>
                  <a:pt x="3879623" y="0"/>
                </a:lnTo>
                <a:lnTo>
                  <a:pt x="3879623" y="3879623"/>
                </a:lnTo>
                <a:lnTo>
                  <a:pt x="0" y="3879623"/>
                </a:lnTo>
                <a:lnTo>
                  <a:pt x="0" y="0"/>
                </a:lnTo>
                <a:close/>
              </a:path>
            </a:pathLst>
          </a:custGeom>
          <a:blipFill>
            <a:blip r:embed="rId34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35" name="Freeform 35"/>
          <p:cNvSpPr/>
          <p:nvPr/>
        </p:nvSpPr>
        <p:spPr>
          <a:xfrm>
            <a:off x="5652231" y="6873735"/>
            <a:ext cx="1277962" cy="535435"/>
          </a:xfrm>
          <a:custGeom>
            <a:avLst/>
            <a:gdLst/>
            <a:ahLst/>
            <a:cxnLst/>
            <a:rect l="l" t="t" r="r" b="b"/>
            <a:pathLst>
              <a:path w="1277962" h="535435">
                <a:moveTo>
                  <a:pt x="0" y="0"/>
                </a:moveTo>
                <a:lnTo>
                  <a:pt x="1277962" y="0"/>
                </a:lnTo>
                <a:lnTo>
                  <a:pt x="1277962" y="535435"/>
                </a:lnTo>
                <a:lnTo>
                  <a:pt x="0" y="535435"/>
                </a:lnTo>
                <a:lnTo>
                  <a:pt x="0" y="0"/>
                </a:lnTo>
                <a:close/>
              </a:path>
            </a:pathLst>
          </a:custGeom>
          <a:blipFill>
            <a:blip r:embed="rId35"/>
            <a:stretch>
              <a:fillRect b="-1532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36" name="Freeform 36"/>
          <p:cNvSpPr/>
          <p:nvPr/>
        </p:nvSpPr>
        <p:spPr>
          <a:xfrm>
            <a:off x="3380610" y="8497610"/>
            <a:ext cx="1412513" cy="435846"/>
          </a:xfrm>
          <a:custGeom>
            <a:avLst/>
            <a:gdLst/>
            <a:ahLst/>
            <a:cxnLst/>
            <a:rect l="l" t="t" r="r" b="b"/>
            <a:pathLst>
              <a:path w="1412513" h="435846">
                <a:moveTo>
                  <a:pt x="0" y="0"/>
                </a:moveTo>
                <a:lnTo>
                  <a:pt x="1412512" y="0"/>
                </a:lnTo>
                <a:lnTo>
                  <a:pt x="1412512" y="435846"/>
                </a:lnTo>
                <a:lnTo>
                  <a:pt x="0" y="435846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37" name="Freeform 37"/>
          <p:cNvSpPr/>
          <p:nvPr/>
        </p:nvSpPr>
        <p:spPr>
          <a:xfrm>
            <a:off x="5419603" y="8508401"/>
            <a:ext cx="891884" cy="445942"/>
          </a:xfrm>
          <a:custGeom>
            <a:avLst/>
            <a:gdLst/>
            <a:ahLst/>
            <a:cxnLst/>
            <a:rect l="l" t="t" r="r" b="b"/>
            <a:pathLst>
              <a:path w="891884" h="445942">
                <a:moveTo>
                  <a:pt x="0" y="0"/>
                </a:moveTo>
                <a:lnTo>
                  <a:pt x="891884" y="0"/>
                </a:lnTo>
                <a:lnTo>
                  <a:pt x="891884" y="445942"/>
                </a:lnTo>
                <a:lnTo>
                  <a:pt x="0" y="445942"/>
                </a:lnTo>
                <a:lnTo>
                  <a:pt x="0" y="0"/>
                </a:lnTo>
                <a:close/>
              </a:path>
            </a:pathLst>
          </a:custGeom>
          <a:blipFill>
            <a:blip r:embed="rId38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38" name="Freeform 38"/>
          <p:cNvSpPr/>
          <p:nvPr/>
        </p:nvSpPr>
        <p:spPr>
          <a:xfrm>
            <a:off x="3254922" y="9146788"/>
            <a:ext cx="3282529" cy="342287"/>
          </a:xfrm>
          <a:custGeom>
            <a:avLst/>
            <a:gdLst/>
            <a:ahLst/>
            <a:cxnLst/>
            <a:rect l="l" t="t" r="r" b="b"/>
            <a:pathLst>
              <a:path w="3282529" h="342287">
                <a:moveTo>
                  <a:pt x="0" y="0"/>
                </a:moveTo>
                <a:lnTo>
                  <a:pt x="3282529" y="0"/>
                </a:lnTo>
                <a:lnTo>
                  <a:pt x="3282529" y="342287"/>
                </a:lnTo>
                <a:lnTo>
                  <a:pt x="0" y="342287"/>
                </a:lnTo>
                <a:lnTo>
                  <a:pt x="0" y="0"/>
                </a:lnTo>
                <a:close/>
              </a:path>
            </a:pathLst>
          </a:custGeom>
          <a:blipFill>
            <a:blip r:embed="rId39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grpSp>
        <p:nvGrpSpPr>
          <p:cNvPr id="39" name="Group 39"/>
          <p:cNvGrpSpPr/>
          <p:nvPr/>
        </p:nvGrpSpPr>
        <p:grpSpPr>
          <a:xfrm>
            <a:off x="10042571" y="7318654"/>
            <a:ext cx="7828991" cy="2058878"/>
            <a:chOff x="0" y="0"/>
            <a:chExt cx="2061956" cy="542256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2061956" cy="542256"/>
            </a:xfrm>
            <a:custGeom>
              <a:avLst/>
              <a:gdLst/>
              <a:ahLst/>
              <a:cxnLst/>
              <a:rect l="l" t="t" r="r" b="b"/>
              <a:pathLst>
                <a:path w="2061956" h="542256">
                  <a:moveTo>
                    <a:pt x="0" y="0"/>
                  </a:moveTo>
                  <a:lnTo>
                    <a:pt x="2061956" y="0"/>
                  </a:lnTo>
                  <a:lnTo>
                    <a:pt x="2061956" y="542256"/>
                  </a:lnTo>
                  <a:lnTo>
                    <a:pt x="0" y="542256"/>
                  </a:lnTo>
                  <a:close/>
                </a:path>
              </a:pathLst>
            </a:custGeom>
            <a:solidFill>
              <a:srgbClr val="3E7C94"/>
            </a:solidFill>
          </p:spPr>
          <p:txBody>
            <a:bodyPr/>
            <a:lstStyle/>
            <a:p>
              <a:endParaRPr lang="sl-SI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-47625"/>
              <a:ext cx="2061956" cy="589881"/>
            </a:xfrm>
            <a:prstGeom prst="rect">
              <a:avLst/>
            </a:prstGeom>
          </p:spPr>
          <p:txBody>
            <a:bodyPr lIns="69124" tIns="69124" rIns="69124" bIns="69124" rtlCol="0" anchor="ctr"/>
            <a:lstStyle/>
            <a:p>
              <a:pPr algn="ctr">
                <a:lnSpc>
                  <a:spcPts val="2223"/>
                </a:lnSpc>
              </a:pPr>
              <a:endParaRPr/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10461671" y="7585444"/>
            <a:ext cx="6454919" cy="1470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89"/>
              </a:lnSpc>
            </a:pPr>
            <a:r>
              <a:rPr lang="en-US" sz="5263">
                <a:solidFill>
                  <a:srgbClr val="FFFFFF"/>
                </a:solidFill>
                <a:latin typeface="Republika 2"/>
                <a:ea typeface="Republika 2"/>
                <a:cs typeface="Republika 2"/>
                <a:sym typeface="Republika 2"/>
              </a:rPr>
              <a:t>Opravite javne storitve digitalno</a:t>
            </a:r>
          </a:p>
        </p:txBody>
      </p:sp>
      <p:sp>
        <p:nvSpPr>
          <p:cNvPr id="43" name="TextBox 43"/>
          <p:cNvSpPr txBox="1"/>
          <p:nvPr/>
        </p:nvSpPr>
        <p:spPr>
          <a:xfrm rot="-5400000">
            <a:off x="9690229" y="470357"/>
            <a:ext cx="3235930" cy="109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6"/>
              </a:lnSpc>
            </a:pPr>
            <a:r>
              <a:rPr lang="en-US" sz="625">
                <a:solidFill>
                  <a:srgbClr val="FFFFFF"/>
                </a:solidFill>
                <a:latin typeface="Republika 1"/>
                <a:ea typeface="Republika 1"/>
                <a:cs typeface="Republika 1"/>
                <a:sym typeface="Republika 1"/>
              </a:rPr>
              <a:t>*Najpogosteje uporabljene digitalne javne storitve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0">
        <p:wipe/>
      </p:transition>
    </mc:Choice>
    <mc:Fallback xmlns="">
      <p:transition advClick="0" advTm="30000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979879"/>
            <a:ext cx="13237274" cy="2097690"/>
            <a:chOff x="0" y="0"/>
            <a:chExt cx="1195095" cy="1893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95094" cy="189385"/>
            </a:xfrm>
            <a:custGeom>
              <a:avLst/>
              <a:gdLst/>
              <a:ahLst/>
              <a:cxnLst/>
              <a:rect l="l" t="t" r="r" b="b"/>
              <a:pathLst>
                <a:path w="1195094" h="189385">
                  <a:moveTo>
                    <a:pt x="0" y="0"/>
                  </a:moveTo>
                  <a:lnTo>
                    <a:pt x="1195094" y="0"/>
                  </a:lnTo>
                  <a:lnTo>
                    <a:pt x="1195094" y="189385"/>
                  </a:lnTo>
                  <a:lnTo>
                    <a:pt x="0" y="189385"/>
                  </a:lnTo>
                  <a:close/>
                </a:path>
              </a:pathLst>
            </a:custGeom>
            <a:solidFill>
              <a:srgbClr val="3E7C94"/>
            </a:solidFill>
          </p:spPr>
          <p:txBody>
            <a:bodyPr/>
            <a:lstStyle/>
            <a:p>
              <a:endParaRPr lang="sl-SI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195095" cy="237010"/>
            </a:xfrm>
            <a:prstGeom prst="rect">
              <a:avLst/>
            </a:prstGeom>
          </p:spPr>
          <p:txBody>
            <a:bodyPr lIns="69124" tIns="69124" rIns="69124" bIns="69124" rtlCol="0" anchor="ctr"/>
            <a:lstStyle/>
            <a:p>
              <a:pPr algn="ctr">
                <a:lnSpc>
                  <a:spcPts val="2223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240355" y="1621560"/>
            <a:ext cx="9705585" cy="879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35"/>
              </a:lnSpc>
            </a:pPr>
            <a:r>
              <a:rPr lang="en-US" sz="5239">
                <a:solidFill>
                  <a:srgbClr val="F5F5F5"/>
                </a:solidFill>
                <a:latin typeface="Republika 2"/>
                <a:ea typeface="Republika 2"/>
                <a:cs typeface="Republika 2"/>
                <a:sym typeface="Republika 2"/>
              </a:rPr>
              <a:t>Pokojnina in zavarovanje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40355" y="3266806"/>
            <a:ext cx="11693575" cy="5688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56"/>
              </a:lnSpc>
            </a:pPr>
            <a:r>
              <a:rPr lang="en-US" sz="4040">
                <a:solidFill>
                  <a:srgbClr val="292929"/>
                </a:solidFill>
                <a:latin typeface="Republika 1"/>
                <a:ea typeface="Republika 1"/>
                <a:cs typeface="Republika 1"/>
                <a:sym typeface="Republika 1"/>
              </a:rPr>
              <a:t>Z nekaj kliki do ključnih informacij o upokojitvi:</a:t>
            </a:r>
          </a:p>
          <a:p>
            <a:pPr marL="872237" lvl="1" indent="-436118" algn="l">
              <a:lnSpc>
                <a:spcPts val="5656"/>
              </a:lnSpc>
              <a:buFont typeface="Arial"/>
              <a:buChar char="•"/>
            </a:pPr>
            <a:r>
              <a:rPr lang="en-US" sz="4040">
                <a:solidFill>
                  <a:srgbClr val="292929"/>
                </a:solidFill>
                <a:latin typeface="Republika 1"/>
                <a:ea typeface="Republika 1"/>
                <a:cs typeface="Republika 1"/>
                <a:sym typeface="Republika 1"/>
              </a:rPr>
              <a:t>informativni izračun datuma upokojitve in višine pokojnine</a:t>
            </a:r>
          </a:p>
          <a:p>
            <a:pPr marL="872237" lvl="1" indent="-436118" algn="l">
              <a:lnSpc>
                <a:spcPts val="5656"/>
              </a:lnSpc>
              <a:buFont typeface="Arial"/>
              <a:buChar char="•"/>
            </a:pPr>
            <a:r>
              <a:rPr lang="en-US" sz="4040">
                <a:solidFill>
                  <a:srgbClr val="292929"/>
                </a:solidFill>
                <a:latin typeface="Republika 1"/>
                <a:ea typeface="Republika 1"/>
                <a:cs typeface="Republika 1"/>
                <a:sym typeface="Republika 1"/>
              </a:rPr>
              <a:t>vloga za priznanje pravice do starostne ali predčasne pokojnine</a:t>
            </a:r>
          </a:p>
          <a:p>
            <a:pPr marL="872237" lvl="1" indent="-436118" algn="l">
              <a:lnSpc>
                <a:spcPts val="5656"/>
              </a:lnSpc>
              <a:buFont typeface="Arial"/>
              <a:buChar char="•"/>
            </a:pPr>
            <a:r>
              <a:rPr lang="en-US" sz="4040">
                <a:solidFill>
                  <a:srgbClr val="292929"/>
                </a:solidFill>
                <a:latin typeface="Republika 1"/>
                <a:ea typeface="Republika 1"/>
                <a:cs typeface="Republika 1"/>
                <a:sym typeface="Republika 1"/>
              </a:rPr>
              <a:t>vloga za pridobitev 40 odstotnega deleža starostne pokojnine ob podaljšanju dela</a:t>
            </a:r>
          </a:p>
          <a:p>
            <a:pPr algn="l">
              <a:lnSpc>
                <a:spcPts val="5656"/>
              </a:lnSpc>
            </a:pPr>
            <a:endParaRPr lang="en-US" sz="4040">
              <a:solidFill>
                <a:srgbClr val="292929"/>
              </a:solidFill>
              <a:latin typeface="Republika 1"/>
              <a:ea typeface="Republika 1"/>
              <a:cs typeface="Republika 1"/>
              <a:sym typeface="Republika 1"/>
            </a:endParaRPr>
          </a:p>
        </p:txBody>
      </p:sp>
      <p:grpSp>
        <p:nvGrpSpPr>
          <p:cNvPr id="7" name="Group 7"/>
          <p:cNvGrpSpPr/>
          <p:nvPr/>
        </p:nvGrpSpPr>
        <p:grpSpPr>
          <a:xfrm rot="5400000">
            <a:off x="16192362" y="7994756"/>
            <a:ext cx="4527253" cy="2264690"/>
            <a:chOff x="0" y="0"/>
            <a:chExt cx="1453114" cy="72689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53114" cy="726898"/>
            </a:xfrm>
            <a:custGeom>
              <a:avLst/>
              <a:gdLst/>
              <a:ahLst/>
              <a:cxnLst/>
              <a:rect l="l" t="t" r="r" b="b"/>
              <a:pathLst>
                <a:path w="1453114" h="726898">
                  <a:moveTo>
                    <a:pt x="726557" y="726898"/>
                  </a:moveTo>
                  <a:lnTo>
                    <a:pt x="1453114" y="0"/>
                  </a:lnTo>
                  <a:lnTo>
                    <a:pt x="0" y="0"/>
                  </a:lnTo>
                  <a:lnTo>
                    <a:pt x="726557" y="726898"/>
                  </a:lnTo>
                  <a:close/>
                </a:path>
              </a:pathLst>
            </a:custGeom>
            <a:solidFill>
              <a:srgbClr val="1B495A"/>
            </a:solidFill>
          </p:spPr>
          <p:txBody>
            <a:bodyPr/>
            <a:lstStyle/>
            <a:p>
              <a:endParaRPr lang="sl-SI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27049" y="4296"/>
              <a:ext cx="999016" cy="385113"/>
            </a:xfrm>
            <a:prstGeom prst="rect">
              <a:avLst/>
            </a:prstGeom>
          </p:spPr>
          <p:txBody>
            <a:bodyPr lIns="67235" tIns="67235" rIns="67235" bIns="67235" rtlCol="0" anchor="ctr"/>
            <a:lstStyle/>
            <a:p>
              <a:pPr algn="ctr">
                <a:lnSpc>
                  <a:spcPts val="2223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-189988">
            <a:off x="12380333" y="4753563"/>
            <a:ext cx="4817562" cy="4686174"/>
          </a:xfrm>
          <a:custGeom>
            <a:avLst/>
            <a:gdLst/>
            <a:ahLst/>
            <a:cxnLst/>
            <a:rect l="l" t="t" r="r" b="b"/>
            <a:pathLst>
              <a:path w="4817562" h="4686174">
                <a:moveTo>
                  <a:pt x="0" y="0"/>
                </a:moveTo>
                <a:lnTo>
                  <a:pt x="4817561" y="0"/>
                </a:lnTo>
                <a:lnTo>
                  <a:pt x="4817561" y="4686174"/>
                </a:lnTo>
                <a:lnTo>
                  <a:pt x="0" y="46861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>
          <a:xfrm>
            <a:off x="12169808" y="1023503"/>
            <a:ext cx="2010441" cy="2010441"/>
          </a:xfrm>
          <a:custGeom>
            <a:avLst/>
            <a:gdLst/>
            <a:ahLst/>
            <a:cxnLst/>
            <a:rect l="l" t="t" r="r" b="b"/>
            <a:pathLst>
              <a:path w="2010441" h="2010441">
                <a:moveTo>
                  <a:pt x="0" y="0"/>
                </a:moveTo>
                <a:lnTo>
                  <a:pt x="2010441" y="0"/>
                </a:lnTo>
                <a:lnTo>
                  <a:pt x="2010441" y="2010442"/>
                </a:lnTo>
                <a:lnTo>
                  <a:pt x="0" y="20104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0000">
        <p:wipe/>
      </p:transition>
    </mc:Choice>
    <mc:Fallback xmlns="">
      <p:transition advTm="30000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979879"/>
            <a:ext cx="13237274" cy="2097690"/>
            <a:chOff x="0" y="0"/>
            <a:chExt cx="1195095" cy="1893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95094" cy="189385"/>
            </a:xfrm>
            <a:custGeom>
              <a:avLst/>
              <a:gdLst/>
              <a:ahLst/>
              <a:cxnLst/>
              <a:rect l="l" t="t" r="r" b="b"/>
              <a:pathLst>
                <a:path w="1195094" h="189385">
                  <a:moveTo>
                    <a:pt x="0" y="0"/>
                  </a:moveTo>
                  <a:lnTo>
                    <a:pt x="1195094" y="0"/>
                  </a:lnTo>
                  <a:lnTo>
                    <a:pt x="1195094" y="189385"/>
                  </a:lnTo>
                  <a:lnTo>
                    <a:pt x="0" y="189385"/>
                  </a:lnTo>
                  <a:close/>
                </a:path>
              </a:pathLst>
            </a:custGeom>
            <a:solidFill>
              <a:srgbClr val="3E7C94"/>
            </a:solidFill>
          </p:spPr>
          <p:txBody>
            <a:bodyPr/>
            <a:lstStyle/>
            <a:p>
              <a:endParaRPr lang="sl-SI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195095" cy="237010"/>
            </a:xfrm>
            <a:prstGeom prst="rect">
              <a:avLst/>
            </a:prstGeom>
          </p:spPr>
          <p:txBody>
            <a:bodyPr lIns="69124" tIns="69124" rIns="69124" bIns="69124" rtlCol="0" anchor="ctr"/>
            <a:lstStyle/>
            <a:p>
              <a:pPr algn="ctr">
                <a:lnSpc>
                  <a:spcPts val="2223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240355" y="1621560"/>
            <a:ext cx="9705585" cy="879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35"/>
              </a:lnSpc>
            </a:pPr>
            <a:r>
              <a:rPr lang="en-US" sz="5239">
                <a:solidFill>
                  <a:srgbClr val="F5F5F5"/>
                </a:solidFill>
                <a:latin typeface="Republika 2"/>
                <a:ea typeface="Republika 2"/>
                <a:cs typeface="Republika 2"/>
                <a:sym typeface="Republika 2"/>
              </a:rPr>
              <a:t>Zdravje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40355" y="3266806"/>
            <a:ext cx="11693575" cy="7117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56"/>
              </a:lnSpc>
            </a:pPr>
            <a:r>
              <a:rPr lang="en-US" sz="4040">
                <a:solidFill>
                  <a:srgbClr val="292929"/>
                </a:solidFill>
                <a:latin typeface="Republika 1"/>
                <a:ea typeface="Republika 1"/>
                <a:cs typeface="Republika 1"/>
                <a:sym typeface="Republika 1"/>
              </a:rPr>
              <a:t>Nekatere zdravstvene storitve lahko uredite tudi na daljavo:</a:t>
            </a:r>
          </a:p>
          <a:p>
            <a:pPr marL="872237" lvl="1" indent="-436118" algn="l">
              <a:lnSpc>
                <a:spcPts val="5656"/>
              </a:lnSpc>
              <a:buFont typeface="Arial"/>
              <a:buChar char="•"/>
            </a:pPr>
            <a:r>
              <a:rPr lang="en-US" sz="4040">
                <a:solidFill>
                  <a:srgbClr val="292929"/>
                </a:solidFill>
                <a:latin typeface="Republika 1"/>
                <a:ea typeface="Republika 1"/>
                <a:cs typeface="Republika 1"/>
                <a:sym typeface="Republika 1"/>
              </a:rPr>
              <a:t>preverite napotnice in čakalne dobe</a:t>
            </a:r>
          </a:p>
          <a:p>
            <a:pPr marL="872237" lvl="1" indent="-436118" algn="l">
              <a:lnSpc>
                <a:spcPts val="5656"/>
              </a:lnSpc>
              <a:buFont typeface="Arial"/>
              <a:buChar char="•"/>
            </a:pPr>
            <a:r>
              <a:rPr lang="en-US" sz="4040">
                <a:solidFill>
                  <a:srgbClr val="292929"/>
                </a:solidFill>
                <a:latin typeface="Republika 1"/>
                <a:ea typeface="Republika 1"/>
                <a:cs typeface="Republika 1"/>
                <a:sym typeface="Republika 1"/>
              </a:rPr>
              <a:t>se naročite na pregled</a:t>
            </a:r>
          </a:p>
          <a:p>
            <a:pPr marL="872237" lvl="1" indent="-436118" algn="l">
              <a:lnSpc>
                <a:spcPts val="5656"/>
              </a:lnSpc>
              <a:buFont typeface="Arial"/>
              <a:buChar char="•"/>
            </a:pPr>
            <a:r>
              <a:rPr lang="en-US" sz="4040">
                <a:solidFill>
                  <a:srgbClr val="292929"/>
                </a:solidFill>
                <a:latin typeface="Republika 1"/>
                <a:ea typeface="Republika 1"/>
                <a:cs typeface="Republika 1"/>
                <a:sym typeface="Republika 1"/>
              </a:rPr>
              <a:t>dostopate do izvidov in druge zdravstvene dokumentacije</a:t>
            </a:r>
          </a:p>
          <a:p>
            <a:pPr marL="872237" lvl="1" indent="-436118" algn="l">
              <a:lnSpc>
                <a:spcPts val="5656"/>
              </a:lnSpc>
              <a:buFont typeface="Arial"/>
              <a:buChar char="•"/>
            </a:pPr>
            <a:r>
              <a:rPr lang="en-US" sz="4040">
                <a:solidFill>
                  <a:srgbClr val="292929"/>
                </a:solidFill>
                <a:latin typeface="Republika 1"/>
                <a:ea typeface="Republika 1"/>
                <a:cs typeface="Republika 1"/>
                <a:sym typeface="Republika 1"/>
              </a:rPr>
              <a:t>preverite recepte in izdana zdravila </a:t>
            </a:r>
          </a:p>
          <a:p>
            <a:pPr marL="872237" lvl="1" indent="-436118" algn="l">
              <a:lnSpc>
                <a:spcPts val="5656"/>
              </a:lnSpc>
              <a:buFont typeface="Arial"/>
              <a:buChar char="•"/>
            </a:pPr>
            <a:r>
              <a:rPr lang="en-US" sz="4040">
                <a:solidFill>
                  <a:srgbClr val="292929"/>
                </a:solidFill>
                <a:latin typeface="Republika 1"/>
                <a:ea typeface="Republika 1"/>
                <a:cs typeface="Republika 1"/>
                <a:sym typeface="Republika 1"/>
              </a:rPr>
              <a:t>preverite podatke o zdravstvenem zavarovanju</a:t>
            </a:r>
          </a:p>
          <a:p>
            <a:pPr algn="l">
              <a:lnSpc>
                <a:spcPts val="5656"/>
              </a:lnSpc>
            </a:pPr>
            <a:endParaRPr lang="en-US" sz="4040">
              <a:solidFill>
                <a:srgbClr val="292929"/>
              </a:solidFill>
              <a:latin typeface="Republika 1"/>
              <a:ea typeface="Republika 1"/>
              <a:cs typeface="Republika 1"/>
              <a:sym typeface="Republika 1"/>
            </a:endParaRPr>
          </a:p>
          <a:p>
            <a:pPr algn="l">
              <a:lnSpc>
                <a:spcPts val="5656"/>
              </a:lnSpc>
            </a:pPr>
            <a:endParaRPr lang="en-US" sz="4040">
              <a:solidFill>
                <a:srgbClr val="292929"/>
              </a:solidFill>
              <a:latin typeface="Republika 1"/>
              <a:ea typeface="Republika 1"/>
              <a:cs typeface="Republika 1"/>
              <a:sym typeface="Republika 1"/>
            </a:endParaRPr>
          </a:p>
        </p:txBody>
      </p:sp>
      <p:grpSp>
        <p:nvGrpSpPr>
          <p:cNvPr id="7" name="Group 7"/>
          <p:cNvGrpSpPr/>
          <p:nvPr/>
        </p:nvGrpSpPr>
        <p:grpSpPr>
          <a:xfrm rot="5400000">
            <a:off x="16192362" y="7994756"/>
            <a:ext cx="4527253" cy="2264690"/>
            <a:chOff x="0" y="0"/>
            <a:chExt cx="1453114" cy="72689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53114" cy="726898"/>
            </a:xfrm>
            <a:custGeom>
              <a:avLst/>
              <a:gdLst/>
              <a:ahLst/>
              <a:cxnLst/>
              <a:rect l="l" t="t" r="r" b="b"/>
              <a:pathLst>
                <a:path w="1453114" h="726898">
                  <a:moveTo>
                    <a:pt x="726557" y="726898"/>
                  </a:moveTo>
                  <a:lnTo>
                    <a:pt x="1453114" y="0"/>
                  </a:lnTo>
                  <a:lnTo>
                    <a:pt x="0" y="0"/>
                  </a:lnTo>
                  <a:lnTo>
                    <a:pt x="726557" y="726898"/>
                  </a:lnTo>
                  <a:close/>
                </a:path>
              </a:pathLst>
            </a:custGeom>
            <a:solidFill>
              <a:srgbClr val="1B495A"/>
            </a:solidFill>
          </p:spPr>
          <p:txBody>
            <a:bodyPr/>
            <a:lstStyle/>
            <a:p>
              <a:endParaRPr lang="sl-SI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27049" y="4296"/>
              <a:ext cx="999016" cy="385113"/>
            </a:xfrm>
            <a:prstGeom prst="rect">
              <a:avLst/>
            </a:prstGeom>
          </p:spPr>
          <p:txBody>
            <a:bodyPr lIns="67235" tIns="67235" rIns="67235" bIns="67235" rtlCol="0" anchor="ctr"/>
            <a:lstStyle/>
            <a:p>
              <a:pPr algn="ctr">
                <a:lnSpc>
                  <a:spcPts val="2223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2933930" y="5157359"/>
            <a:ext cx="4178677" cy="3969743"/>
          </a:xfrm>
          <a:custGeom>
            <a:avLst/>
            <a:gdLst/>
            <a:ahLst/>
            <a:cxnLst/>
            <a:rect l="l" t="t" r="r" b="b"/>
            <a:pathLst>
              <a:path w="4178677" h="3969743">
                <a:moveTo>
                  <a:pt x="0" y="0"/>
                </a:moveTo>
                <a:lnTo>
                  <a:pt x="4178677" y="0"/>
                </a:lnTo>
                <a:lnTo>
                  <a:pt x="4178677" y="3969743"/>
                </a:lnTo>
                <a:lnTo>
                  <a:pt x="0" y="39697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>
          <a:xfrm>
            <a:off x="12169808" y="1023503"/>
            <a:ext cx="2010441" cy="2010441"/>
          </a:xfrm>
          <a:custGeom>
            <a:avLst/>
            <a:gdLst/>
            <a:ahLst/>
            <a:cxnLst/>
            <a:rect l="l" t="t" r="r" b="b"/>
            <a:pathLst>
              <a:path w="2010441" h="2010441">
                <a:moveTo>
                  <a:pt x="0" y="0"/>
                </a:moveTo>
                <a:lnTo>
                  <a:pt x="2010441" y="0"/>
                </a:lnTo>
                <a:lnTo>
                  <a:pt x="2010441" y="2010442"/>
                </a:lnTo>
                <a:lnTo>
                  <a:pt x="0" y="20104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0000">
        <p:wipe/>
      </p:transition>
    </mc:Choice>
    <mc:Fallback xmlns="">
      <p:transition advTm="30000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979879"/>
            <a:ext cx="13237274" cy="2097690"/>
            <a:chOff x="0" y="0"/>
            <a:chExt cx="1195095" cy="1893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95094" cy="189385"/>
            </a:xfrm>
            <a:custGeom>
              <a:avLst/>
              <a:gdLst/>
              <a:ahLst/>
              <a:cxnLst/>
              <a:rect l="l" t="t" r="r" b="b"/>
              <a:pathLst>
                <a:path w="1195094" h="189385">
                  <a:moveTo>
                    <a:pt x="0" y="0"/>
                  </a:moveTo>
                  <a:lnTo>
                    <a:pt x="1195094" y="0"/>
                  </a:lnTo>
                  <a:lnTo>
                    <a:pt x="1195094" y="189385"/>
                  </a:lnTo>
                  <a:lnTo>
                    <a:pt x="0" y="189385"/>
                  </a:lnTo>
                  <a:close/>
                </a:path>
              </a:pathLst>
            </a:custGeom>
            <a:solidFill>
              <a:srgbClr val="3E7C94"/>
            </a:solidFill>
          </p:spPr>
          <p:txBody>
            <a:bodyPr/>
            <a:lstStyle/>
            <a:p>
              <a:endParaRPr lang="sl-SI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195095" cy="237010"/>
            </a:xfrm>
            <a:prstGeom prst="rect">
              <a:avLst/>
            </a:prstGeom>
          </p:spPr>
          <p:txBody>
            <a:bodyPr lIns="69124" tIns="69124" rIns="69124" bIns="69124" rtlCol="0" anchor="ctr"/>
            <a:lstStyle/>
            <a:p>
              <a:pPr algn="ctr">
                <a:lnSpc>
                  <a:spcPts val="2223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240355" y="1621560"/>
            <a:ext cx="9705585" cy="879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35"/>
              </a:lnSpc>
            </a:pPr>
            <a:r>
              <a:rPr lang="en-US" sz="5239">
                <a:solidFill>
                  <a:srgbClr val="F5F5F5"/>
                </a:solidFill>
                <a:latin typeface="Republika 2"/>
                <a:ea typeface="Republika 2"/>
                <a:cs typeface="Republika 2"/>
                <a:sym typeface="Republika 2"/>
              </a:rPr>
              <a:t>Iskalci zaposlitve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40355" y="3266806"/>
            <a:ext cx="11693575" cy="5688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56"/>
              </a:lnSpc>
            </a:pPr>
            <a:r>
              <a:rPr lang="en-US" sz="4040">
                <a:solidFill>
                  <a:srgbClr val="292929"/>
                </a:solidFill>
                <a:latin typeface="Republika 1"/>
                <a:ea typeface="Republika 1"/>
                <a:cs typeface="Republika 1"/>
                <a:sym typeface="Republika 1"/>
              </a:rPr>
              <a:t>Če iščete zaposlitev, lahko številne postopke opravite prek spleta:</a:t>
            </a:r>
          </a:p>
          <a:p>
            <a:pPr marL="872237" lvl="1" indent="-436118" algn="l">
              <a:lnSpc>
                <a:spcPts val="5656"/>
              </a:lnSpc>
              <a:buFont typeface="Arial"/>
              <a:buChar char="•"/>
            </a:pPr>
            <a:r>
              <a:rPr lang="en-US" sz="4040">
                <a:solidFill>
                  <a:srgbClr val="292929"/>
                </a:solidFill>
                <a:latin typeface="Republika 1"/>
                <a:ea typeface="Republika 1"/>
                <a:cs typeface="Republika 1"/>
                <a:sym typeface="Republika 1"/>
              </a:rPr>
              <a:t>se prijavite v evidenco brezposelnih ali iskalcev zaposlitve</a:t>
            </a:r>
          </a:p>
          <a:p>
            <a:pPr marL="872237" lvl="1" indent="-436118" algn="l">
              <a:lnSpc>
                <a:spcPts val="5656"/>
              </a:lnSpc>
              <a:buFont typeface="Arial"/>
              <a:buChar char="•"/>
            </a:pPr>
            <a:r>
              <a:rPr lang="en-US" sz="4040">
                <a:solidFill>
                  <a:srgbClr val="292929"/>
                </a:solidFill>
                <a:latin typeface="Republika 1"/>
                <a:ea typeface="Republika 1"/>
                <a:cs typeface="Republika 1"/>
                <a:sym typeface="Republika 1"/>
              </a:rPr>
              <a:t>si ogledate prosta delovna mesta</a:t>
            </a:r>
          </a:p>
          <a:p>
            <a:pPr marL="872237" lvl="1" indent="-436118" algn="l">
              <a:lnSpc>
                <a:spcPts val="5656"/>
              </a:lnSpc>
              <a:buFont typeface="Arial"/>
              <a:buChar char="•"/>
            </a:pPr>
            <a:r>
              <a:rPr lang="en-US" sz="4040">
                <a:solidFill>
                  <a:srgbClr val="292929"/>
                </a:solidFill>
                <a:latin typeface="Republika 1"/>
                <a:ea typeface="Republika 1"/>
                <a:cs typeface="Republika 1"/>
                <a:sym typeface="Republika 1"/>
              </a:rPr>
              <a:t>se prijavite na delavnice, usposabljanja ali svetovanja</a:t>
            </a:r>
          </a:p>
          <a:p>
            <a:pPr algn="l">
              <a:lnSpc>
                <a:spcPts val="5656"/>
              </a:lnSpc>
            </a:pPr>
            <a:endParaRPr lang="en-US" sz="4040">
              <a:solidFill>
                <a:srgbClr val="292929"/>
              </a:solidFill>
              <a:latin typeface="Republika 1"/>
              <a:ea typeface="Republika 1"/>
              <a:cs typeface="Republika 1"/>
              <a:sym typeface="Republika 1"/>
            </a:endParaRPr>
          </a:p>
        </p:txBody>
      </p:sp>
      <p:grpSp>
        <p:nvGrpSpPr>
          <p:cNvPr id="7" name="Group 7"/>
          <p:cNvGrpSpPr/>
          <p:nvPr/>
        </p:nvGrpSpPr>
        <p:grpSpPr>
          <a:xfrm rot="5400000">
            <a:off x="16192362" y="7994756"/>
            <a:ext cx="4527253" cy="2264690"/>
            <a:chOff x="0" y="0"/>
            <a:chExt cx="1453114" cy="72689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53114" cy="726898"/>
            </a:xfrm>
            <a:custGeom>
              <a:avLst/>
              <a:gdLst/>
              <a:ahLst/>
              <a:cxnLst/>
              <a:rect l="l" t="t" r="r" b="b"/>
              <a:pathLst>
                <a:path w="1453114" h="726898">
                  <a:moveTo>
                    <a:pt x="726557" y="726898"/>
                  </a:moveTo>
                  <a:lnTo>
                    <a:pt x="1453114" y="0"/>
                  </a:lnTo>
                  <a:lnTo>
                    <a:pt x="0" y="0"/>
                  </a:lnTo>
                  <a:lnTo>
                    <a:pt x="726557" y="726898"/>
                  </a:lnTo>
                  <a:close/>
                </a:path>
              </a:pathLst>
            </a:custGeom>
            <a:solidFill>
              <a:srgbClr val="1B495A"/>
            </a:solidFill>
          </p:spPr>
          <p:txBody>
            <a:bodyPr/>
            <a:lstStyle/>
            <a:p>
              <a:endParaRPr lang="sl-SI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27049" y="4296"/>
              <a:ext cx="999016" cy="385113"/>
            </a:xfrm>
            <a:prstGeom prst="rect">
              <a:avLst/>
            </a:prstGeom>
          </p:spPr>
          <p:txBody>
            <a:bodyPr lIns="67235" tIns="67235" rIns="67235" bIns="67235" rtlCol="0" anchor="ctr"/>
            <a:lstStyle/>
            <a:p>
              <a:pPr algn="ctr">
                <a:lnSpc>
                  <a:spcPts val="2223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3010053" y="4520872"/>
            <a:ext cx="4249247" cy="4606229"/>
          </a:xfrm>
          <a:custGeom>
            <a:avLst/>
            <a:gdLst/>
            <a:ahLst/>
            <a:cxnLst/>
            <a:rect l="l" t="t" r="r" b="b"/>
            <a:pathLst>
              <a:path w="4249247" h="4606229">
                <a:moveTo>
                  <a:pt x="0" y="0"/>
                </a:moveTo>
                <a:lnTo>
                  <a:pt x="4249247" y="0"/>
                </a:lnTo>
                <a:lnTo>
                  <a:pt x="4249247" y="4606230"/>
                </a:lnTo>
                <a:lnTo>
                  <a:pt x="0" y="46062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>
          <a:xfrm>
            <a:off x="12169808" y="1023503"/>
            <a:ext cx="2010441" cy="2010441"/>
          </a:xfrm>
          <a:custGeom>
            <a:avLst/>
            <a:gdLst/>
            <a:ahLst/>
            <a:cxnLst/>
            <a:rect l="l" t="t" r="r" b="b"/>
            <a:pathLst>
              <a:path w="2010441" h="2010441">
                <a:moveTo>
                  <a:pt x="0" y="0"/>
                </a:moveTo>
                <a:lnTo>
                  <a:pt x="2010441" y="0"/>
                </a:lnTo>
                <a:lnTo>
                  <a:pt x="2010441" y="2010442"/>
                </a:lnTo>
                <a:lnTo>
                  <a:pt x="0" y="20104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0000">
        <p:wipe/>
      </p:transition>
    </mc:Choice>
    <mc:Fallback xmlns="">
      <p:transition advTm="30000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979879"/>
            <a:ext cx="15289553" cy="2097690"/>
            <a:chOff x="0" y="0"/>
            <a:chExt cx="1380379" cy="1893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80380" cy="189385"/>
            </a:xfrm>
            <a:custGeom>
              <a:avLst/>
              <a:gdLst/>
              <a:ahLst/>
              <a:cxnLst/>
              <a:rect l="l" t="t" r="r" b="b"/>
              <a:pathLst>
                <a:path w="1380380" h="189385">
                  <a:moveTo>
                    <a:pt x="0" y="0"/>
                  </a:moveTo>
                  <a:lnTo>
                    <a:pt x="1380380" y="0"/>
                  </a:lnTo>
                  <a:lnTo>
                    <a:pt x="1380380" y="189385"/>
                  </a:lnTo>
                  <a:lnTo>
                    <a:pt x="0" y="189385"/>
                  </a:lnTo>
                  <a:close/>
                </a:path>
              </a:pathLst>
            </a:custGeom>
            <a:solidFill>
              <a:srgbClr val="3E7C94"/>
            </a:solidFill>
          </p:spPr>
          <p:txBody>
            <a:bodyPr/>
            <a:lstStyle/>
            <a:p>
              <a:endParaRPr lang="sl-SI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380379" cy="237010"/>
            </a:xfrm>
            <a:prstGeom prst="rect">
              <a:avLst/>
            </a:prstGeom>
          </p:spPr>
          <p:txBody>
            <a:bodyPr lIns="69124" tIns="69124" rIns="69124" bIns="69124" rtlCol="0" anchor="ctr"/>
            <a:lstStyle/>
            <a:p>
              <a:pPr algn="ctr">
                <a:lnSpc>
                  <a:spcPts val="2223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240355" y="1621560"/>
            <a:ext cx="12730356" cy="879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35"/>
              </a:lnSpc>
            </a:pPr>
            <a:r>
              <a:rPr lang="en-US" sz="5239">
                <a:solidFill>
                  <a:srgbClr val="F5F5F5"/>
                </a:solidFill>
                <a:latin typeface="Republika 2"/>
                <a:ea typeface="Republika 2"/>
                <a:cs typeface="Republika 2"/>
                <a:sym typeface="Republika 2"/>
              </a:rPr>
              <a:t>Spremembe osebnih podatkov in naslovov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40355" y="3266806"/>
            <a:ext cx="11693575" cy="4259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56"/>
              </a:lnSpc>
            </a:pPr>
            <a:r>
              <a:rPr lang="en-US" sz="4040">
                <a:solidFill>
                  <a:srgbClr val="292929"/>
                </a:solidFill>
                <a:latin typeface="Republika 1"/>
                <a:ea typeface="Republika 1"/>
                <a:cs typeface="Republika 1"/>
                <a:sym typeface="Republika 1"/>
              </a:rPr>
              <a:t>Zgolj nekaj klikov za:</a:t>
            </a:r>
          </a:p>
          <a:p>
            <a:pPr marL="872237" lvl="1" indent="-436118" algn="l">
              <a:lnSpc>
                <a:spcPts val="5656"/>
              </a:lnSpc>
              <a:buFont typeface="Arial"/>
              <a:buChar char="•"/>
            </a:pPr>
            <a:r>
              <a:rPr lang="en-US" sz="4040">
                <a:solidFill>
                  <a:srgbClr val="292929"/>
                </a:solidFill>
                <a:latin typeface="Republika 1"/>
                <a:ea typeface="Republika 1"/>
                <a:cs typeface="Republika 1"/>
                <a:sym typeface="Republika 1"/>
              </a:rPr>
              <a:t>prijavo/odjavo stalnega ali začasnega prebivališča</a:t>
            </a:r>
          </a:p>
          <a:p>
            <a:pPr marL="872237" lvl="1" indent="-436118" algn="l">
              <a:lnSpc>
                <a:spcPts val="5656"/>
              </a:lnSpc>
              <a:buFont typeface="Arial"/>
              <a:buChar char="•"/>
            </a:pPr>
            <a:r>
              <a:rPr lang="en-US" sz="4040">
                <a:solidFill>
                  <a:srgbClr val="292929"/>
                </a:solidFill>
                <a:latin typeface="Republika 1"/>
                <a:ea typeface="Republika 1"/>
                <a:cs typeface="Republika 1"/>
                <a:sym typeface="Republika 1"/>
              </a:rPr>
              <a:t>spremembo naslova za vročanje</a:t>
            </a:r>
          </a:p>
          <a:p>
            <a:pPr marL="872237" lvl="1" indent="-436118" algn="l">
              <a:lnSpc>
                <a:spcPts val="5656"/>
              </a:lnSpc>
              <a:buFont typeface="Arial"/>
              <a:buChar char="•"/>
            </a:pPr>
            <a:r>
              <a:rPr lang="en-US" sz="4040">
                <a:solidFill>
                  <a:srgbClr val="292929"/>
                </a:solidFill>
                <a:latin typeface="Republika 1"/>
                <a:ea typeface="Republika 1"/>
                <a:cs typeface="Republika 1"/>
                <a:sym typeface="Republika 1"/>
              </a:rPr>
              <a:t>spremembo imena ali priimka </a:t>
            </a:r>
          </a:p>
          <a:p>
            <a:pPr algn="l">
              <a:lnSpc>
                <a:spcPts val="5656"/>
              </a:lnSpc>
            </a:pPr>
            <a:endParaRPr lang="en-US" sz="4040">
              <a:solidFill>
                <a:srgbClr val="292929"/>
              </a:solidFill>
              <a:latin typeface="Republika 1"/>
              <a:ea typeface="Republika 1"/>
              <a:cs typeface="Republika 1"/>
              <a:sym typeface="Republika 1"/>
            </a:endParaRPr>
          </a:p>
        </p:txBody>
      </p:sp>
      <p:grpSp>
        <p:nvGrpSpPr>
          <p:cNvPr id="7" name="Group 7"/>
          <p:cNvGrpSpPr/>
          <p:nvPr/>
        </p:nvGrpSpPr>
        <p:grpSpPr>
          <a:xfrm rot="5400000">
            <a:off x="16192362" y="7994756"/>
            <a:ext cx="4527253" cy="2264690"/>
            <a:chOff x="0" y="0"/>
            <a:chExt cx="1453114" cy="72689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53114" cy="726898"/>
            </a:xfrm>
            <a:custGeom>
              <a:avLst/>
              <a:gdLst/>
              <a:ahLst/>
              <a:cxnLst/>
              <a:rect l="l" t="t" r="r" b="b"/>
              <a:pathLst>
                <a:path w="1453114" h="726898">
                  <a:moveTo>
                    <a:pt x="726557" y="726898"/>
                  </a:moveTo>
                  <a:lnTo>
                    <a:pt x="1453114" y="0"/>
                  </a:lnTo>
                  <a:lnTo>
                    <a:pt x="0" y="0"/>
                  </a:lnTo>
                  <a:lnTo>
                    <a:pt x="726557" y="726898"/>
                  </a:lnTo>
                  <a:close/>
                </a:path>
              </a:pathLst>
            </a:custGeom>
            <a:solidFill>
              <a:srgbClr val="1B495A"/>
            </a:solidFill>
          </p:spPr>
          <p:txBody>
            <a:bodyPr/>
            <a:lstStyle/>
            <a:p>
              <a:endParaRPr lang="sl-SI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27049" y="4296"/>
              <a:ext cx="999016" cy="385113"/>
            </a:xfrm>
            <a:prstGeom prst="rect">
              <a:avLst/>
            </a:prstGeom>
          </p:spPr>
          <p:txBody>
            <a:bodyPr lIns="67235" tIns="67235" rIns="67235" bIns="67235" rtlCol="0" anchor="ctr"/>
            <a:lstStyle/>
            <a:p>
              <a:pPr algn="ctr">
                <a:lnSpc>
                  <a:spcPts val="2223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2933930" y="4748292"/>
            <a:ext cx="4155889" cy="4378810"/>
          </a:xfrm>
          <a:custGeom>
            <a:avLst/>
            <a:gdLst/>
            <a:ahLst/>
            <a:cxnLst/>
            <a:rect l="l" t="t" r="r" b="b"/>
            <a:pathLst>
              <a:path w="4155889" h="4378810">
                <a:moveTo>
                  <a:pt x="0" y="0"/>
                </a:moveTo>
                <a:lnTo>
                  <a:pt x="4155889" y="0"/>
                </a:lnTo>
                <a:lnTo>
                  <a:pt x="4155889" y="4378810"/>
                </a:lnTo>
                <a:lnTo>
                  <a:pt x="0" y="43788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>
          <a:xfrm>
            <a:off x="14189190" y="1023503"/>
            <a:ext cx="2010441" cy="2010441"/>
          </a:xfrm>
          <a:custGeom>
            <a:avLst/>
            <a:gdLst/>
            <a:ahLst/>
            <a:cxnLst/>
            <a:rect l="l" t="t" r="r" b="b"/>
            <a:pathLst>
              <a:path w="2010441" h="2010441">
                <a:moveTo>
                  <a:pt x="0" y="0"/>
                </a:moveTo>
                <a:lnTo>
                  <a:pt x="2010441" y="0"/>
                </a:lnTo>
                <a:lnTo>
                  <a:pt x="2010441" y="2010442"/>
                </a:lnTo>
                <a:lnTo>
                  <a:pt x="0" y="20104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0000">
        <p:wipe/>
      </p:transition>
    </mc:Choice>
    <mc:Fallback xmlns="">
      <p:transition advTm="30000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979879"/>
            <a:ext cx="13237274" cy="2097690"/>
            <a:chOff x="0" y="0"/>
            <a:chExt cx="1195095" cy="1893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95094" cy="189385"/>
            </a:xfrm>
            <a:custGeom>
              <a:avLst/>
              <a:gdLst/>
              <a:ahLst/>
              <a:cxnLst/>
              <a:rect l="l" t="t" r="r" b="b"/>
              <a:pathLst>
                <a:path w="1195094" h="189385">
                  <a:moveTo>
                    <a:pt x="0" y="0"/>
                  </a:moveTo>
                  <a:lnTo>
                    <a:pt x="1195094" y="0"/>
                  </a:lnTo>
                  <a:lnTo>
                    <a:pt x="1195094" y="189385"/>
                  </a:lnTo>
                  <a:lnTo>
                    <a:pt x="0" y="189385"/>
                  </a:lnTo>
                  <a:close/>
                </a:path>
              </a:pathLst>
            </a:custGeom>
            <a:solidFill>
              <a:srgbClr val="3E7C94"/>
            </a:solidFill>
          </p:spPr>
          <p:txBody>
            <a:bodyPr/>
            <a:lstStyle/>
            <a:p>
              <a:endParaRPr lang="sl-SI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195095" cy="237010"/>
            </a:xfrm>
            <a:prstGeom prst="rect">
              <a:avLst/>
            </a:prstGeom>
          </p:spPr>
          <p:txBody>
            <a:bodyPr lIns="69124" tIns="69124" rIns="69124" bIns="69124" rtlCol="0" anchor="ctr"/>
            <a:lstStyle/>
            <a:p>
              <a:pPr algn="ctr">
                <a:lnSpc>
                  <a:spcPts val="2223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240355" y="1621560"/>
            <a:ext cx="12730356" cy="879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35"/>
              </a:lnSpc>
            </a:pPr>
            <a:r>
              <a:rPr lang="en-US" sz="5239">
                <a:solidFill>
                  <a:srgbClr val="F5F5F5"/>
                </a:solidFill>
                <a:latin typeface="Republika 2"/>
                <a:ea typeface="Republika 2"/>
                <a:cs typeface="Republika 2"/>
                <a:sym typeface="Republika 2"/>
              </a:rPr>
              <a:t>Elektronsko podpisovanje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40355" y="3266806"/>
            <a:ext cx="11693575" cy="3545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56"/>
              </a:lnSpc>
            </a:pPr>
            <a:r>
              <a:rPr lang="en-US" sz="4040">
                <a:solidFill>
                  <a:srgbClr val="292929"/>
                </a:solidFill>
                <a:latin typeface="Republika 1"/>
                <a:ea typeface="Republika 1"/>
                <a:cs typeface="Republika 1"/>
                <a:sym typeface="Republika 1"/>
              </a:rPr>
              <a:t>Zanesljivo podpisovanje uradnih dokumentov kar iz domačega naslanjača:</a:t>
            </a:r>
          </a:p>
          <a:p>
            <a:pPr marL="872237" lvl="1" indent="-436118" algn="l">
              <a:lnSpc>
                <a:spcPts val="5656"/>
              </a:lnSpc>
              <a:buFont typeface="Arial"/>
              <a:buChar char="•"/>
            </a:pPr>
            <a:r>
              <a:rPr lang="en-US" sz="4040">
                <a:solidFill>
                  <a:srgbClr val="292929"/>
                </a:solidFill>
                <a:latin typeface="Republika 1"/>
                <a:ea typeface="Republika 1"/>
                <a:cs typeface="Republika 1"/>
                <a:sym typeface="Republika 1"/>
              </a:rPr>
              <a:t>elektronski podpis dokumentov</a:t>
            </a:r>
          </a:p>
          <a:p>
            <a:pPr marL="872237" lvl="1" indent="-436118" algn="l">
              <a:lnSpc>
                <a:spcPts val="5656"/>
              </a:lnSpc>
              <a:buFont typeface="Arial"/>
              <a:buChar char="•"/>
            </a:pPr>
            <a:r>
              <a:rPr lang="en-US" sz="4040">
                <a:solidFill>
                  <a:srgbClr val="292929"/>
                </a:solidFill>
                <a:latin typeface="Republika 1"/>
                <a:ea typeface="Republika 1"/>
                <a:cs typeface="Republika 1"/>
                <a:sym typeface="Republika 1"/>
              </a:rPr>
              <a:t>preverjanje podpisanih dokumentov</a:t>
            </a:r>
          </a:p>
          <a:p>
            <a:pPr algn="l">
              <a:lnSpc>
                <a:spcPts val="5656"/>
              </a:lnSpc>
            </a:pPr>
            <a:endParaRPr lang="en-US" sz="4040">
              <a:solidFill>
                <a:srgbClr val="292929"/>
              </a:solidFill>
              <a:latin typeface="Republika 1"/>
              <a:ea typeface="Republika 1"/>
              <a:cs typeface="Republika 1"/>
              <a:sym typeface="Republika 1"/>
            </a:endParaRPr>
          </a:p>
        </p:txBody>
      </p:sp>
      <p:grpSp>
        <p:nvGrpSpPr>
          <p:cNvPr id="7" name="Group 7"/>
          <p:cNvGrpSpPr/>
          <p:nvPr/>
        </p:nvGrpSpPr>
        <p:grpSpPr>
          <a:xfrm rot="5400000">
            <a:off x="16192362" y="7994756"/>
            <a:ext cx="4527253" cy="2264690"/>
            <a:chOff x="0" y="0"/>
            <a:chExt cx="1453114" cy="72689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53114" cy="726898"/>
            </a:xfrm>
            <a:custGeom>
              <a:avLst/>
              <a:gdLst/>
              <a:ahLst/>
              <a:cxnLst/>
              <a:rect l="l" t="t" r="r" b="b"/>
              <a:pathLst>
                <a:path w="1453114" h="726898">
                  <a:moveTo>
                    <a:pt x="726557" y="726898"/>
                  </a:moveTo>
                  <a:lnTo>
                    <a:pt x="1453114" y="0"/>
                  </a:lnTo>
                  <a:lnTo>
                    <a:pt x="0" y="0"/>
                  </a:lnTo>
                  <a:lnTo>
                    <a:pt x="726557" y="726898"/>
                  </a:lnTo>
                  <a:close/>
                </a:path>
              </a:pathLst>
            </a:custGeom>
            <a:solidFill>
              <a:srgbClr val="1B495A"/>
            </a:solidFill>
          </p:spPr>
          <p:txBody>
            <a:bodyPr/>
            <a:lstStyle/>
            <a:p>
              <a:endParaRPr lang="sl-SI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27049" y="4296"/>
              <a:ext cx="999016" cy="385113"/>
            </a:xfrm>
            <a:prstGeom prst="rect">
              <a:avLst/>
            </a:prstGeom>
          </p:spPr>
          <p:txBody>
            <a:bodyPr lIns="67235" tIns="67235" rIns="67235" bIns="67235" rtlCol="0" anchor="ctr"/>
            <a:lstStyle/>
            <a:p>
              <a:pPr algn="ctr">
                <a:lnSpc>
                  <a:spcPts val="2223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2333162" y="4805381"/>
            <a:ext cx="4591469" cy="4321721"/>
          </a:xfrm>
          <a:custGeom>
            <a:avLst/>
            <a:gdLst/>
            <a:ahLst/>
            <a:cxnLst/>
            <a:rect l="l" t="t" r="r" b="b"/>
            <a:pathLst>
              <a:path w="4591469" h="4321721">
                <a:moveTo>
                  <a:pt x="0" y="0"/>
                </a:moveTo>
                <a:lnTo>
                  <a:pt x="4591469" y="0"/>
                </a:lnTo>
                <a:lnTo>
                  <a:pt x="4591469" y="4321721"/>
                </a:lnTo>
                <a:lnTo>
                  <a:pt x="0" y="43217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>
          <a:xfrm>
            <a:off x="12169808" y="1023503"/>
            <a:ext cx="2010441" cy="2010441"/>
          </a:xfrm>
          <a:custGeom>
            <a:avLst/>
            <a:gdLst/>
            <a:ahLst/>
            <a:cxnLst/>
            <a:rect l="l" t="t" r="r" b="b"/>
            <a:pathLst>
              <a:path w="2010441" h="2010441">
                <a:moveTo>
                  <a:pt x="0" y="0"/>
                </a:moveTo>
                <a:lnTo>
                  <a:pt x="2010441" y="0"/>
                </a:lnTo>
                <a:lnTo>
                  <a:pt x="2010441" y="2010442"/>
                </a:lnTo>
                <a:lnTo>
                  <a:pt x="0" y="20104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0000">
        <p:wipe/>
      </p:transition>
    </mc:Choice>
    <mc:Fallback xmlns="">
      <p:transition advTm="30000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979879"/>
            <a:ext cx="13237274" cy="2097690"/>
            <a:chOff x="0" y="0"/>
            <a:chExt cx="1195095" cy="1893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95094" cy="189385"/>
            </a:xfrm>
            <a:custGeom>
              <a:avLst/>
              <a:gdLst/>
              <a:ahLst/>
              <a:cxnLst/>
              <a:rect l="l" t="t" r="r" b="b"/>
              <a:pathLst>
                <a:path w="1195094" h="189385">
                  <a:moveTo>
                    <a:pt x="0" y="0"/>
                  </a:moveTo>
                  <a:lnTo>
                    <a:pt x="1195094" y="0"/>
                  </a:lnTo>
                  <a:lnTo>
                    <a:pt x="1195094" y="189385"/>
                  </a:lnTo>
                  <a:lnTo>
                    <a:pt x="0" y="189385"/>
                  </a:lnTo>
                  <a:close/>
                </a:path>
              </a:pathLst>
            </a:custGeom>
            <a:solidFill>
              <a:srgbClr val="3E7C94"/>
            </a:solidFill>
          </p:spPr>
          <p:txBody>
            <a:bodyPr/>
            <a:lstStyle/>
            <a:p>
              <a:endParaRPr lang="sl-SI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195095" cy="237010"/>
            </a:xfrm>
            <a:prstGeom prst="rect">
              <a:avLst/>
            </a:prstGeom>
          </p:spPr>
          <p:txBody>
            <a:bodyPr lIns="69124" tIns="69124" rIns="69124" bIns="69124" rtlCol="0" anchor="ctr"/>
            <a:lstStyle/>
            <a:p>
              <a:pPr algn="ctr">
                <a:lnSpc>
                  <a:spcPts val="2223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240355" y="1621560"/>
            <a:ext cx="12730356" cy="879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35"/>
              </a:lnSpc>
            </a:pPr>
            <a:r>
              <a:rPr lang="en-US" sz="5239">
                <a:solidFill>
                  <a:srgbClr val="F5F5F5"/>
                </a:solidFill>
                <a:latin typeface="Republika 2"/>
                <a:ea typeface="Republika 2"/>
                <a:cs typeface="Republika 2"/>
                <a:sym typeface="Republika 2"/>
              </a:rPr>
              <a:t>Prevzemanje uradnih pošiljk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40355" y="3595454"/>
            <a:ext cx="10803937" cy="2116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56"/>
              </a:lnSpc>
            </a:pPr>
            <a:r>
              <a:rPr lang="en-US" sz="4040">
                <a:solidFill>
                  <a:srgbClr val="292929"/>
                </a:solidFill>
                <a:latin typeface="Republika 1"/>
                <a:ea typeface="Republika 1"/>
                <a:cs typeface="Republika 1"/>
                <a:sym typeface="Republika 1"/>
              </a:rPr>
              <a:t>Ne čakajte več na poštarja ali na uradne ure pošte – uradne dokumente lahko prejmete varno in hitro v svoj e-predal.</a:t>
            </a:r>
          </a:p>
        </p:txBody>
      </p:sp>
      <p:grpSp>
        <p:nvGrpSpPr>
          <p:cNvPr id="7" name="Group 7"/>
          <p:cNvGrpSpPr/>
          <p:nvPr/>
        </p:nvGrpSpPr>
        <p:grpSpPr>
          <a:xfrm rot="5400000">
            <a:off x="16192362" y="7994756"/>
            <a:ext cx="4527253" cy="2264690"/>
            <a:chOff x="0" y="0"/>
            <a:chExt cx="1453114" cy="72689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53114" cy="726898"/>
            </a:xfrm>
            <a:custGeom>
              <a:avLst/>
              <a:gdLst/>
              <a:ahLst/>
              <a:cxnLst/>
              <a:rect l="l" t="t" r="r" b="b"/>
              <a:pathLst>
                <a:path w="1453114" h="726898">
                  <a:moveTo>
                    <a:pt x="726557" y="726898"/>
                  </a:moveTo>
                  <a:lnTo>
                    <a:pt x="1453114" y="0"/>
                  </a:lnTo>
                  <a:lnTo>
                    <a:pt x="0" y="0"/>
                  </a:lnTo>
                  <a:lnTo>
                    <a:pt x="726557" y="726898"/>
                  </a:lnTo>
                  <a:close/>
                </a:path>
              </a:pathLst>
            </a:custGeom>
            <a:solidFill>
              <a:srgbClr val="1B495A"/>
            </a:solidFill>
          </p:spPr>
          <p:txBody>
            <a:bodyPr/>
            <a:lstStyle/>
            <a:p>
              <a:endParaRPr lang="sl-SI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27049" y="4296"/>
              <a:ext cx="999016" cy="385113"/>
            </a:xfrm>
            <a:prstGeom prst="rect">
              <a:avLst/>
            </a:prstGeom>
          </p:spPr>
          <p:txBody>
            <a:bodyPr lIns="67235" tIns="67235" rIns="67235" bIns="67235" rtlCol="0" anchor="ctr"/>
            <a:lstStyle/>
            <a:p>
              <a:pPr algn="ctr">
                <a:lnSpc>
                  <a:spcPts val="2223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2266231" y="4691908"/>
            <a:ext cx="4835472" cy="4343133"/>
          </a:xfrm>
          <a:custGeom>
            <a:avLst/>
            <a:gdLst/>
            <a:ahLst/>
            <a:cxnLst/>
            <a:rect l="l" t="t" r="r" b="b"/>
            <a:pathLst>
              <a:path w="4835472" h="4343133">
                <a:moveTo>
                  <a:pt x="0" y="0"/>
                </a:moveTo>
                <a:lnTo>
                  <a:pt x="4835472" y="0"/>
                </a:lnTo>
                <a:lnTo>
                  <a:pt x="4835472" y="4343134"/>
                </a:lnTo>
                <a:lnTo>
                  <a:pt x="0" y="4343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>
          <a:xfrm>
            <a:off x="12169808" y="1023503"/>
            <a:ext cx="2010441" cy="2010441"/>
          </a:xfrm>
          <a:custGeom>
            <a:avLst/>
            <a:gdLst/>
            <a:ahLst/>
            <a:cxnLst/>
            <a:rect l="l" t="t" r="r" b="b"/>
            <a:pathLst>
              <a:path w="2010441" h="2010441">
                <a:moveTo>
                  <a:pt x="0" y="0"/>
                </a:moveTo>
                <a:lnTo>
                  <a:pt x="2010441" y="0"/>
                </a:lnTo>
                <a:lnTo>
                  <a:pt x="2010441" y="2010442"/>
                </a:lnTo>
                <a:lnTo>
                  <a:pt x="0" y="20104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0000">
        <p:wipe/>
      </p:transition>
    </mc:Choice>
    <mc:Fallback xmlns="">
      <p:transition advTm="30000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979879"/>
            <a:ext cx="15509940" cy="2097690"/>
            <a:chOff x="0" y="0"/>
            <a:chExt cx="1400277" cy="1893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00277" cy="189385"/>
            </a:xfrm>
            <a:custGeom>
              <a:avLst/>
              <a:gdLst/>
              <a:ahLst/>
              <a:cxnLst/>
              <a:rect l="l" t="t" r="r" b="b"/>
              <a:pathLst>
                <a:path w="1400277" h="189385">
                  <a:moveTo>
                    <a:pt x="0" y="0"/>
                  </a:moveTo>
                  <a:lnTo>
                    <a:pt x="1400277" y="0"/>
                  </a:lnTo>
                  <a:lnTo>
                    <a:pt x="1400277" y="189385"/>
                  </a:lnTo>
                  <a:lnTo>
                    <a:pt x="0" y="189385"/>
                  </a:lnTo>
                  <a:close/>
                </a:path>
              </a:pathLst>
            </a:custGeom>
            <a:solidFill>
              <a:srgbClr val="3E7C94"/>
            </a:solidFill>
          </p:spPr>
          <p:txBody>
            <a:bodyPr/>
            <a:lstStyle/>
            <a:p>
              <a:endParaRPr lang="sl-SI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400277" cy="237010"/>
            </a:xfrm>
            <a:prstGeom prst="rect">
              <a:avLst/>
            </a:prstGeom>
          </p:spPr>
          <p:txBody>
            <a:bodyPr lIns="69124" tIns="69124" rIns="69124" bIns="69124" rtlCol="0" anchor="ctr"/>
            <a:lstStyle/>
            <a:p>
              <a:pPr algn="ctr">
                <a:lnSpc>
                  <a:spcPts val="2223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240355" y="1621560"/>
            <a:ext cx="13025619" cy="879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35"/>
              </a:lnSpc>
            </a:pPr>
            <a:r>
              <a:rPr lang="en-US" sz="5239">
                <a:solidFill>
                  <a:srgbClr val="F5F5F5"/>
                </a:solidFill>
                <a:latin typeface="Republika 2"/>
                <a:ea typeface="Republika 2"/>
                <a:cs typeface="Republika 2"/>
                <a:sym typeface="Republika 2"/>
              </a:rPr>
              <a:t>Informacije in postopki v drugih državah EU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40355" y="3595454"/>
            <a:ext cx="10803937" cy="4974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56"/>
              </a:lnSpc>
            </a:pPr>
            <a:r>
              <a:rPr lang="en-US" sz="4040">
                <a:solidFill>
                  <a:srgbClr val="292929"/>
                </a:solidFill>
                <a:latin typeface="Republika 1"/>
                <a:ea typeface="Republika 1"/>
                <a:cs typeface="Republika 1"/>
                <a:sym typeface="Republika 1"/>
              </a:rPr>
              <a:t>Če vas zanima bivanje, študij, potovanje ali poslovanje v drugi državi, so vam na voljo zanesljive informacije in javne storitve:</a:t>
            </a:r>
          </a:p>
          <a:p>
            <a:pPr marL="872237" lvl="1" indent="-436118" algn="l">
              <a:lnSpc>
                <a:spcPts val="5656"/>
              </a:lnSpc>
              <a:buFont typeface="Arial"/>
              <a:buChar char="•"/>
            </a:pPr>
            <a:r>
              <a:rPr lang="en-US" sz="4040">
                <a:solidFill>
                  <a:srgbClr val="292929"/>
                </a:solidFill>
                <a:latin typeface="Republika 1"/>
                <a:ea typeface="Republika 1"/>
                <a:cs typeface="Republika 1"/>
                <a:sym typeface="Republika 1"/>
              </a:rPr>
              <a:t>dostop do javnih storitev in informacij </a:t>
            </a:r>
          </a:p>
          <a:p>
            <a:pPr marL="872237" lvl="1" indent="-436118" algn="l">
              <a:lnSpc>
                <a:spcPts val="5656"/>
              </a:lnSpc>
              <a:buFont typeface="Arial"/>
              <a:buChar char="•"/>
            </a:pPr>
            <a:r>
              <a:rPr lang="en-US" sz="4040">
                <a:solidFill>
                  <a:srgbClr val="292929"/>
                </a:solidFill>
                <a:latin typeface="Republika 1"/>
                <a:ea typeface="Republika 1"/>
                <a:cs typeface="Republika 1"/>
                <a:sym typeface="Republika 1"/>
              </a:rPr>
              <a:t>enostavno iskanje informacij za življenje in delo</a:t>
            </a:r>
          </a:p>
          <a:p>
            <a:pPr algn="l">
              <a:lnSpc>
                <a:spcPts val="5656"/>
              </a:lnSpc>
            </a:pPr>
            <a:endParaRPr lang="en-US" sz="4040">
              <a:solidFill>
                <a:srgbClr val="292929"/>
              </a:solidFill>
              <a:latin typeface="Republika 1"/>
              <a:ea typeface="Republika 1"/>
              <a:cs typeface="Republika 1"/>
              <a:sym typeface="Republika 1"/>
            </a:endParaRPr>
          </a:p>
        </p:txBody>
      </p:sp>
      <p:grpSp>
        <p:nvGrpSpPr>
          <p:cNvPr id="7" name="Group 7"/>
          <p:cNvGrpSpPr/>
          <p:nvPr/>
        </p:nvGrpSpPr>
        <p:grpSpPr>
          <a:xfrm rot="5400000">
            <a:off x="16192362" y="7994756"/>
            <a:ext cx="4527253" cy="2264690"/>
            <a:chOff x="0" y="0"/>
            <a:chExt cx="1453114" cy="72689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53114" cy="726898"/>
            </a:xfrm>
            <a:custGeom>
              <a:avLst/>
              <a:gdLst/>
              <a:ahLst/>
              <a:cxnLst/>
              <a:rect l="l" t="t" r="r" b="b"/>
              <a:pathLst>
                <a:path w="1453114" h="726898">
                  <a:moveTo>
                    <a:pt x="726557" y="726898"/>
                  </a:moveTo>
                  <a:lnTo>
                    <a:pt x="1453114" y="0"/>
                  </a:lnTo>
                  <a:lnTo>
                    <a:pt x="0" y="0"/>
                  </a:lnTo>
                  <a:lnTo>
                    <a:pt x="726557" y="726898"/>
                  </a:lnTo>
                  <a:close/>
                </a:path>
              </a:pathLst>
            </a:custGeom>
            <a:solidFill>
              <a:srgbClr val="1B495A"/>
            </a:solidFill>
          </p:spPr>
          <p:txBody>
            <a:bodyPr/>
            <a:lstStyle/>
            <a:p>
              <a:endParaRPr lang="sl-SI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27049" y="4296"/>
              <a:ext cx="999016" cy="385113"/>
            </a:xfrm>
            <a:prstGeom prst="rect">
              <a:avLst/>
            </a:prstGeom>
          </p:spPr>
          <p:txBody>
            <a:bodyPr lIns="67235" tIns="67235" rIns="67235" bIns="67235" rtlCol="0" anchor="ctr"/>
            <a:lstStyle/>
            <a:p>
              <a:pPr algn="ctr">
                <a:lnSpc>
                  <a:spcPts val="2223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2418839" y="6120658"/>
            <a:ext cx="4530257" cy="3006443"/>
          </a:xfrm>
          <a:custGeom>
            <a:avLst/>
            <a:gdLst/>
            <a:ahLst/>
            <a:cxnLst/>
            <a:rect l="l" t="t" r="r" b="b"/>
            <a:pathLst>
              <a:path w="4530257" h="3006443">
                <a:moveTo>
                  <a:pt x="0" y="0"/>
                </a:moveTo>
                <a:lnTo>
                  <a:pt x="4530257" y="0"/>
                </a:lnTo>
                <a:lnTo>
                  <a:pt x="4530257" y="3006444"/>
                </a:lnTo>
                <a:lnTo>
                  <a:pt x="0" y="30064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>
          <a:xfrm>
            <a:off x="14426792" y="1028700"/>
            <a:ext cx="2010441" cy="2010441"/>
          </a:xfrm>
          <a:custGeom>
            <a:avLst/>
            <a:gdLst/>
            <a:ahLst/>
            <a:cxnLst/>
            <a:rect l="l" t="t" r="r" b="b"/>
            <a:pathLst>
              <a:path w="2010441" h="2010441">
                <a:moveTo>
                  <a:pt x="0" y="0"/>
                </a:moveTo>
                <a:lnTo>
                  <a:pt x="2010442" y="0"/>
                </a:lnTo>
                <a:lnTo>
                  <a:pt x="2010442" y="2010441"/>
                </a:lnTo>
                <a:lnTo>
                  <a:pt x="0" y="20104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0000">
        <p:wipe/>
      </p:transition>
    </mc:Choice>
    <mc:Fallback xmlns="">
      <p:transition advTm="30000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3705794" y="-3741779"/>
            <a:ext cx="29230580" cy="24039557"/>
          </a:xfrm>
          <a:custGeom>
            <a:avLst/>
            <a:gdLst/>
            <a:ahLst/>
            <a:cxnLst/>
            <a:rect l="l" t="t" r="r" b="b"/>
            <a:pathLst>
              <a:path w="29230580" h="24039557">
                <a:moveTo>
                  <a:pt x="0" y="0"/>
                </a:moveTo>
                <a:lnTo>
                  <a:pt x="29230580" y="0"/>
                </a:lnTo>
                <a:lnTo>
                  <a:pt x="29230580" y="24039557"/>
                </a:lnTo>
                <a:lnTo>
                  <a:pt x="0" y="240395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8945" t="-7749"/>
            </a:stretch>
          </a:blipFill>
        </p:spPr>
        <p:txBody>
          <a:bodyPr/>
          <a:lstStyle/>
          <a:p>
            <a:endParaRPr lang="sl-SI"/>
          </a:p>
        </p:txBody>
      </p:sp>
      <p:grpSp>
        <p:nvGrpSpPr>
          <p:cNvPr id="3" name="Group 3"/>
          <p:cNvGrpSpPr/>
          <p:nvPr/>
        </p:nvGrpSpPr>
        <p:grpSpPr>
          <a:xfrm rot="-5400000">
            <a:off x="-1459158" y="5153280"/>
            <a:ext cx="4754979" cy="2378607"/>
            <a:chOff x="0" y="0"/>
            <a:chExt cx="1453114" cy="72689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53114" cy="726898"/>
            </a:xfrm>
            <a:custGeom>
              <a:avLst/>
              <a:gdLst/>
              <a:ahLst/>
              <a:cxnLst/>
              <a:rect l="l" t="t" r="r" b="b"/>
              <a:pathLst>
                <a:path w="1453114" h="726898">
                  <a:moveTo>
                    <a:pt x="726557" y="726898"/>
                  </a:moveTo>
                  <a:lnTo>
                    <a:pt x="1453114" y="0"/>
                  </a:lnTo>
                  <a:lnTo>
                    <a:pt x="0" y="0"/>
                  </a:lnTo>
                  <a:lnTo>
                    <a:pt x="726557" y="726898"/>
                  </a:lnTo>
                  <a:close/>
                </a:path>
              </a:pathLst>
            </a:custGeom>
            <a:solidFill>
              <a:srgbClr val="1B495A"/>
            </a:solidFill>
          </p:spPr>
          <p:txBody>
            <a:bodyPr/>
            <a:lstStyle/>
            <a:p>
              <a:endParaRPr lang="sl-SI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27049" y="4296"/>
              <a:ext cx="999016" cy="385113"/>
            </a:xfrm>
            <a:prstGeom prst="rect">
              <a:avLst/>
            </a:prstGeom>
          </p:spPr>
          <p:txBody>
            <a:bodyPr lIns="67235" tIns="67235" rIns="67235" bIns="67235" rtlCol="0" anchor="ctr"/>
            <a:lstStyle/>
            <a:p>
              <a:pPr algn="ctr">
                <a:lnSpc>
                  <a:spcPts val="2223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3540241" y="3103657"/>
            <a:ext cx="3719059" cy="5174343"/>
          </a:xfrm>
          <a:custGeom>
            <a:avLst/>
            <a:gdLst/>
            <a:ahLst/>
            <a:cxnLst/>
            <a:rect l="l" t="t" r="r" b="b"/>
            <a:pathLst>
              <a:path w="3719059" h="5174343">
                <a:moveTo>
                  <a:pt x="0" y="0"/>
                </a:moveTo>
                <a:lnTo>
                  <a:pt x="3719059" y="0"/>
                </a:lnTo>
                <a:lnTo>
                  <a:pt x="3719059" y="5174343"/>
                </a:lnTo>
                <a:lnTo>
                  <a:pt x="0" y="51743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7" name="Freeform 7"/>
          <p:cNvSpPr/>
          <p:nvPr/>
        </p:nvSpPr>
        <p:spPr>
          <a:xfrm rot="717984">
            <a:off x="16202443" y="4453380"/>
            <a:ext cx="403987" cy="316625"/>
          </a:xfrm>
          <a:custGeom>
            <a:avLst/>
            <a:gdLst/>
            <a:ahLst/>
            <a:cxnLst/>
            <a:rect l="l" t="t" r="r" b="b"/>
            <a:pathLst>
              <a:path w="403987" h="316625">
                <a:moveTo>
                  <a:pt x="0" y="0"/>
                </a:moveTo>
                <a:lnTo>
                  <a:pt x="403987" y="0"/>
                </a:lnTo>
                <a:lnTo>
                  <a:pt x="403987" y="316625"/>
                </a:lnTo>
                <a:lnTo>
                  <a:pt x="0" y="3166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8" name="Freeform 8"/>
          <p:cNvSpPr/>
          <p:nvPr/>
        </p:nvSpPr>
        <p:spPr>
          <a:xfrm rot="710897" flipH="1">
            <a:off x="14824065" y="4253902"/>
            <a:ext cx="485680" cy="249904"/>
          </a:xfrm>
          <a:custGeom>
            <a:avLst/>
            <a:gdLst/>
            <a:ahLst/>
            <a:cxnLst/>
            <a:rect l="l" t="t" r="r" b="b"/>
            <a:pathLst>
              <a:path w="485680" h="249904">
                <a:moveTo>
                  <a:pt x="485680" y="0"/>
                </a:moveTo>
                <a:lnTo>
                  <a:pt x="0" y="0"/>
                </a:lnTo>
                <a:lnTo>
                  <a:pt x="0" y="249904"/>
                </a:lnTo>
                <a:lnTo>
                  <a:pt x="485680" y="249904"/>
                </a:lnTo>
                <a:lnTo>
                  <a:pt x="48568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9" name="Freeform 9"/>
          <p:cNvSpPr/>
          <p:nvPr/>
        </p:nvSpPr>
        <p:spPr>
          <a:xfrm rot="816530">
            <a:off x="15509261" y="4266442"/>
            <a:ext cx="394892" cy="416074"/>
          </a:xfrm>
          <a:custGeom>
            <a:avLst/>
            <a:gdLst/>
            <a:ahLst/>
            <a:cxnLst/>
            <a:rect l="l" t="t" r="r" b="b"/>
            <a:pathLst>
              <a:path w="394892" h="416074">
                <a:moveTo>
                  <a:pt x="0" y="0"/>
                </a:moveTo>
                <a:lnTo>
                  <a:pt x="394892" y="0"/>
                </a:lnTo>
                <a:lnTo>
                  <a:pt x="394892" y="416074"/>
                </a:lnTo>
                <a:lnTo>
                  <a:pt x="0" y="41607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0" name="Freeform 10"/>
          <p:cNvSpPr/>
          <p:nvPr/>
        </p:nvSpPr>
        <p:spPr>
          <a:xfrm rot="759995">
            <a:off x="15223433" y="5591216"/>
            <a:ext cx="296992" cy="453423"/>
          </a:xfrm>
          <a:custGeom>
            <a:avLst/>
            <a:gdLst/>
            <a:ahLst/>
            <a:cxnLst/>
            <a:rect l="l" t="t" r="r" b="b"/>
            <a:pathLst>
              <a:path w="296992" h="453423">
                <a:moveTo>
                  <a:pt x="0" y="0"/>
                </a:moveTo>
                <a:lnTo>
                  <a:pt x="296992" y="0"/>
                </a:lnTo>
                <a:lnTo>
                  <a:pt x="296992" y="453423"/>
                </a:lnTo>
                <a:lnTo>
                  <a:pt x="0" y="45342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>
          <a:xfrm rot="625356">
            <a:off x="14455703" y="5515133"/>
            <a:ext cx="472342" cy="407073"/>
          </a:xfrm>
          <a:custGeom>
            <a:avLst/>
            <a:gdLst/>
            <a:ahLst/>
            <a:cxnLst/>
            <a:rect l="l" t="t" r="r" b="b"/>
            <a:pathLst>
              <a:path w="472342" h="407073">
                <a:moveTo>
                  <a:pt x="0" y="0"/>
                </a:moveTo>
                <a:lnTo>
                  <a:pt x="472342" y="0"/>
                </a:lnTo>
                <a:lnTo>
                  <a:pt x="472342" y="407073"/>
                </a:lnTo>
                <a:lnTo>
                  <a:pt x="0" y="4070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2" name="Freeform 12"/>
          <p:cNvSpPr/>
          <p:nvPr/>
        </p:nvSpPr>
        <p:spPr>
          <a:xfrm rot="602396">
            <a:off x="15998069" y="5130731"/>
            <a:ext cx="387298" cy="381005"/>
          </a:xfrm>
          <a:custGeom>
            <a:avLst/>
            <a:gdLst/>
            <a:ahLst/>
            <a:cxnLst/>
            <a:rect l="l" t="t" r="r" b="b"/>
            <a:pathLst>
              <a:path w="387298" h="381005">
                <a:moveTo>
                  <a:pt x="0" y="0"/>
                </a:moveTo>
                <a:lnTo>
                  <a:pt x="387298" y="0"/>
                </a:lnTo>
                <a:lnTo>
                  <a:pt x="387298" y="381005"/>
                </a:lnTo>
                <a:lnTo>
                  <a:pt x="0" y="38100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3" name="Freeform 13"/>
          <p:cNvSpPr/>
          <p:nvPr/>
        </p:nvSpPr>
        <p:spPr>
          <a:xfrm rot="629622">
            <a:off x="14645499" y="4841814"/>
            <a:ext cx="411162" cy="445705"/>
          </a:xfrm>
          <a:custGeom>
            <a:avLst/>
            <a:gdLst/>
            <a:ahLst/>
            <a:cxnLst/>
            <a:rect l="l" t="t" r="r" b="b"/>
            <a:pathLst>
              <a:path w="411162" h="445705">
                <a:moveTo>
                  <a:pt x="0" y="0"/>
                </a:moveTo>
                <a:lnTo>
                  <a:pt x="411163" y="0"/>
                </a:lnTo>
                <a:lnTo>
                  <a:pt x="411163" y="445704"/>
                </a:lnTo>
                <a:lnTo>
                  <a:pt x="0" y="44570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4" name="Freeform 14"/>
          <p:cNvSpPr/>
          <p:nvPr/>
        </p:nvSpPr>
        <p:spPr>
          <a:xfrm rot="677594">
            <a:off x="15297087" y="4985721"/>
            <a:ext cx="434720" cy="412984"/>
          </a:xfrm>
          <a:custGeom>
            <a:avLst/>
            <a:gdLst/>
            <a:ahLst/>
            <a:cxnLst/>
            <a:rect l="l" t="t" r="r" b="b"/>
            <a:pathLst>
              <a:path w="434720" h="412984">
                <a:moveTo>
                  <a:pt x="0" y="0"/>
                </a:moveTo>
                <a:lnTo>
                  <a:pt x="434720" y="0"/>
                </a:lnTo>
                <a:lnTo>
                  <a:pt x="434720" y="412984"/>
                </a:lnTo>
                <a:lnTo>
                  <a:pt x="0" y="41298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5" name="Freeform 15"/>
          <p:cNvSpPr/>
          <p:nvPr/>
        </p:nvSpPr>
        <p:spPr>
          <a:xfrm rot="2439849">
            <a:off x="14312926" y="6218743"/>
            <a:ext cx="414594" cy="372381"/>
          </a:xfrm>
          <a:custGeom>
            <a:avLst/>
            <a:gdLst/>
            <a:ahLst/>
            <a:cxnLst/>
            <a:rect l="l" t="t" r="r" b="b"/>
            <a:pathLst>
              <a:path w="414594" h="372381">
                <a:moveTo>
                  <a:pt x="0" y="0"/>
                </a:moveTo>
                <a:lnTo>
                  <a:pt x="414594" y="0"/>
                </a:lnTo>
                <a:lnTo>
                  <a:pt x="414594" y="372381"/>
                </a:lnTo>
                <a:lnTo>
                  <a:pt x="0" y="37238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6" name="Freeform 16"/>
          <p:cNvSpPr/>
          <p:nvPr/>
        </p:nvSpPr>
        <p:spPr>
          <a:xfrm rot="765012">
            <a:off x="14990911" y="6333601"/>
            <a:ext cx="415624" cy="443924"/>
          </a:xfrm>
          <a:custGeom>
            <a:avLst/>
            <a:gdLst/>
            <a:ahLst/>
            <a:cxnLst/>
            <a:rect l="l" t="t" r="r" b="b"/>
            <a:pathLst>
              <a:path w="415624" h="443924">
                <a:moveTo>
                  <a:pt x="0" y="0"/>
                </a:moveTo>
                <a:lnTo>
                  <a:pt x="415624" y="0"/>
                </a:lnTo>
                <a:lnTo>
                  <a:pt x="415624" y="443924"/>
                </a:lnTo>
                <a:lnTo>
                  <a:pt x="0" y="443924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7" name="Freeform 17"/>
          <p:cNvSpPr/>
          <p:nvPr/>
        </p:nvSpPr>
        <p:spPr>
          <a:xfrm rot="1455277" flipH="1">
            <a:off x="15712766" y="6450679"/>
            <a:ext cx="317935" cy="443115"/>
          </a:xfrm>
          <a:custGeom>
            <a:avLst/>
            <a:gdLst/>
            <a:ahLst/>
            <a:cxnLst/>
            <a:rect l="l" t="t" r="r" b="b"/>
            <a:pathLst>
              <a:path w="317935" h="443115">
                <a:moveTo>
                  <a:pt x="317935" y="0"/>
                </a:moveTo>
                <a:lnTo>
                  <a:pt x="0" y="0"/>
                </a:lnTo>
                <a:lnTo>
                  <a:pt x="0" y="443115"/>
                </a:lnTo>
                <a:lnTo>
                  <a:pt x="317935" y="443115"/>
                </a:lnTo>
                <a:lnTo>
                  <a:pt x="317935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8" name="Freeform 18"/>
          <p:cNvSpPr/>
          <p:nvPr/>
        </p:nvSpPr>
        <p:spPr>
          <a:xfrm rot="914031">
            <a:off x="15817051" y="5760537"/>
            <a:ext cx="438395" cy="426438"/>
          </a:xfrm>
          <a:custGeom>
            <a:avLst/>
            <a:gdLst/>
            <a:ahLst/>
            <a:cxnLst/>
            <a:rect l="l" t="t" r="r" b="b"/>
            <a:pathLst>
              <a:path w="438395" h="426438">
                <a:moveTo>
                  <a:pt x="0" y="0"/>
                </a:moveTo>
                <a:lnTo>
                  <a:pt x="438395" y="0"/>
                </a:lnTo>
                <a:lnTo>
                  <a:pt x="438395" y="426438"/>
                </a:lnTo>
                <a:lnTo>
                  <a:pt x="0" y="426438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grpSp>
        <p:nvGrpSpPr>
          <p:cNvPr id="19" name="Group 19"/>
          <p:cNvGrpSpPr/>
          <p:nvPr/>
        </p:nvGrpSpPr>
        <p:grpSpPr>
          <a:xfrm>
            <a:off x="9497921" y="9794177"/>
            <a:ext cx="9264200" cy="2286824"/>
            <a:chOff x="0" y="0"/>
            <a:chExt cx="2439954" cy="60229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439954" cy="602291"/>
            </a:xfrm>
            <a:custGeom>
              <a:avLst/>
              <a:gdLst/>
              <a:ahLst/>
              <a:cxnLst/>
              <a:rect l="l" t="t" r="r" b="b"/>
              <a:pathLst>
                <a:path w="2439954" h="602291">
                  <a:moveTo>
                    <a:pt x="0" y="0"/>
                  </a:moveTo>
                  <a:lnTo>
                    <a:pt x="2439954" y="0"/>
                  </a:lnTo>
                  <a:lnTo>
                    <a:pt x="2439954" y="602291"/>
                  </a:lnTo>
                  <a:lnTo>
                    <a:pt x="0" y="602291"/>
                  </a:lnTo>
                  <a:close/>
                </a:path>
              </a:pathLst>
            </a:custGeom>
            <a:solidFill>
              <a:srgbClr val="1B495A"/>
            </a:solidFill>
          </p:spPr>
          <p:txBody>
            <a:bodyPr/>
            <a:lstStyle/>
            <a:p>
              <a:endParaRPr lang="sl-SI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57150"/>
              <a:ext cx="2439954" cy="659441"/>
            </a:xfrm>
            <a:prstGeom prst="rect">
              <a:avLst/>
            </a:prstGeom>
          </p:spPr>
          <p:txBody>
            <a:bodyPr lIns="67235" tIns="67235" rIns="67235" bIns="67235" rtlCol="0" anchor="ctr"/>
            <a:lstStyle/>
            <a:p>
              <a:pPr algn="ctr">
                <a:lnSpc>
                  <a:spcPts val="3335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5891472" y="5757455"/>
            <a:ext cx="306789" cy="412552"/>
          </a:xfrm>
          <a:custGeom>
            <a:avLst/>
            <a:gdLst/>
            <a:ahLst/>
            <a:cxnLst/>
            <a:rect l="l" t="t" r="r" b="b"/>
            <a:pathLst>
              <a:path w="306789" h="412552">
                <a:moveTo>
                  <a:pt x="0" y="0"/>
                </a:moveTo>
                <a:lnTo>
                  <a:pt x="306788" y="0"/>
                </a:lnTo>
                <a:lnTo>
                  <a:pt x="306788" y="412552"/>
                </a:lnTo>
                <a:lnTo>
                  <a:pt x="0" y="412552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grpSp>
        <p:nvGrpSpPr>
          <p:cNvPr id="23" name="Group 23"/>
          <p:cNvGrpSpPr/>
          <p:nvPr/>
        </p:nvGrpSpPr>
        <p:grpSpPr>
          <a:xfrm>
            <a:off x="-1875418" y="9794177"/>
            <a:ext cx="13400838" cy="2286824"/>
            <a:chOff x="0" y="0"/>
            <a:chExt cx="3529439" cy="60229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529439" cy="602291"/>
            </a:xfrm>
            <a:custGeom>
              <a:avLst/>
              <a:gdLst/>
              <a:ahLst/>
              <a:cxnLst/>
              <a:rect l="l" t="t" r="r" b="b"/>
              <a:pathLst>
                <a:path w="3529439" h="602291">
                  <a:moveTo>
                    <a:pt x="0" y="0"/>
                  </a:moveTo>
                  <a:lnTo>
                    <a:pt x="3529439" y="0"/>
                  </a:lnTo>
                  <a:lnTo>
                    <a:pt x="3529439" y="602291"/>
                  </a:lnTo>
                  <a:lnTo>
                    <a:pt x="0" y="602291"/>
                  </a:lnTo>
                  <a:close/>
                </a:path>
              </a:pathLst>
            </a:custGeom>
            <a:solidFill>
              <a:srgbClr val="529DBA"/>
            </a:solidFill>
          </p:spPr>
          <p:txBody>
            <a:bodyPr/>
            <a:lstStyle/>
            <a:p>
              <a:endParaRPr lang="sl-SI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57150"/>
              <a:ext cx="3529439" cy="659441"/>
            </a:xfrm>
            <a:prstGeom prst="rect">
              <a:avLst/>
            </a:prstGeom>
          </p:spPr>
          <p:txBody>
            <a:bodyPr lIns="67235" tIns="67235" rIns="67235" bIns="67235" rtlCol="0" anchor="ctr"/>
            <a:lstStyle/>
            <a:p>
              <a:pPr algn="ctr">
                <a:lnSpc>
                  <a:spcPts val="3335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-74951" y="-1103409"/>
            <a:ext cx="20248533" cy="1406223"/>
            <a:chOff x="0" y="0"/>
            <a:chExt cx="5332947" cy="37036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5332947" cy="370363"/>
            </a:xfrm>
            <a:custGeom>
              <a:avLst/>
              <a:gdLst/>
              <a:ahLst/>
              <a:cxnLst/>
              <a:rect l="l" t="t" r="r" b="b"/>
              <a:pathLst>
                <a:path w="5332947" h="370363">
                  <a:moveTo>
                    <a:pt x="0" y="0"/>
                  </a:moveTo>
                  <a:lnTo>
                    <a:pt x="5332947" y="0"/>
                  </a:lnTo>
                  <a:lnTo>
                    <a:pt x="5332947" y="370363"/>
                  </a:lnTo>
                  <a:lnTo>
                    <a:pt x="0" y="370363"/>
                  </a:lnTo>
                  <a:close/>
                </a:path>
              </a:pathLst>
            </a:custGeom>
            <a:solidFill>
              <a:srgbClr val="529DBA"/>
            </a:solidFill>
          </p:spPr>
          <p:txBody>
            <a:bodyPr/>
            <a:lstStyle/>
            <a:p>
              <a:endParaRPr lang="sl-SI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66675"/>
              <a:ext cx="5332947" cy="437038"/>
            </a:xfrm>
            <a:prstGeom prst="rect">
              <a:avLst/>
            </a:prstGeom>
          </p:spPr>
          <p:txBody>
            <a:bodyPr lIns="67235" tIns="67235" rIns="67235" bIns="67235" rtlCol="0" anchor="ctr"/>
            <a:lstStyle/>
            <a:p>
              <a:pPr algn="ctr">
                <a:lnSpc>
                  <a:spcPts val="3335"/>
                </a:lnSpc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780691">
            <a:off x="14250997" y="4165225"/>
            <a:ext cx="2335470" cy="2664508"/>
          </a:xfrm>
          <a:custGeom>
            <a:avLst/>
            <a:gdLst/>
            <a:ahLst/>
            <a:cxnLst/>
            <a:rect l="l" t="t" r="r" b="b"/>
            <a:pathLst>
              <a:path w="2335470" h="2664508">
                <a:moveTo>
                  <a:pt x="0" y="0"/>
                </a:moveTo>
                <a:lnTo>
                  <a:pt x="2335469" y="0"/>
                </a:lnTo>
                <a:lnTo>
                  <a:pt x="2335469" y="2664508"/>
                </a:lnTo>
                <a:lnTo>
                  <a:pt x="0" y="2664508"/>
                </a:lnTo>
                <a:lnTo>
                  <a:pt x="0" y="0"/>
                </a:lnTo>
                <a:close/>
              </a:path>
            </a:pathLst>
          </a:custGeom>
          <a:blipFill>
            <a:blip r:embed="rId30"/>
            <a:stretch>
              <a:fillRect l="-7044" r="-7044"/>
            </a:stretch>
          </a:blipFill>
        </p:spPr>
        <p:txBody>
          <a:bodyPr/>
          <a:lstStyle/>
          <a:p>
            <a:endParaRPr lang="sl-SI"/>
          </a:p>
        </p:txBody>
      </p:sp>
      <p:grpSp>
        <p:nvGrpSpPr>
          <p:cNvPr id="30" name="Group 30"/>
          <p:cNvGrpSpPr/>
          <p:nvPr/>
        </p:nvGrpSpPr>
        <p:grpSpPr>
          <a:xfrm>
            <a:off x="5123697" y="5936608"/>
            <a:ext cx="6807290" cy="3738889"/>
            <a:chOff x="0" y="0"/>
            <a:chExt cx="9076387" cy="4985185"/>
          </a:xfrm>
        </p:grpSpPr>
        <p:sp>
          <p:nvSpPr>
            <p:cNvPr id="31" name="Freeform 31"/>
            <p:cNvSpPr/>
            <p:nvPr/>
          </p:nvSpPr>
          <p:spPr>
            <a:xfrm>
              <a:off x="213836" y="0"/>
              <a:ext cx="8862551" cy="4985185"/>
            </a:xfrm>
            <a:custGeom>
              <a:avLst/>
              <a:gdLst/>
              <a:ahLst/>
              <a:cxnLst/>
              <a:rect l="l" t="t" r="r" b="b"/>
              <a:pathLst>
                <a:path w="8862551" h="4985185">
                  <a:moveTo>
                    <a:pt x="0" y="0"/>
                  </a:moveTo>
                  <a:lnTo>
                    <a:pt x="8862551" y="0"/>
                  </a:lnTo>
                  <a:lnTo>
                    <a:pt x="8862551" y="4985185"/>
                  </a:lnTo>
                  <a:lnTo>
                    <a:pt x="0" y="49851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1"/>
              <a:stretch>
                <a:fillRect/>
              </a:stretch>
            </a:blipFill>
          </p:spPr>
          <p:txBody>
            <a:bodyPr/>
            <a:lstStyle/>
            <a:p>
              <a:endParaRPr lang="sl-SI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156642" y="1974079"/>
              <a:ext cx="1196757" cy="1003239"/>
            </a:xfrm>
            <a:custGeom>
              <a:avLst/>
              <a:gdLst/>
              <a:ahLst/>
              <a:cxnLst/>
              <a:rect l="l" t="t" r="r" b="b"/>
              <a:pathLst>
                <a:path w="1196757" h="1003239">
                  <a:moveTo>
                    <a:pt x="0" y="0"/>
                  </a:moveTo>
                  <a:lnTo>
                    <a:pt x="1196757" y="0"/>
                  </a:lnTo>
                  <a:lnTo>
                    <a:pt x="1196757" y="1003239"/>
                  </a:lnTo>
                  <a:lnTo>
                    <a:pt x="0" y="1003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2"/>
              <a:stretch>
                <a:fillRect/>
              </a:stretch>
            </a:blipFill>
          </p:spPr>
          <p:txBody>
            <a:bodyPr/>
            <a:lstStyle/>
            <a:p>
              <a:endParaRPr lang="sl-SI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2066851" y="1049666"/>
              <a:ext cx="1384528" cy="664573"/>
            </a:xfrm>
            <a:custGeom>
              <a:avLst/>
              <a:gdLst/>
              <a:ahLst/>
              <a:cxnLst/>
              <a:rect l="l" t="t" r="r" b="b"/>
              <a:pathLst>
                <a:path w="1384528" h="664573">
                  <a:moveTo>
                    <a:pt x="0" y="0"/>
                  </a:moveTo>
                  <a:lnTo>
                    <a:pt x="1384527" y="0"/>
                  </a:lnTo>
                  <a:lnTo>
                    <a:pt x="1384527" y="664573"/>
                  </a:lnTo>
                  <a:lnTo>
                    <a:pt x="0" y="6645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3">
                <a:extLst>
                  <a:ext uri="{96DAC541-7B7A-43D3-8B79-37D633B846F1}">
                    <asvg:svgBlip xmlns:asvg="http://schemas.microsoft.com/office/drawing/2016/SVG/main" r:embed="rId3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l-SI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0" y="1128321"/>
              <a:ext cx="1799922" cy="431981"/>
            </a:xfrm>
            <a:custGeom>
              <a:avLst/>
              <a:gdLst/>
              <a:ahLst/>
              <a:cxnLst/>
              <a:rect l="l" t="t" r="r" b="b"/>
              <a:pathLst>
                <a:path w="1799922" h="431981">
                  <a:moveTo>
                    <a:pt x="0" y="0"/>
                  </a:moveTo>
                  <a:lnTo>
                    <a:pt x="1799922" y="0"/>
                  </a:lnTo>
                  <a:lnTo>
                    <a:pt x="1799922" y="431981"/>
                  </a:lnTo>
                  <a:lnTo>
                    <a:pt x="0" y="4319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5"/>
              <a:stretch>
                <a:fillRect/>
              </a:stretch>
            </a:blipFill>
          </p:spPr>
          <p:txBody>
            <a:bodyPr/>
            <a:lstStyle/>
            <a:p>
              <a:endParaRPr lang="sl-SI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1799922" y="2273020"/>
              <a:ext cx="1496659" cy="482969"/>
            </a:xfrm>
            <a:custGeom>
              <a:avLst/>
              <a:gdLst/>
              <a:ahLst/>
              <a:cxnLst/>
              <a:rect l="l" t="t" r="r" b="b"/>
              <a:pathLst>
                <a:path w="1496659" h="482969">
                  <a:moveTo>
                    <a:pt x="0" y="0"/>
                  </a:moveTo>
                  <a:lnTo>
                    <a:pt x="1496659" y="0"/>
                  </a:lnTo>
                  <a:lnTo>
                    <a:pt x="1496659" y="482969"/>
                  </a:lnTo>
                  <a:lnTo>
                    <a:pt x="0" y="4829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6"/>
              <a:stretch>
                <a:fillRect/>
              </a:stretch>
            </a:blipFill>
          </p:spPr>
          <p:txBody>
            <a:bodyPr/>
            <a:lstStyle/>
            <a:p>
              <a:endParaRPr lang="sl-SI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3933800" y="1019525"/>
              <a:ext cx="1703950" cy="713913"/>
            </a:xfrm>
            <a:custGeom>
              <a:avLst/>
              <a:gdLst/>
              <a:ahLst/>
              <a:cxnLst/>
              <a:rect l="l" t="t" r="r" b="b"/>
              <a:pathLst>
                <a:path w="1703950" h="713913">
                  <a:moveTo>
                    <a:pt x="0" y="0"/>
                  </a:moveTo>
                  <a:lnTo>
                    <a:pt x="1703950" y="0"/>
                  </a:lnTo>
                  <a:lnTo>
                    <a:pt x="1703950" y="713912"/>
                  </a:lnTo>
                  <a:lnTo>
                    <a:pt x="0" y="7139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7"/>
              <a:stretch>
                <a:fillRect b="-1532"/>
              </a:stretch>
            </a:blipFill>
          </p:spPr>
          <p:txBody>
            <a:bodyPr/>
            <a:lstStyle/>
            <a:p>
              <a:endParaRPr lang="sl-SI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904972" y="3184691"/>
              <a:ext cx="1883350" cy="581128"/>
            </a:xfrm>
            <a:custGeom>
              <a:avLst/>
              <a:gdLst/>
              <a:ahLst/>
              <a:cxnLst/>
              <a:rect l="l" t="t" r="r" b="b"/>
              <a:pathLst>
                <a:path w="1883350" h="581128">
                  <a:moveTo>
                    <a:pt x="0" y="0"/>
                  </a:moveTo>
                  <a:lnTo>
                    <a:pt x="1883350" y="0"/>
                  </a:lnTo>
                  <a:lnTo>
                    <a:pt x="1883350" y="581128"/>
                  </a:lnTo>
                  <a:lnTo>
                    <a:pt x="0" y="5811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8">
                <a:extLst>
                  <a:ext uri="{96DAC541-7B7A-43D3-8B79-37D633B846F1}">
                    <asvg:svgBlip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l-SI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3623629" y="3199079"/>
              <a:ext cx="1189179" cy="594590"/>
            </a:xfrm>
            <a:custGeom>
              <a:avLst/>
              <a:gdLst/>
              <a:ahLst/>
              <a:cxnLst/>
              <a:rect l="l" t="t" r="r" b="b"/>
              <a:pathLst>
                <a:path w="1189179" h="594590">
                  <a:moveTo>
                    <a:pt x="0" y="0"/>
                  </a:moveTo>
                  <a:lnTo>
                    <a:pt x="1189180" y="0"/>
                  </a:lnTo>
                  <a:lnTo>
                    <a:pt x="1189180" y="594590"/>
                  </a:lnTo>
                  <a:lnTo>
                    <a:pt x="0" y="5945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0"/>
              <a:stretch>
                <a:fillRect/>
              </a:stretch>
            </a:blipFill>
          </p:spPr>
          <p:txBody>
            <a:bodyPr/>
            <a:lstStyle/>
            <a:p>
              <a:endParaRPr lang="sl-SI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737389" y="4050262"/>
              <a:ext cx="4376705" cy="456382"/>
            </a:xfrm>
            <a:custGeom>
              <a:avLst/>
              <a:gdLst/>
              <a:ahLst/>
              <a:cxnLst/>
              <a:rect l="l" t="t" r="r" b="b"/>
              <a:pathLst>
                <a:path w="4376705" h="456382">
                  <a:moveTo>
                    <a:pt x="0" y="0"/>
                  </a:moveTo>
                  <a:lnTo>
                    <a:pt x="4376704" y="0"/>
                  </a:lnTo>
                  <a:lnTo>
                    <a:pt x="4376704" y="456382"/>
                  </a:lnTo>
                  <a:lnTo>
                    <a:pt x="0" y="4563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1"/>
              <a:stretch>
                <a:fillRect/>
              </a:stretch>
            </a:blipFill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2278477" y="1875677"/>
            <a:ext cx="10890289" cy="3942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41"/>
              </a:lnSpc>
            </a:pPr>
            <a:r>
              <a:rPr lang="en-US" sz="4458">
                <a:solidFill>
                  <a:srgbClr val="1B495A"/>
                </a:solidFill>
                <a:latin typeface="Republika 2"/>
                <a:ea typeface="Republika 2"/>
                <a:cs typeface="Republika 2"/>
                <a:sym typeface="Republika 2"/>
              </a:rPr>
              <a:t>Vse to in še več – na voljo prek portalov eUprava, zVEM, eDavki ter drugih državnih portalov in spletnih mest.</a:t>
            </a:r>
          </a:p>
          <a:p>
            <a:pPr algn="l">
              <a:lnSpc>
                <a:spcPts val="6241"/>
              </a:lnSpc>
            </a:pPr>
            <a:endParaRPr lang="en-US" sz="4458">
              <a:solidFill>
                <a:srgbClr val="1B495A"/>
              </a:solidFill>
              <a:latin typeface="Republika 2"/>
              <a:ea typeface="Republika 2"/>
              <a:cs typeface="Republika 2"/>
              <a:sym typeface="Republika 2"/>
            </a:endParaRPr>
          </a:p>
          <a:p>
            <a:pPr algn="l">
              <a:lnSpc>
                <a:spcPts val="6241"/>
              </a:lnSpc>
            </a:pPr>
            <a:r>
              <a:rPr lang="en-US" sz="4458">
                <a:solidFill>
                  <a:srgbClr val="1B495A"/>
                </a:solidFill>
                <a:latin typeface="Republika 2"/>
                <a:ea typeface="Republika 2"/>
                <a:cs typeface="Republika 2"/>
                <a:sym typeface="Republika 2"/>
              </a:rPr>
              <a:t>Začnite na </a:t>
            </a:r>
            <a:r>
              <a:rPr lang="en-US" sz="4458" u="sng">
                <a:solidFill>
                  <a:srgbClr val="1B495A"/>
                </a:solidFill>
                <a:latin typeface="Republika 2"/>
                <a:ea typeface="Republika 2"/>
                <a:cs typeface="Republika 2"/>
                <a:sym typeface="Republika 2"/>
                <a:hlinkClick r:id="rId42" tooltip="https://www.gov.si/digistoritve"/>
              </a:rPr>
              <a:t>https://www.gov.si/digistoritve</a:t>
            </a:r>
          </a:p>
        </p:txBody>
      </p:sp>
      <p:sp>
        <p:nvSpPr>
          <p:cNvPr id="41" name="TextBox 41"/>
          <p:cNvSpPr txBox="1"/>
          <p:nvPr/>
        </p:nvSpPr>
        <p:spPr>
          <a:xfrm rot="-5400000">
            <a:off x="9690229" y="470357"/>
            <a:ext cx="3235930" cy="109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6"/>
              </a:lnSpc>
            </a:pPr>
            <a:r>
              <a:rPr lang="en-US" sz="625">
                <a:solidFill>
                  <a:srgbClr val="FFFFFF"/>
                </a:solidFill>
                <a:latin typeface="Republika 1"/>
                <a:ea typeface="Republika 1"/>
                <a:cs typeface="Republika 1"/>
                <a:sym typeface="Republika 1"/>
              </a:rPr>
              <a:t>*Najpogosteje uporabljene digitalne javne storitve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0000">
        <p:wipe/>
      </p:transition>
    </mc:Choice>
    <mc:Fallback xmlns="">
      <p:transition advTm="30000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86506" y="3439950"/>
            <a:ext cx="4801494" cy="6847050"/>
          </a:xfrm>
          <a:custGeom>
            <a:avLst/>
            <a:gdLst/>
            <a:ahLst/>
            <a:cxnLst/>
            <a:rect l="l" t="t" r="r" b="b"/>
            <a:pathLst>
              <a:path w="4801494" h="6847050">
                <a:moveTo>
                  <a:pt x="0" y="0"/>
                </a:moveTo>
                <a:lnTo>
                  <a:pt x="4801494" y="0"/>
                </a:lnTo>
                <a:lnTo>
                  <a:pt x="4801494" y="6847050"/>
                </a:lnTo>
                <a:lnTo>
                  <a:pt x="0" y="68470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grpSp>
        <p:nvGrpSpPr>
          <p:cNvPr id="3" name="Group 3"/>
          <p:cNvGrpSpPr/>
          <p:nvPr/>
        </p:nvGrpSpPr>
        <p:grpSpPr>
          <a:xfrm rot="5400000">
            <a:off x="16192362" y="7994756"/>
            <a:ext cx="4527253" cy="2264690"/>
            <a:chOff x="0" y="0"/>
            <a:chExt cx="1453114" cy="72689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53114" cy="726898"/>
            </a:xfrm>
            <a:custGeom>
              <a:avLst/>
              <a:gdLst/>
              <a:ahLst/>
              <a:cxnLst/>
              <a:rect l="l" t="t" r="r" b="b"/>
              <a:pathLst>
                <a:path w="1453114" h="726898">
                  <a:moveTo>
                    <a:pt x="726557" y="726898"/>
                  </a:moveTo>
                  <a:lnTo>
                    <a:pt x="1453114" y="0"/>
                  </a:lnTo>
                  <a:lnTo>
                    <a:pt x="0" y="0"/>
                  </a:lnTo>
                  <a:lnTo>
                    <a:pt x="726557" y="726898"/>
                  </a:lnTo>
                  <a:close/>
                </a:path>
              </a:pathLst>
            </a:custGeom>
            <a:solidFill>
              <a:srgbClr val="1B495A"/>
            </a:solidFill>
          </p:spPr>
          <p:txBody>
            <a:bodyPr/>
            <a:lstStyle/>
            <a:p>
              <a:endParaRPr lang="sl-SI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27049" y="4296"/>
              <a:ext cx="999016" cy="385113"/>
            </a:xfrm>
            <a:prstGeom prst="rect">
              <a:avLst/>
            </a:prstGeom>
          </p:spPr>
          <p:txBody>
            <a:bodyPr lIns="67235" tIns="67235" rIns="67235" bIns="67235" rtlCol="0" anchor="ctr"/>
            <a:lstStyle/>
            <a:p>
              <a:pPr algn="ctr">
                <a:lnSpc>
                  <a:spcPts val="2223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1028700"/>
            <a:ext cx="13922957" cy="2206349"/>
            <a:chOff x="0" y="0"/>
            <a:chExt cx="1195095" cy="18938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95094" cy="189385"/>
            </a:xfrm>
            <a:custGeom>
              <a:avLst/>
              <a:gdLst/>
              <a:ahLst/>
              <a:cxnLst/>
              <a:rect l="l" t="t" r="r" b="b"/>
              <a:pathLst>
                <a:path w="1195094" h="189385">
                  <a:moveTo>
                    <a:pt x="0" y="0"/>
                  </a:moveTo>
                  <a:lnTo>
                    <a:pt x="1195094" y="0"/>
                  </a:lnTo>
                  <a:lnTo>
                    <a:pt x="1195094" y="189385"/>
                  </a:lnTo>
                  <a:lnTo>
                    <a:pt x="0" y="189385"/>
                  </a:lnTo>
                  <a:close/>
                </a:path>
              </a:pathLst>
            </a:custGeom>
            <a:solidFill>
              <a:srgbClr val="3E7C94"/>
            </a:solidFill>
          </p:spPr>
          <p:txBody>
            <a:bodyPr/>
            <a:lstStyle/>
            <a:p>
              <a:endParaRPr lang="sl-SI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195095" cy="237010"/>
            </a:xfrm>
            <a:prstGeom prst="rect">
              <a:avLst/>
            </a:prstGeom>
          </p:spPr>
          <p:txBody>
            <a:bodyPr lIns="69124" tIns="69124" rIns="69124" bIns="69124" rtlCol="0" anchor="ctr"/>
            <a:lstStyle/>
            <a:p>
              <a:pPr algn="ctr">
                <a:lnSpc>
                  <a:spcPts val="2223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251319" y="1169722"/>
            <a:ext cx="8666397" cy="1819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36"/>
              </a:lnSpc>
            </a:pPr>
            <a:r>
              <a:rPr lang="en-US" sz="5240">
                <a:solidFill>
                  <a:srgbClr val="F5F5F5"/>
                </a:solidFill>
                <a:latin typeface="Republika 2"/>
                <a:ea typeface="Republika 2"/>
                <a:cs typeface="Republika 2"/>
                <a:sym typeface="Republika 2"/>
              </a:rPr>
              <a:t>Družinski prejemki in otroške subvencije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51319" y="3617344"/>
            <a:ext cx="12923379" cy="6416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53"/>
              </a:lnSpc>
            </a:pPr>
            <a:r>
              <a:rPr lang="en-US" sz="4038">
                <a:solidFill>
                  <a:srgbClr val="292929"/>
                </a:solidFill>
                <a:latin typeface="Republika 1"/>
                <a:ea typeface="Republika 1"/>
                <a:cs typeface="Republika 1"/>
                <a:sym typeface="Republika 1"/>
              </a:rPr>
              <a:t>Prek spleta lahko hitro oddate vloge za:</a:t>
            </a:r>
          </a:p>
          <a:p>
            <a:pPr marL="871851" lvl="1" indent="-435925" algn="l">
              <a:lnSpc>
                <a:spcPts val="5653"/>
              </a:lnSpc>
              <a:buFont typeface="Arial"/>
              <a:buChar char="•"/>
            </a:pPr>
            <a:r>
              <a:rPr lang="en-US" sz="4038">
                <a:solidFill>
                  <a:srgbClr val="292929"/>
                </a:solidFill>
                <a:latin typeface="Republika 1"/>
                <a:ea typeface="Republika 1"/>
                <a:cs typeface="Republika 1"/>
                <a:sym typeface="Republika 1"/>
              </a:rPr>
              <a:t>otroški dodatek</a:t>
            </a:r>
          </a:p>
          <a:p>
            <a:pPr marL="871851" lvl="1" indent="-435925" algn="l">
              <a:lnSpc>
                <a:spcPts val="5653"/>
              </a:lnSpc>
              <a:buFont typeface="Arial"/>
              <a:buChar char="•"/>
            </a:pPr>
            <a:r>
              <a:rPr lang="en-US" sz="4038">
                <a:solidFill>
                  <a:srgbClr val="292929"/>
                </a:solidFill>
                <a:latin typeface="Republika 1"/>
                <a:ea typeface="Republika 1"/>
                <a:cs typeface="Republika 1"/>
                <a:sym typeface="Republika 1"/>
              </a:rPr>
              <a:t>materinski, očetovski in starševski dopust</a:t>
            </a:r>
          </a:p>
          <a:p>
            <a:pPr marL="871851" lvl="1" indent="-435925" algn="l">
              <a:lnSpc>
                <a:spcPts val="5653"/>
              </a:lnSpc>
              <a:buFont typeface="Arial"/>
              <a:buChar char="•"/>
            </a:pPr>
            <a:r>
              <a:rPr lang="en-US" sz="4038">
                <a:solidFill>
                  <a:srgbClr val="292929"/>
                </a:solidFill>
                <a:latin typeface="Republika 1"/>
                <a:ea typeface="Republika 1"/>
                <a:cs typeface="Republika 1"/>
                <a:sym typeface="Republika 1"/>
              </a:rPr>
              <a:t>dodatek za veliko družino</a:t>
            </a:r>
          </a:p>
          <a:p>
            <a:pPr marL="871851" lvl="1" indent="-435925" algn="l">
              <a:lnSpc>
                <a:spcPts val="5653"/>
              </a:lnSpc>
              <a:buFont typeface="Arial"/>
              <a:buChar char="•"/>
            </a:pPr>
            <a:r>
              <a:rPr lang="en-US" sz="4038">
                <a:solidFill>
                  <a:srgbClr val="292929"/>
                </a:solidFill>
                <a:latin typeface="Republika 1"/>
                <a:ea typeface="Republika 1"/>
                <a:cs typeface="Republika 1"/>
                <a:sym typeface="Republika 1"/>
              </a:rPr>
              <a:t>pomoč ob rojstvu otroka</a:t>
            </a:r>
          </a:p>
          <a:p>
            <a:pPr marL="871851" lvl="1" indent="-435925" algn="l">
              <a:lnSpc>
                <a:spcPts val="5653"/>
              </a:lnSpc>
              <a:buFont typeface="Arial"/>
              <a:buChar char="•"/>
            </a:pPr>
            <a:r>
              <a:rPr lang="en-US" sz="4038">
                <a:solidFill>
                  <a:srgbClr val="292929"/>
                </a:solidFill>
                <a:latin typeface="Republika 1"/>
                <a:ea typeface="Republika 1"/>
                <a:cs typeface="Republika 1"/>
                <a:sym typeface="Republika 1"/>
              </a:rPr>
              <a:t>dodatek za nego otroka</a:t>
            </a:r>
          </a:p>
          <a:p>
            <a:pPr marL="871851" lvl="1" indent="-435925" algn="l">
              <a:lnSpc>
                <a:spcPts val="5653"/>
              </a:lnSpc>
              <a:buFont typeface="Arial"/>
              <a:buChar char="•"/>
            </a:pPr>
            <a:r>
              <a:rPr lang="en-US" sz="4038">
                <a:solidFill>
                  <a:srgbClr val="292929"/>
                </a:solidFill>
                <a:latin typeface="Republika 1"/>
                <a:ea typeface="Republika 1"/>
                <a:cs typeface="Republika 1"/>
                <a:sym typeface="Republika 1"/>
              </a:rPr>
              <a:t>finančno pomoč pri nakupu vinjete</a:t>
            </a:r>
          </a:p>
          <a:p>
            <a:pPr marL="871851" lvl="1" indent="-435925" algn="l">
              <a:lnSpc>
                <a:spcPts val="5653"/>
              </a:lnSpc>
              <a:buFont typeface="Arial"/>
              <a:buChar char="•"/>
            </a:pPr>
            <a:r>
              <a:rPr lang="en-US" sz="4038">
                <a:solidFill>
                  <a:srgbClr val="292929"/>
                </a:solidFill>
                <a:latin typeface="Republika 1"/>
                <a:ea typeface="Republika 1"/>
                <a:cs typeface="Republika 1"/>
                <a:sym typeface="Republika 1"/>
              </a:rPr>
              <a:t>vpis otroka v vrtec in znižano plačilo vrtca</a:t>
            </a:r>
          </a:p>
          <a:p>
            <a:pPr algn="l">
              <a:lnSpc>
                <a:spcPts val="5653"/>
              </a:lnSpc>
            </a:pPr>
            <a:endParaRPr lang="en-US" sz="4038">
              <a:solidFill>
                <a:srgbClr val="292929"/>
              </a:solidFill>
              <a:latin typeface="Republika 1"/>
              <a:ea typeface="Republika 1"/>
              <a:cs typeface="Republika 1"/>
              <a:sym typeface="Republika 1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2778139" y="1126654"/>
            <a:ext cx="2010441" cy="2010441"/>
          </a:xfrm>
          <a:custGeom>
            <a:avLst/>
            <a:gdLst/>
            <a:ahLst/>
            <a:cxnLst/>
            <a:rect l="l" t="t" r="r" b="b"/>
            <a:pathLst>
              <a:path w="2010441" h="2010441">
                <a:moveTo>
                  <a:pt x="0" y="0"/>
                </a:moveTo>
                <a:lnTo>
                  <a:pt x="2010441" y="0"/>
                </a:lnTo>
                <a:lnTo>
                  <a:pt x="2010441" y="2010441"/>
                </a:lnTo>
                <a:lnTo>
                  <a:pt x="0" y="20104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0000">
        <p:wipe/>
      </p:transition>
    </mc:Choice>
    <mc:Fallback xmlns="">
      <p:transition advTm="30000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979879"/>
            <a:ext cx="13237274" cy="2097690"/>
            <a:chOff x="0" y="0"/>
            <a:chExt cx="1195095" cy="1893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95094" cy="189385"/>
            </a:xfrm>
            <a:custGeom>
              <a:avLst/>
              <a:gdLst/>
              <a:ahLst/>
              <a:cxnLst/>
              <a:rect l="l" t="t" r="r" b="b"/>
              <a:pathLst>
                <a:path w="1195094" h="189385">
                  <a:moveTo>
                    <a:pt x="0" y="0"/>
                  </a:moveTo>
                  <a:lnTo>
                    <a:pt x="1195094" y="0"/>
                  </a:lnTo>
                  <a:lnTo>
                    <a:pt x="1195094" y="189385"/>
                  </a:lnTo>
                  <a:lnTo>
                    <a:pt x="0" y="189385"/>
                  </a:lnTo>
                  <a:close/>
                </a:path>
              </a:pathLst>
            </a:custGeom>
            <a:solidFill>
              <a:srgbClr val="3E7C94"/>
            </a:solidFill>
          </p:spPr>
          <p:txBody>
            <a:bodyPr/>
            <a:lstStyle/>
            <a:p>
              <a:endParaRPr lang="sl-SI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195095" cy="237010"/>
            </a:xfrm>
            <a:prstGeom prst="rect">
              <a:avLst/>
            </a:prstGeom>
          </p:spPr>
          <p:txBody>
            <a:bodyPr lIns="69124" tIns="69124" rIns="69124" bIns="69124" rtlCol="0" anchor="ctr"/>
            <a:lstStyle/>
            <a:p>
              <a:pPr algn="ctr">
                <a:lnSpc>
                  <a:spcPts val="2223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11882053" y="7306649"/>
            <a:ext cx="5377247" cy="2766838"/>
          </a:xfrm>
          <a:custGeom>
            <a:avLst/>
            <a:gdLst/>
            <a:ahLst/>
            <a:cxnLst/>
            <a:rect l="l" t="t" r="r" b="b"/>
            <a:pathLst>
              <a:path w="5377247" h="2766838">
                <a:moveTo>
                  <a:pt x="5377247" y="0"/>
                </a:moveTo>
                <a:lnTo>
                  <a:pt x="0" y="0"/>
                </a:lnTo>
                <a:lnTo>
                  <a:pt x="0" y="2766838"/>
                </a:lnTo>
                <a:lnTo>
                  <a:pt x="5377247" y="2766838"/>
                </a:lnTo>
                <a:lnTo>
                  <a:pt x="537724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6" name="TextBox 6"/>
          <p:cNvSpPr txBox="1"/>
          <p:nvPr/>
        </p:nvSpPr>
        <p:spPr>
          <a:xfrm>
            <a:off x="1240355" y="1621560"/>
            <a:ext cx="5897933" cy="879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35"/>
              </a:lnSpc>
            </a:pPr>
            <a:r>
              <a:rPr lang="en-US" sz="5239">
                <a:solidFill>
                  <a:srgbClr val="F5F5F5"/>
                </a:solidFill>
                <a:latin typeface="Republika 2"/>
                <a:ea typeface="Republika 2"/>
                <a:cs typeface="Republika 2"/>
                <a:sym typeface="Republika 2"/>
              </a:rPr>
              <a:t>Vozila in promet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40355" y="3266806"/>
            <a:ext cx="11693575" cy="5688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56"/>
              </a:lnSpc>
            </a:pPr>
            <a:r>
              <a:rPr lang="en-US" sz="4040">
                <a:solidFill>
                  <a:srgbClr val="292929"/>
                </a:solidFill>
                <a:latin typeface="Republika 1"/>
                <a:ea typeface="Republika 1"/>
                <a:cs typeface="Republika 1"/>
                <a:sym typeface="Republika 1"/>
              </a:rPr>
              <a:t>Uredite prometne zadeve digitalno:</a:t>
            </a:r>
          </a:p>
          <a:p>
            <a:pPr marL="872237" lvl="1" indent="-436118" algn="l">
              <a:lnSpc>
                <a:spcPts val="5656"/>
              </a:lnSpc>
              <a:buFont typeface="Arial"/>
              <a:buChar char="•"/>
            </a:pPr>
            <a:r>
              <a:rPr lang="en-US" sz="4040">
                <a:solidFill>
                  <a:srgbClr val="292929"/>
                </a:solidFill>
                <a:latin typeface="Republika 1"/>
                <a:ea typeface="Republika 1"/>
                <a:cs typeface="Republika 1"/>
                <a:sym typeface="Republika 1"/>
              </a:rPr>
              <a:t>podaljšajte prometno dovoljenje</a:t>
            </a:r>
          </a:p>
          <a:p>
            <a:pPr marL="872237" lvl="1" indent="-436118" algn="l">
              <a:lnSpc>
                <a:spcPts val="5656"/>
              </a:lnSpc>
              <a:buFont typeface="Arial"/>
              <a:buChar char="•"/>
            </a:pPr>
            <a:r>
              <a:rPr lang="en-US" sz="4040">
                <a:solidFill>
                  <a:srgbClr val="292929"/>
                </a:solidFill>
                <a:latin typeface="Republika 1"/>
                <a:ea typeface="Republika 1"/>
                <a:cs typeface="Republika 1"/>
                <a:sym typeface="Republika 1"/>
              </a:rPr>
              <a:t>zaprosite za subvencijo za električno vozilo</a:t>
            </a:r>
          </a:p>
          <a:p>
            <a:pPr marL="872237" lvl="1" indent="-436118" algn="l">
              <a:lnSpc>
                <a:spcPts val="5656"/>
              </a:lnSpc>
              <a:buFont typeface="Arial"/>
              <a:buChar char="•"/>
            </a:pPr>
            <a:r>
              <a:rPr lang="en-US" sz="4040">
                <a:solidFill>
                  <a:srgbClr val="292929"/>
                </a:solidFill>
                <a:latin typeface="Republika 1"/>
                <a:ea typeface="Republika 1"/>
                <a:cs typeface="Republika 1"/>
                <a:sym typeface="Republika 1"/>
              </a:rPr>
              <a:t>vpogledate v podatke o svojem vozilu ali plovilu</a:t>
            </a:r>
          </a:p>
          <a:p>
            <a:pPr marL="872237" lvl="1" indent="-436118" algn="l">
              <a:lnSpc>
                <a:spcPts val="5656"/>
              </a:lnSpc>
              <a:buFont typeface="Arial"/>
              <a:buChar char="•"/>
            </a:pPr>
            <a:r>
              <a:rPr lang="en-US" sz="4040">
                <a:solidFill>
                  <a:srgbClr val="292929"/>
                </a:solidFill>
                <a:latin typeface="Republika 1"/>
                <a:ea typeface="Republika 1"/>
                <a:cs typeface="Republika 1"/>
                <a:sym typeface="Republika 1"/>
              </a:rPr>
              <a:t>preverite svoje poznavanje prometnih predpisov</a:t>
            </a:r>
          </a:p>
          <a:p>
            <a:pPr marL="872237" lvl="1" indent="-436118" algn="l">
              <a:lnSpc>
                <a:spcPts val="5656"/>
              </a:lnSpc>
              <a:buFont typeface="Arial"/>
              <a:buChar char="•"/>
            </a:pPr>
            <a:r>
              <a:rPr lang="en-US" sz="4040">
                <a:solidFill>
                  <a:srgbClr val="292929"/>
                </a:solidFill>
                <a:latin typeface="Republika 1"/>
                <a:ea typeface="Republika 1"/>
                <a:cs typeface="Republika 1"/>
                <a:sym typeface="Republika 1"/>
              </a:rPr>
              <a:t>poiščite proste termine za opravljanje vozniškega izpita</a:t>
            </a:r>
          </a:p>
          <a:p>
            <a:pPr algn="l">
              <a:lnSpc>
                <a:spcPts val="5656"/>
              </a:lnSpc>
            </a:pPr>
            <a:endParaRPr lang="en-US" sz="4040">
              <a:solidFill>
                <a:srgbClr val="292929"/>
              </a:solidFill>
              <a:latin typeface="Republika 1"/>
              <a:ea typeface="Republika 1"/>
              <a:cs typeface="Republika 1"/>
              <a:sym typeface="Republika 1"/>
            </a:endParaRPr>
          </a:p>
        </p:txBody>
      </p:sp>
      <p:grpSp>
        <p:nvGrpSpPr>
          <p:cNvPr id="8" name="Group 8"/>
          <p:cNvGrpSpPr/>
          <p:nvPr/>
        </p:nvGrpSpPr>
        <p:grpSpPr>
          <a:xfrm rot="5400000">
            <a:off x="16192362" y="7994756"/>
            <a:ext cx="4527253" cy="2264690"/>
            <a:chOff x="0" y="0"/>
            <a:chExt cx="1453114" cy="72689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53114" cy="726898"/>
            </a:xfrm>
            <a:custGeom>
              <a:avLst/>
              <a:gdLst/>
              <a:ahLst/>
              <a:cxnLst/>
              <a:rect l="l" t="t" r="r" b="b"/>
              <a:pathLst>
                <a:path w="1453114" h="726898">
                  <a:moveTo>
                    <a:pt x="726557" y="726898"/>
                  </a:moveTo>
                  <a:lnTo>
                    <a:pt x="1453114" y="0"/>
                  </a:lnTo>
                  <a:lnTo>
                    <a:pt x="0" y="0"/>
                  </a:lnTo>
                  <a:lnTo>
                    <a:pt x="726557" y="726898"/>
                  </a:lnTo>
                  <a:close/>
                </a:path>
              </a:pathLst>
            </a:custGeom>
            <a:solidFill>
              <a:srgbClr val="1B495A"/>
            </a:solidFill>
          </p:spPr>
          <p:txBody>
            <a:bodyPr/>
            <a:lstStyle/>
            <a:p>
              <a:endParaRPr lang="sl-SI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27049" y="4296"/>
              <a:ext cx="999016" cy="385113"/>
            </a:xfrm>
            <a:prstGeom prst="rect">
              <a:avLst/>
            </a:prstGeom>
          </p:spPr>
          <p:txBody>
            <a:bodyPr lIns="67235" tIns="67235" rIns="67235" bIns="67235" rtlCol="0" anchor="ctr"/>
            <a:lstStyle/>
            <a:p>
              <a:pPr algn="ctr">
                <a:lnSpc>
                  <a:spcPts val="2223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2169808" y="1023503"/>
            <a:ext cx="2010441" cy="2010441"/>
          </a:xfrm>
          <a:custGeom>
            <a:avLst/>
            <a:gdLst/>
            <a:ahLst/>
            <a:cxnLst/>
            <a:rect l="l" t="t" r="r" b="b"/>
            <a:pathLst>
              <a:path w="2010441" h="2010441">
                <a:moveTo>
                  <a:pt x="0" y="0"/>
                </a:moveTo>
                <a:lnTo>
                  <a:pt x="2010441" y="0"/>
                </a:lnTo>
                <a:lnTo>
                  <a:pt x="2010441" y="2010442"/>
                </a:lnTo>
                <a:lnTo>
                  <a:pt x="0" y="20104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0000">
        <p:wipe/>
      </p:transition>
    </mc:Choice>
    <mc:Fallback xmlns="">
      <p:transition advTm="30000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979879"/>
            <a:ext cx="13237274" cy="2097690"/>
            <a:chOff x="0" y="0"/>
            <a:chExt cx="1195095" cy="1893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95094" cy="189385"/>
            </a:xfrm>
            <a:custGeom>
              <a:avLst/>
              <a:gdLst/>
              <a:ahLst/>
              <a:cxnLst/>
              <a:rect l="l" t="t" r="r" b="b"/>
              <a:pathLst>
                <a:path w="1195094" h="189385">
                  <a:moveTo>
                    <a:pt x="0" y="0"/>
                  </a:moveTo>
                  <a:lnTo>
                    <a:pt x="1195094" y="0"/>
                  </a:lnTo>
                  <a:lnTo>
                    <a:pt x="1195094" y="189385"/>
                  </a:lnTo>
                  <a:lnTo>
                    <a:pt x="0" y="189385"/>
                  </a:lnTo>
                  <a:close/>
                </a:path>
              </a:pathLst>
            </a:custGeom>
            <a:solidFill>
              <a:srgbClr val="3E7C94"/>
            </a:solidFill>
          </p:spPr>
          <p:txBody>
            <a:bodyPr/>
            <a:lstStyle/>
            <a:p>
              <a:endParaRPr lang="sl-SI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195095" cy="237010"/>
            </a:xfrm>
            <a:prstGeom prst="rect">
              <a:avLst/>
            </a:prstGeom>
          </p:spPr>
          <p:txBody>
            <a:bodyPr lIns="69124" tIns="69124" rIns="69124" bIns="69124" rtlCol="0" anchor="ctr"/>
            <a:lstStyle/>
            <a:p>
              <a:pPr algn="ctr">
                <a:lnSpc>
                  <a:spcPts val="2223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240355" y="1621560"/>
            <a:ext cx="5897933" cy="879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35"/>
              </a:lnSpc>
            </a:pPr>
            <a:r>
              <a:rPr lang="en-US" sz="5239">
                <a:solidFill>
                  <a:srgbClr val="F5F5F5"/>
                </a:solidFill>
                <a:latin typeface="Republika 2"/>
                <a:ea typeface="Republika 2"/>
                <a:cs typeface="Republika 2"/>
                <a:sym typeface="Republika 2"/>
              </a:rPr>
              <a:t>Študenti in dijaki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40355" y="3266806"/>
            <a:ext cx="11693575" cy="5688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56"/>
              </a:lnSpc>
            </a:pPr>
            <a:r>
              <a:rPr lang="en-US" sz="4040">
                <a:solidFill>
                  <a:srgbClr val="292929"/>
                </a:solidFill>
                <a:latin typeface="Republika 1"/>
                <a:ea typeface="Republika 1"/>
                <a:cs typeface="Republika 1"/>
                <a:sym typeface="Republika 1"/>
              </a:rPr>
              <a:t>Brez čakalnih vrst do študija in ugodnosti je na voljo:</a:t>
            </a:r>
          </a:p>
          <a:p>
            <a:pPr marL="872237" lvl="1" indent="-436118" algn="l">
              <a:lnSpc>
                <a:spcPts val="5656"/>
              </a:lnSpc>
              <a:buFont typeface="Arial"/>
              <a:buChar char="•"/>
            </a:pPr>
            <a:r>
              <a:rPr lang="en-US" sz="4040">
                <a:solidFill>
                  <a:srgbClr val="292929"/>
                </a:solidFill>
                <a:latin typeface="Republika 1"/>
                <a:ea typeface="Republika 1"/>
                <a:cs typeface="Republika 1"/>
                <a:sym typeface="Republika 1"/>
              </a:rPr>
              <a:t>prijava za vpis na fakulteto</a:t>
            </a:r>
          </a:p>
          <a:p>
            <a:pPr marL="872237" lvl="1" indent="-436118" algn="l">
              <a:lnSpc>
                <a:spcPts val="5656"/>
              </a:lnSpc>
              <a:buFont typeface="Arial"/>
              <a:buChar char="•"/>
            </a:pPr>
            <a:r>
              <a:rPr lang="en-US" sz="4040">
                <a:solidFill>
                  <a:srgbClr val="292929"/>
                </a:solidFill>
                <a:latin typeface="Republika 1"/>
                <a:ea typeface="Republika 1"/>
                <a:cs typeface="Republika 1"/>
                <a:sym typeface="Republika 1"/>
              </a:rPr>
              <a:t>prošnja za subvencionirano bivanje</a:t>
            </a:r>
          </a:p>
          <a:p>
            <a:pPr marL="872237" lvl="1" indent="-436118" algn="l">
              <a:lnSpc>
                <a:spcPts val="5656"/>
              </a:lnSpc>
              <a:buFont typeface="Arial"/>
              <a:buChar char="•"/>
            </a:pPr>
            <a:r>
              <a:rPr lang="en-US" sz="4040">
                <a:solidFill>
                  <a:srgbClr val="292929"/>
                </a:solidFill>
                <a:latin typeface="Republika 1"/>
                <a:ea typeface="Republika 1"/>
                <a:cs typeface="Republika 1"/>
                <a:sym typeface="Republika 1"/>
              </a:rPr>
              <a:t>prošnja za državno, deficitarno ali Zoisovo štipendijo</a:t>
            </a:r>
          </a:p>
          <a:p>
            <a:pPr marL="872237" lvl="1" indent="-436118" algn="l">
              <a:lnSpc>
                <a:spcPts val="5656"/>
              </a:lnSpc>
              <a:buFont typeface="Arial"/>
              <a:buChar char="•"/>
            </a:pPr>
            <a:r>
              <a:rPr lang="en-US" sz="4040">
                <a:solidFill>
                  <a:srgbClr val="292929"/>
                </a:solidFill>
                <a:latin typeface="Republika 1"/>
                <a:ea typeface="Republika 1"/>
                <a:cs typeface="Republika 1"/>
                <a:sym typeface="Republika 1"/>
              </a:rPr>
              <a:t>subvencionirana vozovnica za javni potniški promet</a:t>
            </a:r>
          </a:p>
          <a:p>
            <a:pPr algn="l">
              <a:lnSpc>
                <a:spcPts val="5656"/>
              </a:lnSpc>
            </a:pPr>
            <a:endParaRPr lang="en-US" sz="4040">
              <a:solidFill>
                <a:srgbClr val="292929"/>
              </a:solidFill>
              <a:latin typeface="Republika 1"/>
              <a:ea typeface="Republika 1"/>
              <a:cs typeface="Republika 1"/>
              <a:sym typeface="Republika 1"/>
            </a:endParaRPr>
          </a:p>
        </p:txBody>
      </p:sp>
      <p:grpSp>
        <p:nvGrpSpPr>
          <p:cNvPr id="7" name="Group 7"/>
          <p:cNvGrpSpPr/>
          <p:nvPr/>
        </p:nvGrpSpPr>
        <p:grpSpPr>
          <a:xfrm rot="5400000">
            <a:off x="16192362" y="7994756"/>
            <a:ext cx="4527253" cy="2264690"/>
            <a:chOff x="0" y="0"/>
            <a:chExt cx="1453114" cy="72689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53114" cy="726898"/>
            </a:xfrm>
            <a:custGeom>
              <a:avLst/>
              <a:gdLst/>
              <a:ahLst/>
              <a:cxnLst/>
              <a:rect l="l" t="t" r="r" b="b"/>
              <a:pathLst>
                <a:path w="1453114" h="726898">
                  <a:moveTo>
                    <a:pt x="726557" y="726898"/>
                  </a:moveTo>
                  <a:lnTo>
                    <a:pt x="1453114" y="0"/>
                  </a:lnTo>
                  <a:lnTo>
                    <a:pt x="0" y="0"/>
                  </a:lnTo>
                  <a:lnTo>
                    <a:pt x="726557" y="726898"/>
                  </a:lnTo>
                  <a:close/>
                </a:path>
              </a:pathLst>
            </a:custGeom>
            <a:solidFill>
              <a:srgbClr val="1B495A"/>
            </a:solidFill>
          </p:spPr>
          <p:txBody>
            <a:bodyPr/>
            <a:lstStyle/>
            <a:p>
              <a:endParaRPr lang="sl-SI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27049" y="4296"/>
              <a:ext cx="999016" cy="385113"/>
            </a:xfrm>
            <a:prstGeom prst="rect">
              <a:avLst/>
            </a:prstGeom>
          </p:spPr>
          <p:txBody>
            <a:bodyPr lIns="67235" tIns="67235" rIns="67235" bIns="67235" rtlCol="0" anchor="ctr"/>
            <a:lstStyle/>
            <a:p>
              <a:pPr algn="ctr">
                <a:lnSpc>
                  <a:spcPts val="2223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2613660" y="5143500"/>
            <a:ext cx="4325370" cy="4619888"/>
          </a:xfrm>
          <a:custGeom>
            <a:avLst/>
            <a:gdLst/>
            <a:ahLst/>
            <a:cxnLst/>
            <a:rect l="l" t="t" r="r" b="b"/>
            <a:pathLst>
              <a:path w="4325370" h="4619888">
                <a:moveTo>
                  <a:pt x="0" y="0"/>
                </a:moveTo>
                <a:lnTo>
                  <a:pt x="4325370" y="0"/>
                </a:lnTo>
                <a:lnTo>
                  <a:pt x="4325370" y="4619888"/>
                </a:lnTo>
                <a:lnTo>
                  <a:pt x="0" y="46198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>
          <a:xfrm>
            <a:off x="12169808" y="1023503"/>
            <a:ext cx="2010441" cy="2010441"/>
          </a:xfrm>
          <a:custGeom>
            <a:avLst/>
            <a:gdLst/>
            <a:ahLst/>
            <a:cxnLst/>
            <a:rect l="l" t="t" r="r" b="b"/>
            <a:pathLst>
              <a:path w="2010441" h="2010441">
                <a:moveTo>
                  <a:pt x="0" y="0"/>
                </a:moveTo>
                <a:lnTo>
                  <a:pt x="2010441" y="0"/>
                </a:lnTo>
                <a:lnTo>
                  <a:pt x="2010441" y="2010442"/>
                </a:lnTo>
                <a:lnTo>
                  <a:pt x="0" y="20104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0000">
        <p:wipe/>
      </p:transition>
    </mc:Choice>
    <mc:Fallback xmlns="">
      <p:transition advTm="30000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979879"/>
            <a:ext cx="13237274" cy="2097690"/>
            <a:chOff x="0" y="0"/>
            <a:chExt cx="1195095" cy="1893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95094" cy="189385"/>
            </a:xfrm>
            <a:custGeom>
              <a:avLst/>
              <a:gdLst/>
              <a:ahLst/>
              <a:cxnLst/>
              <a:rect l="l" t="t" r="r" b="b"/>
              <a:pathLst>
                <a:path w="1195094" h="189385">
                  <a:moveTo>
                    <a:pt x="0" y="0"/>
                  </a:moveTo>
                  <a:lnTo>
                    <a:pt x="1195094" y="0"/>
                  </a:lnTo>
                  <a:lnTo>
                    <a:pt x="1195094" y="189385"/>
                  </a:lnTo>
                  <a:lnTo>
                    <a:pt x="0" y="189385"/>
                  </a:lnTo>
                  <a:close/>
                </a:path>
              </a:pathLst>
            </a:custGeom>
            <a:solidFill>
              <a:srgbClr val="3E7C94"/>
            </a:solidFill>
          </p:spPr>
          <p:txBody>
            <a:bodyPr/>
            <a:lstStyle/>
            <a:p>
              <a:endParaRPr lang="sl-SI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195095" cy="237010"/>
            </a:xfrm>
            <a:prstGeom prst="rect">
              <a:avLst/>
            </a:prstGeom>
          </p:spPr>
          <p:txBody>
            <a:bodyPr lIns="69124" tIns="69124" rIns="69124" bIns="69124" rtlCol="0" anchor="ctr"/>
            <a:lstStyle/>
            <a:p>
              <a:pPr algn="ctr">
                <a:lnSpc>
                  <a:spcPts val="2223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240355" y="1621560"/>
            <a:ext cx="5897933" cy="879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35"/>
              </a:lnSpc>
            </a:pPr>
            <a:r>
              <a:rPr lang="en-US" sz="5239">
                <a:solidFill>
                  <a:srgbClr val="F5F5F5"/>
                </a:solidFill>
                <a:latin typeface="Republika 2"/>
                <a:ea typeface="Republika 2"/>
                <a:cs typeface="Republika 2"/>
                <a:sym typeface="Republika 2"/>
              </a:rPr>
              <a:t>Potrdila in izpiski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40355" y="3266806"/>
            <a:ext cx="11693575" cy="5688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56"/>
              </a:lnSpc>
            </a:pPr>
            <a:r>
              <a:rPr lang="en-US" sz="4040">
                <a:solidFill>
                  <a:srgbClr val="292929"/>
                </a:solidFill>
                <a:latin typeface="Republika 1"/>
                <a:ea typeface="Republika 1"/>
                <a:cs typeface="Republika 1"/>
                <a:sym typeface="Republika 1"/>
              </a:rPr>
              <a:t>Najpogosteje iskani dokumenti so na voljo tudi na daljavo:</a:t>
            </a:r>
          </a:p>
          <a:p>
            <a:pPr marL="872237" lvl="1" indent="-436118" algn="l">
              <a:lnSpc>
                <a:spcPts val="5656"/>
              </a:lnSpc>
              <a:buFont typeface="Arial"/>
              <a:buChar char="•"/>
            </a:pPr>
            <a:r>
              <a:rPr lang="en-US" sz="4040">
                <a:solidFill>
                  <a:srgbClr val="292929"/>
                </a:solidFill>
                <a:latin typeface="Republika 1"/>
                <a:ea typeface="Republika 1"/>
                <a:cs typeface="Republika 1"/>
                <a:sym typeface="Republika 1"/>
              </a:rPr>
              <a:t>izpisek iz matičnega registra o rojstvu, zakonski zvezi ali smrti</a:t>
            </a:r>
          </a:p>
          <a:p>
            <a:pPr marL="872237" lvl="1" indent="-436118" algn="l">
              <a:lnSpc>
                <a:spcPts val="5656"/>
              </a:lnSpc>
              <a:buFont typeface="Arial"/>
              <a:buChar char="•"/>
            </a:pPr>
            <a:r>
              <a:rPr lang="en-US" sz="4040">
                <a:solidFill>
                  <a:srgbClr val="292929"/>
                </a:solidFill>
                <a:latin typeface="Republika 1"/>
                <a:ea typeface="Republika 1"/>
                <a:cs typeface="Republika 1"/>
                <a:sym typeface="Republika 1"/>
              </a:rPr>
              <a:t>potrdilo o prebivališču</a:t>
            </a:r>
          </a:p>
          <a:p>
            <a:pPr marL="872237" lvl="1" indent="-436118" algn="l">
              <a:lnSpc>
                <a:spcPts val="5656"/>
              </a:lnSpc>
              <a:buFont typeface="Arial"/>
              <a:buChar char="•"/>
            </a:pPr>
            <a:r>
              <a:rPr lang="en-US" sz="4040">
                <a:solidFill>
                  <a:srgbClr val="292929"/>
                </a:solidFill>
                <a:latin typeface="Republika 1"/>
                <a:ea typeface="Republika 1"/>
                <a:cs typeface="Republika 1"/>
                <a:sym typeface="Republika 1"/>
              </a:rPr>
              <a:t>potrdilo iz kazenske evidence</a:t>
            </a:r>
          </a:p>
          <a:p>
            <a:pPr marL="872237" lvl="1" indent="-436118" algn="l">
              <a:lnSpc>
                <a:spcPts val="5656"/>
              </a:lnSpc>
              <a:buFont typeface="Arial"/>
              <a:buChar char="•"/>
            </a:pPr>
            <a:r>
              <a:rPr lang="en-US" sz="4040">
                <a:solidFill>
                  <a:srgbClr val="292929"/>
                </a:solidFill>
                <a:latin typeface="Republika 1"/>
                <a:ea typeface="Republika 1"/>
                <a:cs typeface="Republika 1"/>
                <a:sym typeface="Republika 1"/>
              </a:rPr>
              <a:t>število kazenskih točk, glob in prekrškov</a:t>
            </a:r>
          </a:p>
          <a:p>
            <a:pPr algn="l">
              <a:lnSpc>
                <a:spcPts val="5656"/>
              </a:lnSpc>
            </a:pPr>
            <a:endParaRPr lang="en-US" sz="4040">
              <a:solidFill>
                <a:srgbClr val="292929"/>
              </a:solidFill>
              <a:latin typeface="Republika 1"/>
              <a:ea typeface="Republika 1"/>
              <a:cs typeface="Republika 1"/>
              <a:sym typeface="Republika 1"/>
            </a:endParaRPr>
          </a:p>
        </p:txBody>
      </p:sp>
      <p:grpSp>
        <p:nvGrpSpPr>
          <p:cNvPr id="7" name="Group 7"/>
          <p:cNvGrpSpPr/>
          <p:nvPr/>
        </p:nvGrpSpPr>
        <p:grpSpPr>
          <a:xfrm rot="5400000">
            <a:off x="16192362" y="7994756"/>
            <a:ext cx="4527253" cy="2264690"/>
            <a:chOff x="0" y="0"/>
            <a:chExt cx="1453114" cy="72689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53114" cy="726898"/>
            </a:xfrm>
            <a:custGeom>
              <a:avLst/>
              <a:gdLst/>
              <a:ahLst/>
              <a:cxnLst/>
              <a:rect l="l" t="t" r="r" b="b"/>
              <a:pathLst>
                <a:path w="1453114" h="726898">
                  <a:moveTo>
                    <a:pt x="726557" y="726898"/>
                  </a:moveTo>
                  <a:lnTo>
                    <a:pt x="1453114" y="0"/>
                  </a:lnTo>
                  <a:lnTo>
                    <a:pt x="0" y="0"/>
                  </a:lnTo>
                  <a:lnTo>
                    <a:pt x="726557" y="726898"/>
                  </a:lnTo>
                  <a:close/>
                </a:path>
              </a:pathLst>
            </a:custGeom>
            <a:solidFill>
              <a:srgbClr val="1B495A"/>
            </a:solidFill>
          </p:spPr>
          <p:txBody>
            <a:bodyPr/>
            <a:lstStyle/>
            <a:p>
              <a:endParaRPr lang="sl-SI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27049" y="4296"/>
              <a:ext cx="999016" cy="385113"/>
            </a:xfrm>
            <a:prstGeom prst="rect">
              <a:avLst/>
            </a:prstGeom>
          </p:spPr>
          <p:txBody>
            <a:bodyPr lIns="67235" tIns="67235" rIns="67235" bIns="67235" rtlCol="0" anchor="ctr"/>
            <a:lstStyle/>
            <a:p>
              <a:pPr algn="ctr">
                <a:lnSpc>
                  <a:spcPts val="2223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3639948" y="5301253"/>
            <a:ext cx="2977678" cy="3957047"/>
          </a:xfrm>
          <a:custGeom>
            <a:avLst/>
            <a:gdLst/>
            <a:ahLst/>
            <a:cxnLst/>
            <a:rect l="l" t="t" r="r" b="b"/>
            <a:pathLst>
              <a:path w="2977678" h="3957047">
                <a:moveTo>
                  <a:pt x="0" y="0"/>
                </a:moveTo>
                <a:lnTo>
                  <a:pt x="2977677" y="0"/>
                </a:lnTo>
                <a:lnTo>
                  <a:pt x="2977677" y="3957047"/>
                </a:lnTo>
                <a:lnTo>
                  <a:pt x="0" y="39570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>
          <a:xfrm>
            <a:off x="12169808" y="1023503"/>
            <a:ext cx="2010441" cy="2010441"/>
          </a:xfrm>
          <a:custGeom>
            <a:avLst/>
            <a:gdLst/>
            <a:ahLst/>
            <a:cxnLst/>
            <a:rect l="l" t="t" r="r" b="b"/>
            <a:pathLst>
              <a:path w="2010441" h="2010441">
                <a:moveTo>
                  <a:pt x="0" y="0"/>
                </a:moveTo>
                <a:lnTo>
                  <a:pt x="2010441" y="0"/>
                </a:lnTo>
                <a:lnTo>
                  <a:pt x="2010441" y="2010442"/>
                </a:lnTo>
                <a:lnTo>
                  <a:pt x="0" y="20104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0000">
        <p:wipe/>
      </p:transition>
    </mc:Choice>
    <mc:Fallback xmlns="">
      <p:transition advTm="30000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979879"/>
            <a:ext cx="13237274" cy="2097690"/>
            <a:chOff x="0" y="0"/>
            <a:chExt cx="1195095" cy="1893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95094" cy="189385"/>
            </a:xfrm>
            <a:custGeom>
              <a:avLst/>
              <a:gdLst/>
              <a:ahLst/>
              <a:cxnLst/>
              <a:rect l="l" t="t" r="r" b="b"/>
              <a:pathLst>
                <a:path w="1195094" h="189385">
                  <a:moveTo>
                    <a:pt x="0" y="0"/>
                  </a:moveTo>
                  <a:lnTo>
                    <a:pt x="1195094" y="0"/>
                  </a:lnTo>
                  <a:lnTo>
                    <a:pt x="1195094" y="189385"/>
                  </a:lnTo>
                  <a:lnTo>
                    <a:pt x="0" y="189385"/>
                  </a:lnTo>
                  <a:close/>
                </a:path>
              </a:pathLst>
            </a:custGeom>
            <a:solidFill>
              <a:srgbClr val="3E7C94"/>
            </a:solidFill>
          </p:spPr>
          <p:txBody>
            <a:bodyPr/>
            <a:lstStyle/>
            <a:p>
              <a:endParaRPr lang="sl-SI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195095" cy="237010"/>
            </a:xfrm>
            <a:prstGeom prst="rect">
              <a:avLst/>
            </a:prstGeom>
          </p:spPr>
          <p:txBody>
            <a:bodyPr lIns="69124" tIns="69124" rIns="69124" bIns="69124" rtlCol="0" anchor="ctr"/>
            <a:lstStyle/>
            <a:p>
              <a:pPr algn="ctr">
                <a:lnSpc>
                  <a:spcPts val="2223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240355" y="1621560"/>
            <a:ext cx="5897933" cy="879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35"/>
              </a:lnSpc>
            </a:pPr>
            <a:r>
              <a:rPr lang="en-US" sz="5239">
                <a:solidFill>
                  <a:srgbClr val="F5F5F5"/>
                </a:solidFill>
                <a:latin typeface="Republika 2"/>
                <a:ea typeface="Republika 2"/>
                <a:cs typeface="Republika 2"/>
                <a:sym typeface="Republika 2"/>
              </a:rPr>
              <a:t>Podjetništvo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40355" y="3266806"/>
            <a:ext cx="11693575" cy="6402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56"/>
              </a:lnSpc>
            </a:pPr>
            <a:r>
              <a:rPr lang="en-US" sz="4040">
                <a:solidFill>
                  <a:srgbClr val="292929"/>
                </a:solidFill>
                <a:latin typeface="Republika 1"/>
                <a:ea typeface="Republika 1"/>
                <a:cs typeface="Republika 1"/>
                <a:sym typeface="Republika 1"/>
              </a:rPr>
              <a:t>Poslujte z državo elektronsko:</a:t>
            </a:r>
          </a:p>
          <a:p>
            <a:pPr marL="872237" lvl="1" indent="-436118" algn="l">
              <a:lnSpc>
                <a:spcPts val="5656"/>
              </a:lnSpc>
              <a:buFont typeface="Arial"/>
              <a:buChar char="•"/>
            </a:pPr>
            <a:r>
              <a:rPr lang="en-US" sz="4040">
                <a:solidFill>
                  <a:srgbClr val="292929"/>
                </a:solidFill>
                <a:latin typeface="Republika 1"/>
                <a:ea typeface="Republika 1"/>
                <a:cs typeface="Republika 1"/>
                <a:sym typeface="Republika 1"/>
              </a:rPr>
              <a:t>registrirajte samostojnega podjetnika (s.p.)</a:t>
            </a:r>
          </a:p>
          <a:p>
            <a:pPr marL="872237" lvl="1" indent="-436118" algn="l">
              <a:lnSpc>
                <a:spcPts val="5656"/>
              </a:lnSpc>
              <a:buFont typeface="Arial"/>
              <a:buChar char="•"/>
            </a:pPr>
            <a:r>
              <a:rPr lang="en-US" sz="4040">
                <a:solidFill>
                  <a:srgbClr val="292929"/>
                </a:solidFill>
                <a:latin typeface="Republika 1"/>
                <a:ea typeface="Republika 1"/>
                <a:cs typeface="Republika 1"/>
                <a:sym typeface="Republika 1"/>
              </a:rPr>
              <a:t>objavite prosto delovno mesto</a:t>
            </a:r>
          </a:p>
          <a:p>
            <a:pPr marL="872237" lvl="1" indent="-436118" algn="l">
              <a:lnSpc>
                <a:spcPts val="5656"/>
              </a:lnSpc>
              <a:buFont typeface="Arial"/>
              <a:buChar char="•"/>
            </a:pPr>
            <a:r>
              <a:rPr lang="en-US" sz="4040">
                <a:solidFill>
                  <a:srgbClr val="292929"/>
                </a:solidFill>
                <a:latin typeface="Republika 1"/>
                <a:ea typeface="Republika 1"/>
                <a:cs typeface="Republika 1"/>
                <a:sym typeface="Republika 1"/>
              </a:rPr>
              <a:t>ustanovite podjetje in spremenite podatke v zvezi s podjetjem</a:t>
            </a:r>
          </a:p>
          <a:p>
            <a:pPr marL="872237" lvl="1" indent="-436118" algn="l">
              <a:lnSpc>
                <a:spcPts val="5656"/>
              </a:lnSpc>
              <a:buFont typeface="Arial"/>
              <a:buChar char="•"/>
            </a:pPr>
            <a:r>
              <a:rPr lang="en-US" sz="4040">
                <a:solidFill>
                  <a:srgbClr val="292929"/>
                </a:solidFill>
                <a:latin typeface="Republika 1"/>
                <a:ea typeface="Republika 1"/>
                <a:cs typeface="Republika 1"/>
                <a:sym typeface="Republika 1"/>
              </a:rPr>
              <a:t>uredite socialna zavarovanja</a:t>
            </a:r>
          </a:p>
          <a:p>
            <a:pPr marL="872237" lvl="1" indent="-436118" algn="l">
              <a:lnSpc>
                <a:spcPts val="5656"/>
              </a:lnSpc>
              <a:buFont typeface="Arial"/>
              <a:buChar char="•"/>
            </a:pPr>
            <a:r>
              <a:rPr lang="en-US" sz="4040">
                <a:solidFill>
                  <a:srgbClr val="292929"/>
                </a:solidFill>
                <a:latin typeface="Republika 1"/>
                <a:ea typeface="Republika 1"/>
                <a:cs typeface="Republika 1"/>
                <a:sym typeface="Republika 1"/>
              </a:rPr>
              <a:t>pridobite elektronske bolniške liste in uredite nadomestila plače</a:t>
            </a:r>
          </a:p>
          <a:p>
            <a:pPr algn="l">
              <a:lnSpc>
                <a:spcPts val="5656"/>
              </a:lnSpc>
            </a:pPr>
            <a:endParaRPr lang="en-US" sz="4040">
              <a:solidFill>
                <a:srgbClr val="292929"/>
              </a:solidFill>
              <a:latin typeface="Republika 1"/>
              <a:ea typeface="Republika 1"/>
              <a:cs typeface="Republika 1"/>
              <a:sym typeface="Republika 1"/>
            </a:endParaRPr>
          </a:p>
        </p:txBody>
      </p:sp>
      <p:grpSp>
        <p:nvGrpSpPr>
          <p:cNvPr id="7" name="Group 7"/>
          <p:cNvGrpSpPr/>
          <p:nvPr/>
        </p:nvGrpSpPr>
        <p:grpSpPr>
          <a:xfrm rot="5400000">
            <a:off x="16192362" y="7994756"/>
            <a:ext cx="4527253" cy="2264690"/>
            <a:chOff x="0" y="0"/>
            <a:chExt cx="1453114" cy="72689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53114" cy="726898"/>
            </a:xfrm>
            <a:custGeom>
              <a:avLst/>
              <a:gdLst/>
              <a:ahLst/>
              <a:cxnLst/>
              <a:rect l="l" t="t" r="r" b="b"/>
              <a:pathLst>
                <a:path w="1453114" h="726898">
                  <a:moveTo>
                    <a:pt x="726557" y="726898"/>
                  </a:moveTo>
                  <a:lnTo>
                    <a:pt x="1453114" y="0"/>
                  </a:lnTo>
                  <a:lnTo>
                    <a:pt x="0" y="0"/>
                  </a:lnTo>
                  <a:lnTo>
                    <a:pt x="726557" y="726898"/>
                  </a:lnTo>
                  <a:close/>
                </a:path>
              </a:pathLst>
            </a:custGeom>
            <a:solidFill>
              <a:srgbClr val="1B495A"/>
            </a:solidFill>
          </p:spPr>
          <p:txBody>
            <a:bodyPr/>
            <a:lstStyle/>
            <a:p>
              <a:endParaRPr lang="sl-SI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27049" y="4296"/>
              <a:ext cx="999016" cy="385113"/>
            </a:xfrm>
            <a:prstGeom prst="rect">
              <a:avLst/>
            </a:prstGeom>
          </p:spPr>
          <p:txBody>
            <a:bodyPr lIns="67235" tIns="67235" rIns="67235" bIns="67235" rtlCol="0" anchor="ctr"/>
            <a:lstStyle/>
            <a:p>
              <a:pPr algn="ctr">
                <a:lnSpc>
                  <a:spcPts val="2223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flipH="1">
            <a:off x="13373867" y="4254528"/>
            <a:ext cx="3885433" cy="5415238"/>
          </a:xfrm>
          <a:custGeom>
            <a:avLst/>
            <a:gdLst/>
            <a:ahLst/>
            <a:cxnLst/>
            <a:rect l="l" t="t" r="r" b="b"/>
            <a:pathLst>
              <a:path w="3885433" h="5415238">
                <a:moveTo>
                  <a:pt x="3885433" y="0"/>
                </a:moveTo>
                <a:lnTo>
                  <a:pt x="0" y="0"/>
                </a:lnTo>
                <a:lnTo>
                  <a:pt x="0" y="5415237"/>
                </a:lnTo>
                <a:lnTo>
                  <a:pt x="3885433" y="5415237"/>
                </a:lnTo>
                <a:lnTo>
                  <a:pt x="38854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>
          <a:xfrm>
            <a:off x="12169808" y="1023503"/>
            <a:ext cx="2010441" cy="2010441"/>
          </a:xfrm>
          <a:custGeom>
            <a:avLst/>
            <a:gdLst/>
            <a:ahLst/>
            <a:cxnLst/>
            <a:rect l="l" t="t" r="r" b="b"/>
            <a:pathLst>
              <a:path w="2010441" h="2010441">
                <a:moveTo>
                  <a:pt x="0" y="0"/>
                </a:moveTo>
                <a:lnTo>
                  <a:pt x="2010441" y="0"/>
                </a:lnTo>
                <a:lnTo>
                  <a:pt x="2010441" y="2010442"/>
                </a:lnTo>
                <a:lnTo>
                  <a:pt x="0" y="20104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0000">
        <p:wipe/>
      </p:transition>
    </mc:Choice>
    <mc:Fallback xmlns="">
      <p:transition advTm="30000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979879"/>
            <a:ext cx="13237274" cy="2097690"/>
            <a:chOff x="0" y="0"/>
            <a:chExt cx="1195095" cy="1893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95094" cy="189385"/>
            </a:xfrm>
            <a:custGeom>
              <a:avLst/>
              <a:gdLst/>
              <a:ahLst/>
              <a:cxnLst/>
              <a:rect l="l" t="t" r="r" b="b"/>
              <a:pathLst>
                <a:path w="1195094" h="189385">
                  <a:moveTo>
                    <a:pt x="0" y="0"/>
                  </a:moveTo>
                  <a:lnTo>
                    <a:pt x="1195094" y="0"/>
                  </a:lnTo>
                  <a:lnTo>
                    <a:pt x="1195094" y="189385"/>
                  </a:lnTo>
                  <a:lnTo>
                    <a:pt x="0" y="189385"/>
                  </a:lnTo>
                  <a:close/>
                </a:path>
              </a:pathLst>
            </a:custGeom>
            <a:solidFill>
              <a:srgbClr val="3E7C94"/>
            </a:solidFill>
          </p:spPr>
          <p:txBody>
            <a:bodyPr/>
            <a:lstStyle/>
            <a:p>
              <a:endParaRPr lang="sl-SI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195095" cy="237010"/>
            </a:xfrm>
            <a:prstGeom prst="rect">
              <a:avLst/>
            </a:prstGeom>
          </p:spPr>
          <p:txBody>
            <a:bodyPr lIns="69124" tIns="69124" rIns="69124" bIns="69124" rtlCol="0" anchor="ctr"/>
            <a:lstStyle/>
            <a:p>
              <a:pPr algn="ctr">
                <a:lnSpc>
                  <a:spcPts val="2223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240355" y="1621560"/>
            <a:ext cx="5897933" cy="879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35"/>
              </a:lnSpc>
            </a:pPr>
            <a:r>
              <a:rPr lang="en-US" sz="5239">
                <a:solidFill>
                  <a:srgbClr val="F5F5F5"/>
                </a:solidFill>
                <a:latin typeface="Republika 2"/>
                <a:ea typeface="Republika 2"/>
                <a:cs typeface="Republika 2"/>
                <a:sym typeface="Republika 2"/>
              </a:rPr>
              <a:t>Finance in davki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40355" y="3266806"/>
            <a:ext cx="11693575" cy="4259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56"/>
              </a:lnSpc>
            </a:pPr>
            <a:r>
              <a:rPr lang="en-US" sz="4040">
                <a:solidFill>
                  <a:srgbClr val="292929"/>
                </a:solidFill>
                <a:latin typeface="Republika 1"/>
                <a:ea typeface="Republika 1"/>
                <a:cs typeface="Republika 1"/>
                <a:sym typeface="Republika 1"/>
              </a:rPr>
              <a:t>Digitalno lahko prek portala eDavki:</a:t>
            </a:r>
          </a:p>
          <a:p>
            <a:pPr marL="872237" lvl="1" indent="-436118" algn="l">
              <a:lnSpc>
                <a:spcPts val="5656"/>
              </a:lnSpc>
              <a:buFont typeface="Arial"/>
              <a:buChar char="•"/>
            </a:pPr>
            <a:r>
              <a:rPr lang="en-US" sz="4040">
                <a:solidFill>
                  <a:srgbClr val="292929"/>
                </a:solidFill>
                <a:latin typeface="Republika 1"/>
                <a:ea typeface="Republika 1"/>
                <a:cs typeface="Republika 1"/>
                <a:sym typeface="Republika 1"/>
              </a:rPr>
              <a:t>oddate vse davčne obrazce</a:t>
            </a:r>
          </a:p>
          <a:p>
            <a:pPr marL="872237" lvl="1" indent="-436118" algn="l">
              <a:lnSpc>
                <a:spcPts val="5656"/>
              </a:lnSpc>
              <a:buFont typeface="Arial"/>
              <a:buChar char="•"/>
            </a:pPr>
            <a:r>
              <a:rPr lang="en-US" sz="4040">
                <a:solidFill>
                  <a:srgbClr val="292929"/>
                </a:solidFill>
                <a:latin typeface="Republika 1"/>
                <a:ea typeface="Republika 1"/>
                <a:cs typeface="Republika 1"/>
                <a:sym typeface="Republika 1"/>
              </a:rPr>
              <a:t>prejmete vse dokumente finančne uprave</a:t>
            </a:r>
          </a:p>
          <a:p>
            <a:pPr marL="872237" lvl="1" indent="-436118" algn="l">
              <a:lnSpc>
                <a:spcPts val="5656"/>
              </a:lnSpc>
              <a:buFont typeface="Arial"/>
              <a:buChar char="•"/>
            </a:pPr>
            <a:r>
              <a:rPr lang="en-US" sz="4040">
                <a:solidFill>
                  <a:srgbClr val="292929"/>
                </a:solidFill>
                <a:latin typeface="Republika 1"/>
                <a:ea typeface="Republika 1"/>
                <a:cs typeface="Republika 1"/>
                <a:sym typeface="Republika 1"/>
              </a:rPr>
              <a:t>vpogledate v svoje davčne podatke </a:t>
            </a:r>
          </a:p>
          <a:p>
            <a:pPr marL="872237" lvl="1" indent="-436118" algn="l">
              <a:lnSpc>
                <a:spcPts val="5656"/>
              </a:lnSpc>
              <a:buFont typeface="Arial"/>
              <a:buChar char="•"/>
            </a:pPr>
            <a:r>
              <a:rPr lang="en-US" sz="4040">
                <a:solidFill>
                  <a:srgbClr val="292929"/>
                </a:solidFill>
                <a:latin typeface="Republika 1"/>
                <a:ea typeface="Republika 1"/>
                <a:cs typeface="Republika 1"/>
                <a:sym typeface="Republika 1"/>
              </a:rPr>
              <a:t>enostavno plačujete davčne obveznosti</a:t>
            </a:r>
          </a:p>
          <a:p>
            <a:pPr algn="l">
              <a:lnSpc>
                <a:spcPts val="5656"/>
              </a:lnSpc>
            </a:pPr>
            <a:endParaRPr lang="en-US" sz="4040">
              <a:solidFill>
                <a:srgbClr val="292929"/>
              </a:solidFill>
              <a:latin typeface="Republika 1"/>
              <a:ea typeface="Republika 1"/>
              <a:cs typeface="Republika 1"/>
              <a:sym typeface="Republika 1"/>
            </a:endParaRPr>
          </a:p>
        </p:txBody>
      </p:sp>
      <p:grpSp>
        <p:nvGrpSpPr>
          <p:cNvPr id="7" name="Group 7"/>
          <p:cNvGrpSpPr/>
          <p:nvPr/>
        </p:nvGrpSpPr>
        <p:grpSpPr>
          <a:xfrm rot="5400000">
            <a:off x="16192362" y="7994756"/>
            <a:ext cx="4527253" cy="2264690"/>
            <a:chOff x="0" y="0"/>
            <a:chExt cx="1453114" cy="72689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53114" cy="726898"/>
            </a:xfrm>
            <a:custGeom>
              <a:avLst/>
              <a:gdLst/>
              <a:ahLst/>
              <a:cxnLst/>
              <a:rect l="l" t="t" r="r" b="b"/>
              <a:pathLst>
                <a:path w="1453114" h="726898">
                  <a:moveTo>
                    <a:pt x="726557" y="726898"/>
                  </a:moveTo>
                  <a:lnTo>
                    <a:pt x="1453114" y="0"/>
                  </a:lnTo>
                  <a:lnTo>
                    <a:pt x="0" y="0"/>
                  </a:lnTo>
                  <a:lnTo>
                    <a:pt x="726557" y="726898"/>
                  </a:lnTo>
                  <a:close/>
                </a:path>
              </a:pathLst>
            </a:custGeom>
            <a:solidFill>
              <a:srgbClr val="1B495A"/>
            </a:solidFill>
          </p:spPr>
          <p:txBody>
            <a:bodyPr/>
            <a:lstStyle/>
            <a:p>
              <a:endParaRPr lang="sl-SI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27049" y="4296"/>
              <a:ext cx="999016" cy="385113"/>
            </a:xfrm>
            <a:prstGeom prst="rect">
              <a:avLst/>
            </a:prstGeom>
          </p:spPr>
          <p:txBody>
            <a:bodyPr lIns="67235" tIns="67235" rIns="67235" bIns="67235" rtlCol="0" anchor="ctr"/>
            <a:lstStyle/>
            <a:p>
              <a:pPr algn="ctr">
                <a:lnSpc>
                  <a:spcPts val="2223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1614553" y="4592562"/>
            <a:ext cx="5953095" cy="4665738"/>
          </a:xfrm>
          <a:custGeom>
            <a:avLst/>
            <a:gdLst/>
            <a:ahLst/>
            <a:cxnLst/>
            <a:rect l="l" t="t" r="r" b="b"/>
            <a:pathLst>
              <a:path w="5953095" h="4665738">
                <a:moveTo>
                  <a:pt x="0" y="0"/>
                </a:moveTo>
                <a:lnTo>
                  <a:pt x="5953095" y="0"/>
                </a:lnTo>
                <a:lnTo>
                  <a:pt x="5953095" y="4665738"/>
                </a:lnTo>
                <a:lnTo>
                  <a:pt x="0" y="46657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>
          <a:xfrm>
            <a:off x="12169808" y="1023503"/>
            <a:ext cx="2010441" cy="2010441"/>
          </a:xfrm>
          <a:custGeom>
            <a:avLst/>
            <a:gdLst/>
            <a:ahLst/>
            <a:cxnLst/>
            <a:rect l="l" t="t" r="r" b="b"/>
            <a:pathLst>
              <a:path w="2010441" h="2010441">
                <a:moveTo>
                  <a:pt x="0" y="0"/>
                </a:moveTo>
                <a:lnTo>
                  <a:pt x="2010441" y="0"/>
                </a:lnTo>
                <a:lnTo>
                  <a:pt x="2010441" y="2010442"/>
                </a:lnTo>
                <a:lnTo>
                  <a:pt x="0" y="20104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0000">
        <p:wipe/>
      </p:transition>
    </mc:Choice>
    <mc:Fallback xmlns="">
      <p:transition advTm="30000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979879"/>
            <a:ext cx="13237274" cy="2097690"/>
            <a:chOff x="0" y="0"/>
            <a:chExt cx="1195095" cy="1893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95094" cy="189385"/>
            </a:xfrm>
            <a:custGeom>
              <a:avLst/>
              <a:gdLst/>
              <a:ahLst/>
              <a:cxnLst/>
              <a:rect l="l" t="t" r="r" b="b"/>
              <a:pathLst>
                <a:path w="1195094" h="189385">
                  <a:moveTo>
                    <a:pt x="0" y="0"/>
                  </a:moveTo>
                  <a:lnTo>
                    <a:pt x="1195094" y="0"/>
                  </a:lnTo>
                  <a:lnTo>
                    <a:pt x="1195094" y="189385"/>
                  </a:lnTo>
                  <a:lnTo>
                    <a:pt x="0" y="189385"/>
                  </a:lnTo>
                  <a:close/>
                </a:path>
              </a:pathLst>
            </a:custGeom>
            <a:solidFill>
              <a:srgbClr val="3E7C94"/>
            </a:solidFill>
          </p:spPr>
          <p:txBody>
            <a:bodyPr/>
            <a:lstStyle/>
            <a:p>
              <a:endParaRPr lang="sl-SI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195095" cy="237010"/>
            </a:xfrm>
            <a:prstGeom prst="rect">
              <a:avLst/>
            </a:prstGeom>
          </p:spPr>
          <p:txBody>
            <a:bodyPr lIns="69124" tIns="69124" rIns="69124" bIns="69124" rtlCol="0" anchor="ctr"/>
            <a:lstStyle/>
            <a:p>
              <a:pPr algn="ctr">
                <a:lnSpc>
                  <a:spcPts val="2223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240355" y="1621560"/>
            <a:ext cx="5897933" cy="879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35"/>
              </a:lnSpc>
            </a:pPr>
            <a:r>
              <a:rPr lang="en-US" sz="5239">
                <a:solidFill>
                  <a:srgbClr val="F5F5F5"/>
                </a:solidFill>
                <a:latin typeface="Republika 2"/>
                <a:ea typeface="Republika 2"/>
                <a:cs typeface="Republika 2"/>
                <a:sym typeface="Republika 2"/>
              </a:rPr>
              <a:t>Nepremičnine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40355" y="3266806"/>
            <a:ext cx="11693575" cy="4974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56"/>
              </a:lnSpc>
            </a:pPr>
            <a:r>
              <a:rPr lang="en-US" sz="4040">
                <a:solidFill>
                  <a:srgbClr val="292929"/>
                </a:solidFill>
                <a:latin typeface="Republika 1"/>
                <a:ea typeface="Republika 1"/>
                <a:cs typeface="Republika 1"/>
                <a:sym typeface="Republika 1"/>
              </a:rPr>
              <a:t>Imejte pregled nad svojimi nepremičninami brez poti na Geodetsko upravo RS:</a:t>
            </a:r>
          </a:p>
          <a:p>
            <a:pPr marL="872237" lvl="1" indent="-436118" algn="l">
              <a:lnSpc>
                <a:spcPts val="5656"/>
              </a:lnSpc>
              <a:buFont typeface="Arial"/>
              <a:buChar char="•"/>
            </a:pPr>
            <a:r>
              <a:rPr lang="en-US" sz="4040">
                <a:solidFill>
                  <a:srgbClr val="292929"/>
                </a:solidFill>
                <a:latin typeface="Republika 1"/>
                <a:ea typeface="Republika 1"/>
                <a:cs typeface="Republika 1"/>
                <a:sym typeface="Republika 1"/>
              </a:rPr>
              <a:t>vpogled v podatke o vaših nepremičninah v geodetskih evidencah</a:t>
            </a:r>
          </a:p>
          <a:p>
            <a:pPr marL="872237" lvl="1" indent="-436118" algn="l">
              <a:lnSpc>
                <a:spcPts val="5656"/>
              </a:lnSpc>
              <a:buFont typeface="Arial"/>
              <a:buChar char="•"/>
            </a:pPr>
            <a:r>
              <a:rPr lang="en-US" sz="4040">
                <a:solidFill>
                  <a:srgbClr val="292929"/>
                </a:solidFill>
                <a:latin typeface="Republika 1"/>
                <a:ea typeface="Republika 1"/>
                <a:cs typeface="Republika 1"/>
                <a:sym typeface="Republika 1"/>
              </a:rPr>
              <a:t>vpogled v vrednosti o vaših nepremičninah v evidenci vrednotenja </a:t>
            </a:r>
          </a:p>
          <a:p>
            <a:pPr algn="l">
              <a:lnSpc>
                <a:spcPts val="5656"/>
              </a:lnSpc>
            </a:pPr>
            <a:endParaRPr lang="en-US" sz="4040">
              <a:solidFill>
                <a:srgbClr val="292929"/>
              </a:solidFill>
              <a:latin typeface="Republika 1"/>
              <a:ea typeface="Republika 1"/>
              <a:cs typeface="Republika 1"/>
              <a:sym typeface="Republika 1"/>
            </a:endParaRPr>
          </a:p>
        </p:txBody>
      </p:sp>
      <p:grpSp>
        <p:nvGrpSpPr>
          <p:cNvPr id="7" name="Group 7"/>
          <p:cNvGrpSpPr/>
          <p:nvPr/>
        </p:nvGrpSpPr>
        <p:grpSpPr>
          <a:xfrm rot="5400000">
            <a:off x="16192362" y="7994756"/>
            <a:ext cx="4527253" cy="2264690"/>
            <a:chOff x="0" y="0"/>
            <a:chExt cx="1453114" cy="72689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53114" cy="726898"/>
            </a:xfrm>
            <a:custGeom>
              <a:avLst/>
              <a:gdLst/>
              <a:ahLst/>
              <a:cxnLst/>
              <a:rect l="l" t="t" r="r" b="b"/>
              <a:pathLst>
                <a:path w="1453114" h="726898">
                  <a:moveTo>
                    <a:pt x="726557" y="726898"/>
                  </a:moveTo>
                  <a:lnTo>
                    <a:pt x="1453114" y="0"/>
                  </a:lnTo>
                  <a:lnTo>
                    <a:pt x="0" y="0"/>
                  </a:lnTo>
                  <a:lnTo>
                    <a:pt x="726557" y="726898"/>
                  </a:lnTo>
                  <a:close/>
                </a:path>
              </a:pathLst>
            </a:custGeom>
            <a:solidFill>
              <a:srgbClr val="1B495A"/>
            </a:solidFill>
          </p:spPr>
          <p:txBody>
            <a:bodyPr/>
            <a:lstStyle/>
            <a:p>
              <a:endParaRPr lang="sl-SI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27049" y="4296"/>
              <a:ext cx="999016" cy="385113"/>
            </a:xfrm>
            <a:prstGeom prst="rect">
              <a:avLst/>
            </a:prstGeom>
          </p:spPr>
          <p:txBody>
            <a:bodyPr lIns="67235" tIns="67235" rIns="67235" bIns="67235" rtlCol="0" anchor="ctr"/>
            <a:lstStyle/>
            <a:p>
              <a:pPr algn="ctr">
                <a:lnSpc>
                  <a:spcPts val="2223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2467495" y="5346028"/>
            <a:ext cx="4387322" cy="3781074"/>
          </a:xfrm>
          <a:custGeom>
            <a:avLst/>
            <a:gdLst/>
            <a:ahLst/>
            <a:cxnLst/>
            <a:rect l="l" t="t" r="r" b="b"/>
            <a:pathLst>
              <a:path w="4387322" h="3781074">
                <a:moveTo>
                  <a:pt x="0" y="0"/>
                </a:moveTo>
                <a:lnTo>
                  <a:pt x="4387322" y="0"/>
                </a:lnTo>
                <a:lnTo>
                  <a:pt x="4387322" y="3781074"/>
                </a:lnTo>
                <a:lnTo>
                  <a:pt x="0" y="37810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>
          <a:xfrm>
            <a:off x="12169808" y="1023503"/>
            <a:ext cx="2010441" cy="2010441"/>
          </a:xfrm>
          <a:custGeom>
            <a:avLst/>
            <a:gdLst/>
            <a:ahLst/>
            <a:cxnLst/>
            <a:rect l="l" t="t" r="r" b="b"/>
            <a:pathLst>
              <a:path w="2010441" h="2010441">
                <a:moveTo>
                  <a:pt x="0" y="0"/>
                </a:moveTo>
                <a:lnTo>
                  <a:pt x="2010441" y="0"/>
                </a:lnTo>
                <a:lnTo>
                  <a:pt x="2010441" y="2010442"/>
                </a:lnTo>
                <a:lnTo>
                  <a:pt x="0" y="20104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0000">
        <p:wipe/>
      </p:transition>
    </mc:Choice>
    <mc:Fallback xmlns="">
      <p:transition advTm="30000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979879"/>
            <a:ext cx="13237274" cy="2097690"/>
            <a:chOff x="0" y="0"/>
            <a:chExt cx="1195095" cy="1893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95094" cy="189385"/>
            </a:xfrm>
            <a:custGeom>
              <a:avLst/>
              <a:gdLst/>
              <a:ahLst/>
              <a:cxnLst/>
              <a:rect l="l" t="t" r="r" b="b"/>
              <a:pathLst>
                <a:path w="1195094" h="189385">
                  <a:moveTo>
                    <a:pt x="0" y="0"/>
                  </a:moveTo>
                  <a:lnTo>
                    <a:pt x="1195094" y="0"/>
                  </a:lnTo>
                  <a:lnTo>
                    <a:pt x="1195094" y="189385"/>
                  </a:lnTo>
                  <a:lnTo>
                    <a:pt x="0" y="189385"/>
                  </a:lnTo>
                  <a:close/>
                </a:path>
              </a:pathLst>
            </a:custGeom>
            <a:solidFill>
              <a:srgbClr val="3E7C94"/>
            </a:solidFill>
          </p:spPr>
          <p:txBody>
            <a:bodyPr/>
            <a:lstStyle/>
            <a:p>
              <a:endParaRPr lang="sl-SI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195095" cy="237010"/>
            </a:xfrm>
            <a:prstGeom prst="rect">
              <a:avLst/>
            </a:prstGeom>
          </p:spPr>
          <p:txBody>
            <a:bodyPr lIns="69124" tIns="69124" rIns="69124" bIns="69124" rtlCol="0" anchor="ctr"/>
            <a:lstStyle/>
            <a:p>
              <a:pPr algn="ctr">
                <a:lnSpc>
                  <a:spcPts val="2223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240355" y="1621560"/>
            <a:ext cx="5897933" cy="879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35"/>
              </a:lnSpc>
            </a:pPr>
            <a:r>
              <a:rPr lang="en-US" sz="5239">
                <a:solidFill>
                  <a:srgbClr val="F5F5F5"/>
                </a:solidFill>
                <a:latin typeface="Republika 2"/>
                <a:ea typeface="Republika 2"/>
                <a:cs typeface="Republika 2"/>
                <a:sym typeface="Republika 2"/>
              </a:rPr>
              <a:t>Kmetijstvo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40355" y="3266806"/>
            <a:ext cx="11693575" cy="4259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56"/>
              </a:lnSpc>
            </a:pPr>
            <a:r>
              <a:rPr lang="en-US" sz="4040">
                <a:solidFill>
                  <a:srgbClr val="292929"/>
                </a:solidFill>
                <a:latin typeface="Republika 1"/>
                <a:ea typeface="Republika 1"/>
                <a:cs typeface="Republika 1"/>
                <a:sym typeface="Republika 1"/>
              </a:rPr>
              <a:t>Prek spleta lahko enostavno uredite postopke, povezane s kmetijskimi zemljišči:</a:t>
            </a:r>
          </a:p>
          <a:p>
            <a:pPr marL="872237" lvl="1" indent="-436118" algn="l">
              <a:lnSpc>
                <a:spcPts val="5656"/>
              </a:lnSpc>
              <a:buFont typeface="Arial"/>
              <a:buChar char="•"/>
            </a:pPr>
            <a:r>
              <a:rPr lang="en-US" sz="4040">
                <a:solidFill>
                  <a:srgbClr val="292929"/>
                </a:solidFill>
                <a:latin typeface="Republika 1"/>
                <a:ea typeface="Republika 1"/>
                <a:cs typeface="Republika 1"/>
                <a:sym typeface="Republika 1"/>
              </a:rPr>
              <a:t>oddate ponudbo za prodajo ali nakup zemljišča</a:t>
            </a:r>
          </a:p>
          <a:p>
            <a:pPr marL="872237" lvl="1" indent="-436118" algn="l">
              <a:lnSpc>
                <a:spcPts val="5656"/>
              </a:lnSpc>
              <a:buFont typeface="Arial"/>
              <a:buChar char="•"/>
            </a:pPr>
            <a:r>
              <a:rPr lang="en-US" sz="4040">
                <a:solidFill>
                  <a:srgbClr val="292929"/>
                </a:solidFill>
                <a:latin typeface="Republika 1"/>
                <a:ea typeface="Republika 1"/>
                <a:cs typeface="Republika 1"/>
                <a:sym typeface="Republika 1"/>
              </a:rPr>
              <a:t>pregledujete aktualne ponudbe za prodajo zemljišč</a:t>
            </a:r>
          </a:p>
          <a:p>
            <a:pPr algn="l">
              <a:lnSpc>
                <a:spcPts val="5656"/>
              </a:lnSpc>
            </a:pPr>
            <a:endParaRPr lang="en-US" sz="4040">
              <a:solidFill>
                <a:srgbClr val="292929"/>
              </a:solidFill>
              <a:latin typeface="Republika 1"/>
              <a:ea typeface="Republika 1"/>
              <a:cs typeface="Republika 1"/>
              <a:sym typeface="Republika 1"/>
            </a:endParaRPr>
          </a:p>
        </p:txBody>
      </p:sp>
      <p:grpSp>
        <p:nvGrpSpPr>
          <p:cNvPr id="7" name="Group 7"/>
          <p:cNvGrpSpPr/>
          <p:nvPr/>
        </p:nvGrpSpPr>
        <p:grpSpPr>
          <a:xfrm rot="5400000">
            <a:off x="16192362" y="7994756"/>
            <a:ext cx="4527253" cy="2264690"/>
            <a:chOff x="0" y="0"/>
            <a:chExt cx="1453114" cy="72689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53114" cy="726898"/>
            </a:xfrm>
            <a:custGeom>
              <a:avLst/>
              <a:gdLst/>
              <a:ahLst/>
              <a:cxnLst/>
              <a:rect l="l" t="t" r="r" b="b"/>
              <a:pathLst>
                <a:path w="1453114" h="726898">
                  <a:moveTo>
                    <a:pt x="726557" y="726898"/>
                  </a:moveTo>
                  <a:lnTo>
                    <a:pt x="1453114" y="0"/>
                  </a:lnTo>
                  <a:lnTo>
                    <a:pt x="0" y="0"/>
                  </a:lnTo>
                  <a:lnTo>
                    <a:pt x="726557" y="726898"/>
                  </a:lnTo>
                  <a:close/>
                </a:path>
              </a:pathLst>
            </a:custGeom>
            <a:solidFill>
              <a:srgbClr val="1B495A"/>
            </a:solidFill>
          </p:spPr>
          <p:txBody>
            <a:bodyPr/>
            <a:lstStyle/>
            <a:p>
              <a:endParaRPr lang="sl-SI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27049" y="4296"/>
              <a:ext cx="999016" cy="385113"/>
            </a:xfrm>
            <a:prstGeom prst="rect">
              <a:avLst/>
            </a:prstGeom>
          </p:spPr>
          <p:txBody>
            <a:bodyPr lIns="67235" tIns="67235" rIns="67235" bIns="67235" rtlCol="0" anchor="ctr"/>
            <a:lstStyle/>
            <a:p>
              <a:pPr algn="ctr">
                <a:lnSpc>
                  <a:spcPts val="2223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4171485" y="4412881"/>
            <a:ext cx="3087815" cy="4714221"/>
          </a:xfrm>
          <a:custGeom>
            <a:avLst/>
            <a:gdLst/>
            <a:ahLst/>
            <a:cxnLst/>
            <a:rect l="l" t="t" r="r" b="b"/>
            <a:pathLst>
              <a:path w="3087815" h="4714221">
                <a:moveTo>
                  <a:pt x="0" y="0"/>
                </a:moveTo>
                <a:lnTo>
                  <a:pt x="3087815" y="0"/>
                </a:lnTo>
                <a:lnTo>
                  <a:pt x="3087815" y="4714221"/>
                </a:lnTo>
                <a:lnTo>
                  <a:pt x="0" y="47142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>
          <a:xfrm>
            <a:off x="12169808" y="1023503"/>
            <a:ext cx="2010441" cy="2010441"/>
          </a:xfrm>
          <a:custGeom>
            <a:avLst/>
            <a:gdLst/>
            <a:ahLst/>
            <a:cxnLst/>
            <a:rect l="l" t="t" r="r" b="b"/>
            <a:pathLst>
              <a:path w="2010441" h="2010441">
                <a:moveTo>
                  <a:pt x="0" y="0"/>
                </a:moveTo>
                <a:lnTo>
                  <a:pt x="2010441" y="0"/>
                </a:lnTo>
                <a:lnTo>
                  <a:pt x="2010441" y="2010442"/>
                </a:lnTo>
                <a:lnTo>
                  <a:pt x="0" y="20104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0000">
        <p:wipe/>
      </p:transition>
    </mc:Choice>
    <mc:Fallback xmlns="">
      <p:transition advTm="30000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550</Words>
  <Application>Microsoft Office PowerPoint</Application>
  <PresentationFormat>Po meri</PresentationFormat>
  <Paragraphs>87</Paragraphs>
  <Slides>17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22" baseType="lpstr">
      <vt:lpstr>Republika 2</vt:lpstr>
      <vt:lpstr>Republika 1</vt:lpstr>
      <vt:lpstr>Arial</vt:lpstr>
      <vt:lpstr>Calibri</vt:lpstr>
      <vt:lpstr>Office Theme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Opravite javne storitve hitro, enostavno in kjerkoli – digitalno! (Presentation)</dc:title>
  <cp:lastModifiedBy>Tadej Gabrijel</cp:lastModifiedBy>
  <cp:revision>3</cp:revision>
  <dcterms:created xsi:type="dcterms:W3CDTF">2006-08-16T00:00:00Z</dcterms:created>
  <dcterms:modified xsi:type="dcterms:W3CDTF">2025-10-21T11:46:07Z</dcterms:modified>
  <dc:identifier>DAG2CPS7jEM</dc:identifier>
</cp:coreProperties>
</file>