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8" r:id="rId2"/>
    <p:sldId id="256" r:id="rId3"/>
    <p:sldId id="265" r:id="rId4"/>
    <p:sldId id="278" r:id="rId5"/>
    <p:sldId id="279" r:id="rId6"/>
    <p:sldId id="280" r:id="rId7"/>
    <p:sldId id="271" r:id="rId8"/>
    <p:sldId id="274" r:id="rId9"/>
    <p:sldId id="259" r:id="rId10"/>
    <p:sldId id="268" r:id="rId11"/>
    <p:sldId id="281" r:id="rId12"/>
    <p:sldId id="282" r:id="rId13"/>
    <p:sldId id="283" r:id="rId14"/>
    <p:sldId id="284" r:id="rId15"/>
    <p:sldId id="285" r:id="rId16"/>
    <p:sldId id="286" r:id="rId17"/>
    <p:sldId id="287" r:id="rId18"/>
    <p:sldId id="288" r:id="rId19"/>
    <p:sldId id="289" r:id="rId20"/>
    <p:sldId id="294" r:id="rId21"/>
    <p:sldId id="295" r:id="rId22"/>
    <p:sldId id="296" r:id="rId23"/>
    <p:sldId id="290" r:id="rId24"/>
    <p:sldId id="261" r:id="rId25"/>
    <p:sldId id="291" r:id="rId26"/>
    <p:sldId id="270" r:id="rId27"/>
    <p:sldId id="275" r:id="rId28"/>
    <p:sldId id="260" r:id="rId29"/>
    <p:sldId id="263" r:id="rId30"/>
    <p:sldId id="258" r:id="rId31"/>
    <p:sldId id="276" r:id="rId32"/>
    <p:sldId id="297" r:id="rId33"/>
    <p:sldId id="277" r:id="rId34"/>
    <p:sldId id="293" r:id="rId3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385" autoAdjust="0"/>
  </p:normalViewPr>
  <p:slideViewPr>
    <p:cSldViewPr>
      <p:cViewPr varScale="1">
        <p:scale>
          <a:sx n="98" d="100"/>
          <a:sy n="98" d="100"/>
        </p:scale>
        <p:origin x="702" y="90"/>
      </p:cViewPr>
      <p:guideLst/>
    </p:cSldViewPr>
  </p:slideViewPr>
  <p:outlineViewPr>
    <p:cViewPr>
      <p:scale>
        <a:sx n="33" d="100"/>
        <a:sy n="33" d="100"/>
      </p:scale>
      <p:origin x="0" y="-105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1C435-D551-4B85-826C-E754E8BB0CE3}" type="datetimeFigureOut">
              <a:rPr lang="sl-SI" smtClean="0"/>
              <a:t>10. 09. 2021</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35DD9-7E07-445E-93C5-BFE687032C55}" type="slidenum">
              <a:rPr lang="sl-SI" smtClean="0"/>
              <a:t>‹#›</a:t>
            </a:fld>
            <a:endParaRPr lang="sl-SI"/>
          </a:p>
        </p:txBody>
      </p:sp>
    </p:spTree>
    <p:extLst>
      <p:ext uri="{BB962C8B-B14F-4D97-AF65-F5344CB8AC3E}">
        <p14:creationId xmlns:p14="http://schemas.microsoft.com/office/powerpoint/2010/main" val="51325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 okviru razpisa za razvoj na področju pametnih mest in skupnosti smo oblikovali tehnične izhodišča za podporo skupne hrambe </a:t>
            </a:r>
            <a:r>
              <a:rPr lang="sl-SI" dirty="0" err="1"/>
              <a:t>IoT</a:t>
            </a:r>
            <a:r>
              <a:rPr lang="sl-SI" dirty="0"/>
              <a:t> podatkov. </a:t>
            </a:r>
          </a:p>
          <a:p>
            <a:r>
              <a:rPr lang="sl-SI" dirty="0"/>
              <a:t>Trenutno imamo v pripravi tehnična navodila za priklop oziroma standarde za potrebe prenosa podatkov iz rešitev financiranih v okviru razpisa na centralni del, tako imenovani </a:t>
            </a:r>
            <a:r>
              <a:rPr lang="sl-SI" dirty="0" err="1"/>
              <a:t>ContextBroker</a:t>
            </a:r>
            <a:r>
              <a:rPr lang="sl-SI" dirty="0"/>
              <a:t>.</a:t>
            </a:r>
          </a:p>
          <a:p>
            <a:r>
              <a:rPr lang="sl-SI" dirty="0"/>
              <a:t> </a:t>
            </a:r>
          </a:p>
          <a:p>
            <a:r>
              <a:rPr lang="sl-SI" dirty="0"/>
              <a:t>Podatki senzorskih </a:t>
            </a:r>
            <a:r>
              <a:rPr lang="sl-SI" dirty="0" err="1"/>
              <a:t>IoT</a:t>
            </a:r>
            <a:r>
              <a:rPr lang="sl-SI" dirty="0"/>
              <a:t> omrežij iz financiranih projektov se bodo zbirali in posredovali preko skupnega vozlišča (</a:t>
            </a:r>
            <a:r>
              <a:rPr lang="sl-SI" dirty="0" err="1"/>
              <a:t>Context</a:t>
            </a:r>
            <a:r>
              <a:rPr lang="sl-SI" dirty="0"/>
              <a:t> </a:t>
            </a:r>
            <a:r>
              <a:rPr lang="sl-SI" dirty="0" err="1"/>
              <a:t>Broker</a:t>
            </a:r>
            <a:r>
              <a:rPr lang="sl-SI" dirty="0"/>
              <a:t> – del evropskega projekta CEF) in hranili v centralnem podatkovnem jezeru na MJU. Predmetno okolje cb.iotlab.si je namenjeno za vzorčni primer, kako bo delovala skupna informacijska infrastruktura preko katere se bo izvajal zajem, hramba in distribucija podatkov.»</a:t>
            </a:r>
            <a:r>
              <a:rPr lang="sl-SI" dirty="0" err="1"/>
              <a:t>Context</a:t>
            </a:r>
            <a:r>
              <a:rPr lang="sl-SI" dirty="0"/>
              <a:t> </a:t>
            </a:r>
            <a:r>
              <a:rPr lang="sl-SI" dirty="0" err="1"/>
              <a:t>Broker</a:t>
            </a:r>
            <a:r>
              <a:rPr lang="sl-SI" dirty="0"/>
              <a:t>« omogoča organizacijam, da enostavno delijo podatke. Temelji na EU standardih, podobno pa velja tudi za podatkovne modele, ki jih uporablja. Uporaba (odprtokodnega) digitalnega gradnika je brezplačna, zagotovljeno je tudi dolgoročno vzdrževanje ter podpora pri uvajanju s strani Evropske komisije oz. CEF. Skupni podatkovni model je ključen za zagotavljanje </a:t>
            </a:r>
            <a:r>
              <a:rPr lang="sl-SI" dirty="0" err="1"/>
              <a:t>interoperabilnosti</a:t>
            </a:r>
            <a:r>
              <a:rPr lang="sl-SI" dirty="0"/>
              <a:t> rešitev oz. za ponovno uporabo zbranih podatkov. Zelo poenostavljeno je predpis, ki določa, na kakšen način bodo zbrani podatki opisani. Odprti in standardizirani načini dostopa do podatkov ter podatkovni modeli so ključni za uspešno ponovno uporabo podatkov, ki se nahajajo v posameznih (silosnih) rešitvah oz. platformah. CEF z digitalnim gradnikom (FIWARE) </a:t>
            </a:r>
            <a:r>
              <a:rPr lang="sl-SI" dirty="0" err="1"/>
              <a:t>Context</a:t>
            </a:r>
            <a:r>
              <a:rPr lang="sl-SI" dirty="0"/>
              <a:t> </a:t>
            </a:r>
            <a:r>
              <a:rPr lang="sl-SI" dirty="0" err="1"/>
              <a:t>Broker</a:t>
            </a:r>
            <a:r>
              <a:rPr lang="sl-SI" dirty="0"/>
              <a:t> naslavlja ključno potrebo tržišča: standardizirano upravljanje konteksta podatkov. Odprti API vmesniki so definirani in objavljeni (trenutno FIWARE-NGSI v2, nova verzija </a:t>
            </a:r>
            <a:r>
              <a:rPr lang="sl-SI" dirty="0" err="1"/>
              <a:t>brokerja</a:t>
            </a:r>
            <a:r>
              <a:rPr lang="sl-SI" dirty="0"/>
              <a:t> bo skladna s pravkar objavljenim standardom ETSI9). Standardizacija oz. harmonizacija podatkovnih modelov poteka v okviru projekta </a:t>
            </a:r>
            <a:r>
              <a:rPr lang="sl-SI" dirty="0" err="1"/>
              <a:t>SynchroniCity</a:t>
            </a:r>
            <a:r>
              <a:rPr lang="sl-SI" dirty="0"/>
              <a:t> v sodelovanju z OASC (OASC </a:t>
            </a:r>
            <a:r>
              <a:rPr lang="sl-SI" dirty="0" err="1"/>
              <a:t>Shared</a:t>
            </a:r>
            <a:r>
              <a:rPr lang="sl-SI" dirty="0"/>
              <a:t> Data </a:t>
            </a:r>
            <a:r>
              <a:rPr lang="sl-SI" dirty="0" err="1"/>
              <a:t>Models</a:t>
            </a:r>
            <a:r>
              <a:rPr lang="sl-SI" dirty="0"/>
              <a:t> </a:t>
            </a:r>
            <a:r>
              <a:rPr lang="sl-SI" dirty="0" err="1"/>
              <a:t>for</a:t>
            </a:r>
            <a:r>
              <a:rPr lang="sl-SI" dirty="0"/>
              <a:t> Smart </a:t>
            </a:r>
            <a:r>
              <a:rPr lang="sl-SI" dirty="0" err="1"/>
              <a:t>City</a:t>
            </a:r>
            <a:r>
              <a:rPr lang="sl-SI" dirty="0"/>
              <a:t> </a:t>
            </a:r>
            <a:r>
              <a:rPr lang="sl-SI" dirty="0" err="1"/>
              <a:t>domain</a:t>
            </a:r>
            <a:r>
              <a:rPr lang="sl-SI" dirty="0"/>
              <a:t>). Možno je tudi dodajanje novih podatkovnih modelov –na predpisan način. Enotni podatkovni modeli so ključni za zagotavljanje skupnih projektov med evropskimi mesti in skupnostmi.</a:t>
            </a:r>
          </a:p>
          <a:p>
            <a:endParaRPr lang="sl-SI" dirty="0"/>
          </a:p>
        </p:txBody>
      </p:sp>
      <p:sp>
        <p:nvSpPr>
          <p:cNvPr id="4" name="Označba mesta številke diapozitiva 3"/>
          <p:cNvSpPr>
            <a:spLocks noGrp="1"/>
          </p:cNvSpPr>
          <p:nvPr>
            <p:ph type="sldNum" sz="quarter" idx="5"/>
          </p:nvPr>
        </p:nvSpPr>
        <p:spPr/>
        <p:txBody>
          <a:bodyPr/>
          <a:lstStyle/>
          <a:p>
            <a:fld id="{CA635DD9-7E07-445E-93C5-BFE687032C55}" type="slidenum">
              <a:rPr lang="sl-SI" smtClean="0"/>
              <a:t>29</a:t>
            </a:fld>
            <a:endParaRPr lang="sl-SI"/>
          </a:p>
        </p:txBody>
      </p:sp>
    </p:spTree>
    <p:extLst>
      <p:ext uri="{BB962C8B-B14F-4D97-AF65-F5344CB8AC3E}">
        <p14:creationId xmlns:p14="http://schemas.microsoft.com/office/powerpoint/2010/main" val="103568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36656-7129-447F-B11D-3C845013FEB1}"/>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9CF8EA0-32BD-4D0B-889B-A7E73E81C4A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A4B519E3-216A-4D73-8B4A-A62C96887AC5}"/>
              </a:ext>
            </a:extLst>
          </p:cNvPr>
          <p:cNvSpPr>
            <a:spLocks noGrp="1"/>
          </p:cNvSpPr>
          <p:nvPr>
            <p:ph type="dt" sz="half" idx="10"/>
          </p:nvPr>
        </p:nvSpPr>
        <p:spPr/>
        <p:txBody>
          <a:bodyPr/>
          <a:lstStyle>
            <a:lvl1pPr>
              <a:defRPr/>
            </a:lvl1pPr>
          </a:lstStyle>
          <a:p>
            <a:endParaRPr lang="sl-SI" altLang="sl-SI"/>
          </a:p>
        </p:txBody>
      </p:sp>
      <p:sp>
        <p:nvSpPr>
          <p:cNvPr id="5" name="Označba mesta noge 4">
            <a:extLst>
              <a:ext uri="{FF2B5EF4-FFF2-40B4-BE49-F238E27FC236}">
                <a16:creationId xmlns:a16="http://schemas.microsoft.com/office/drawing/2014/main" id="{641026F0-2D41-4D79-BB38-38C7AA886F7E}"/>
              </a:ext>
            </a:extLst>
          </p:cNvPr>
          <p:cNvSpPr>
            <a:spLocks noGrp="1"/>
          </p:cNvSpPr>
          <p:nvPr>
            <p:ph type="ftr" sz="quarter" idx="11"/>
          </p:nvPr>
        </p:nvSpPr>
        <p:spPr/>
        <p:txBody>
          <a:bodyPr/>
          <a:lstStyle>
            <a:lvl1pPr>
              <a:defRPr/>
            </a:lvl1pPr>
          </a:lstStyle>
          <a:p>
            <a:endParaRPr lang="sl-SI" altLang="sl-SI"/>
          </a:p>
        </p:txBody>
      </p:sp>
      <p:sp>
        <p:nvSpPr>
          <p:cNvPr id="6" name="Označba mesta številke diapozitiva 5">
            <a:extLst>
              <a:ext uri="{FF2B5EF4-FFF2-40B4-BE49-F238E27FC236}">
                <a16:creationId xmlns:a16="http://schemas.microsoft.com/office/drawing/2014/main" id="{EEAD6641-5C3B-4C99-B56D-62AE741CB079}"/>
              </a:ext>
            </a:extLst>
          </p:cNvPr>
          <p:cNvSpPr>
            <a:spLocks noGrp="1"/>
          </p:cNvSpPr>
          <p:nvPr>
            <p:ph type="sldNum" sz="quarter" idx="12"/>
          </p:nvPr>
        </p:nvSpPr>
        <p:spPr/>
        <p:txBody>
          <a:bodyPr/>
          <a:lstStyle>
            <a:lvl1pPr>
              <a:defRPr/>
            </a:lvl1pPr>
          </a:lstStyle>
          <a:p>
            <a:fld id="{99E6C486-8794-4F38-89E5-B8FA4E7AC0B4}" type="slidenum">
              <a:rPr lang="sl-SI" altLang="sl-SI"/>
              <a:pPr/>
              <a:t>‹#›</a:t>
            </a:fld>
            <a:endParaRPr lang="sl-SI" altLang="sl-SI"/>
          </a:p>
        </p:txBody>
      </p:sp>
    </p:spTree>
    <p:extLst>
      <p:ext uri="{BB962C8B-B14F-4D97-AF65-F5344CB8AC3E}">
        <p14:creationId xmlns:p14="http://schemas.microsoft.com/office/powerpoint/2010/main" val="322940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E509AC-1FF7-4361-B3E9-01C793F426E2}"/>
              </a:ext>
            </a:extLst>
          </p:cNvPr>
          <p:cNvSpPr>
            <a:spLocks noGrp="1"/>
          </p:cNvSpPr>
          <p:nvPr>
            <p:ph type="title"/>
          </p:nvPr>
        </p:nvSpPr>
        <p:spPr>
          <a:xfrm>
            <a:off x="628650" y="365125"/>
            <a:ext cx="7886700" cy="1325563"/>
          </a:xfrm>
          <a:prstGeom prst="rect">
            <a:avLst/>
          </a:prstGeom>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64D9622-CA51-48FB-A483-A76119907968}"/>
              </a:ext>
            </a:extLst>
          </p:cNvPr>
          <p:cNvSpPr>
            <a:spLocks noGrp="1"/>
          </p:cNvSpPr>
          <p:nvPr>
            <p:ph type="body" orient="vert" idx="1"/>
          </p:nvPr>
        </p:nvSpPr>
        <p:spPr>
          <a:xfrm>
            <a:off x="628650" y="1825625"/>
            <a:ext cx="7886700" cy="4351338"/>
          </a:xfrm>
          <a:prstGeom prst="rect">
            <a:avLst/>
          </a:prstGeo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4F37723-3A38-4499-8CFD-B0CCC310B666}"/>
              </a:ext>
            </a:extLst>
          </p:cNvPr>
          <p:cNvSpPr>
            <a:spLocks noGrp="1"/>
          </p:cNvSpPr>
          <p:nvPr>
            <p:ph type="dt" sz="half" idx="10"/>
          </p:nvPr>
        </p:nvSpPr>
        <p:spPr/>
        <p:txBody>
          <a:bodyPr/>
          <a:lstStyle>
            <a:lvl1pPr>
              <a:defRPr/>
            </a:lvl1pPr>
          </a:lstStyle>
          <a:p>
            <a:endParaRPr lang="sl-SI" altLang="sl-SI"/>
          </a:p>
        </p:txBody>
      </p:sp>
      <p:sp>
        <p:nvSpPr>
          <p:cNvPr id="5" name="Označba mesta noge 4">
            <a:extLst>
              <a:ext uri="{FF2B5EF4-FFF2-40B4-BE49-F238E27FC236}">
                <a16:creationId xmlns:a16="http://schemas.microsoft.com/office/drawing/2014/main" id="{24190AD0-40D0-412D-B18A-2637C87C2639}"/>
              </a:ext>
            </a:extLst>
          </p:cNvPr>
          <p:cNvSpPr>
            <a:spLocks noGrp="1"/>
          </p:cNvSpPr>
          <p:nvPr>
            <p:ph type="ftr" sz="quarter" idx="11"/>
          </p:nvPr>
        </p:nvSpPr>
        <p:spPr/>
        <p:txBody>
          <a:bodyPr/>
          <a:lstStyle>
            <a:lvl1pPr>
              <a:defRPr/>
            </a:lvl1pPr>
          </a:lstStyle>
          <a:p>
            <a:endParaRPr lang="sl-SI" altLang="sl-SI"/>
          </a:p>
        </p:txBody>
      </p:sp>
      <p:sp>
        <p:nvSpPr>
          <p:cNvPr id="6" name="Označba mesta številke diapozitiva 5">
            <a:extLst>
              <a:ext uri="{FF2B5EF4-FFF2-40B4-BE49-F238E27FC236}">
                <a16:creationId xmlns:a16="http://schemas.microsoft.com/office/drawing/2014/main" id="{F5E676E4-0BDB-4BC2-BBB1-53EBBF9C229E}"/>
              </a:ext>
            </a:extLst>
          </p:cNvPr>
          <p:cNvSpPr>
            <a:spLocks noGrp="1"/>
          </p:cNvSpPr>
          <p:nvPr>
            <p:ph type="sldNum" sz="quarter" idx="12"/>
          </p:nvPr>
        </p:nvSpPr>
        <p:spPr/>
        <p:txBody>
          <a:bodyPr/>
          <a:lstStyle>
            <a:lvl1pPr>
              <a:defRPr/>
            </a:lvl1pPr>
          </a:lstStyle>
          <a:p>
            <a:fld id="{31995F47-13BA-4714-9011-980C443CB36C}" type="slidenum">
              <a:rPr lang="sl-SI" altLang="sl-SI"/>
              <a:pPr/>
              <a:t>‹#›</a:t>
            </a:fld>
            <a:endParaRPr lang="sl-SI" altLang="sl-SI"/>
          </a:p>
        </p:txBody>
      </p:sp>
    </p:spTree>
    <p:extLst>
      <p:ext uri="{BB962C8B-B14F-4D97-AF65-F5344CB8AC3E}">
        <p14:creationId xmlns:p14="http://schemas.microsoft.com/office/powerpoint/2010/main" val="9469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7E840B0-B8A2-4056-B316-3B5B02951462}"/>
              </a:ext>
            </a:extLst>
          </p:cNvPr>
          <p:cNvSpPr>
            <a:spLocks noGrp="1"/>
          </p:cNvSpPr>
          <p:nvPr>
            <p:ph type="title" orient="vert"/>
          </p:nvPr>
        </p:nvSpPr>
        <p:spPr>
          <a:xfrm>
            <a:off x="6543675" y="365125"/>
            <a:ext cx="1971675" cy="5811838"/>
          </a:xfrm>
          <a:prstGeom prst="rect">
            <a:avLst/>
          </a:prstGeo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A7E6DD6-508D-4CD6-A69D-31E5FD54EA4F}"/>
              </a:ext>
            </a:extLst>
          </p:cNvPr>
          <p:cNvSpPr>
            <a:spLocks noGrp="1"/>
          </p:cNvSpPr>
          <p:nvPr>
            <p:ph type="body" orient="vert" idx="1"/>
          </p:nvPr>
        </p:nvSpPr>
        <p:spPr>
          <a:xfrm>
            <a:off x="628650" y="365125"/>
            <a:ext cx="5762625" cy="5811838"/>
          </a:xfrm>
          <a:prstGeom prst="rect">
            <a:avLst/>
          </a:prstGeo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E46AF63-C5D0-466D-A426-60DDDC50B620}"/>
              </a:ext>
            </a:extLst>
          </p:cNvPr>
          <p:cNvSpPr>
            <a:spLocks noGrp="1"/>
          </p:cNvSpPr>
          <p:nvPr>
            <p:ph type="dt" sz="half" idx="10"/>
          </p:nvPr>
        </p:nvSpPr>
        <p:spPr/>
        <p:txBody>
          <a:bodyPr/>
          <a:lstStyle>
            <a:lvl1pPr>
              <a:defRPr/>
            </a:lvl1pPr>
          </a:lstStyle>
          <a:p>
            <a:endParaRPr lang="sl-SI" altLang="sl-SI"/>
          </a:p>
        </p:txBody>
      </p:sp>
      <p:sp>
        <p:nvSpPr>
          <p:cNvPr id="5" name="Označba mesta noge 4">
            <a:extLst>
              <a:ext uri="{FF2B5EF4-FFF2-40B4-BE49-F238E27FC236}">
                <a16:creationId xmlns:a16="http://schemas.microsoft.com/office/drawing/2014/main" id="{653C3DE7-C059-4EF1-AB28-C8DCE354C19C}"/>
              </a:ext>
            </a:extLst>
          </p:cNvPr>
          <p:cNvSpPr>
            <a:spLocks noGrp="1"/>
          </p:cNvSpPr>
          <p:nvPr>
            <p:ph type="ftr" sz="quarter" idx="11"/>
          </p:nvPr>
        </p:nvSpPr>
        <p:spPr/>
        <p:txBody>
          <a:bodyPr/>
          <a:lstStyle>
            <a:lvl1pPr>
              <a:defRPr/>
            </a:lvl1pPr>
          </a:lstStyle>
          <a:p>
            <a:endParaRPr lang="sl-SI" altLang="sl-SI"/>
          </a:p>
        </p:txBody>
      </p:sp>
      <p:sp>
        <p:nvSpPr>
          <p:cNvPr id="6" name="Označba mesta številke diapozitiva 5">
            <a:extLst>
              <a:ext uri="{FF2B5EF4-FFF2-40B4-BE49-F238E27FC236}">
                <a16:creationId xmlns:a16="http://schemas.microsoft.com/office/drawing/2014/main" id="{A464BFD2-9FA3-4FE5-AEF0-DEAE3BE20416}"/>
              </a:ext>
            </a:extLst>
          </p:cNvPr>
          <p:cNvSpPr>
            <a:spLocks noGrp="1"/>
          </p:cNvSpPr>
          <p:nvPr>
            <p:ph type="sldNum" sz="quarter" idx="12"/>
          </p:nvPr>
        </p:nvSpPr>
        <p:spPr/>
        <p:txBody>
          <a:bodyPr/>
          <a:lstStyle>
            <a:lvl1pPr>
              <a:defRPr/>
            </a:lvl1pPr>
          </a:lstStyle>
          <a:p>
            <a:fld id="{CD395BDD-5B46-40DC-95BD-09A38362F4AA}" type="slidenum">
              <a:rPr lang="sl-SI" altLang="sl-SI"/>
              <a:pPr/>
              <a:t>‹#›</a:t>
            </a:fld>
            <a:endParaRPr lang="sl-SI" altLang="sl-SI"/>
          </a:p>
        </p:txBody>
      </p:sp>
    </p:spTree>
    <p:extLst>
      <p:ext uri="{BB962C8B-B14F-4D97-AF65-F5344CB8AC3E}">
        <p14:creationId xmlns:p14="http://schemas.microsoft.com/office/powerpoint/2010/main" val="212179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A67328-BE2C-4F1B-8FF8-6A3D29754305}"/>
              </a:ext>
            </a:extLst>
          </p:cNvPr>
          <p:cNvSpPr>
            <a:spLocks noGrp="1"/>
          </p:cNvSpPr>
          <p:nvPr>
            <p:ph type="title"/>
          </p:nvPr>
        </p:nvSpPr>
        <p:spPr>
          <a:xfrm>
            <a:off x="628650" y="365125"/>
            <a:ext cx="7886700" cy="1325563"/>
          </a:xfrm>
          <a:prstGeom prst="rect">
            <a:avLst/>
          </a:prstGeom>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9ACD91F-2E15-45DD-B615-9ABAE5455889}"/>
              </a:ext>
            </a:extLst>
          </p:cNvPr>
          <p:cNvSpPr>
            <a:spLocks noGrp="1"/>
          </p:cNvSpPr>
          <p:nvPr>
            <p:ph idx="1"/>
          </p:nvPr>
        </p:nvSpPr>
        <p:spPr>
          <a:xfrm>
            <a:off x="628650" y="1825625"/>
            <a:ext cx="7886700" cy="4351338"/>
          </a:xfrm>
          <a:prstGeom prst="rect">
            <a:avLst/>
          </a:prstGeo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844654D-B199-4B2B-A358-1ADBCF7FDB1E}"/>
              </a:ext>
            </a:extLst>
          </p:cNvPr>
          <p:cNvSpPr>
            <a:spLocks noGrp="1"/>
          </p:cNvSpPr>
          <p:nvPr>
            <p:ph type="dt" sz="half" idx="10"/>
          </p:nvPr>
        </p:nvSpPr>
        <p:spPr/>
        <p:txBody>
          <a:bodyPr/>
          <a:lstStyle>
            <a:lvl1pPr>
              <a:defRPr/>
            </a:lvl1pPr>
          </a:lstStyle>
          <a:p>
            <a:endParaRPr lang="sl-SI" altLang="sl-SI"/>
          </a:p>
        </p:txBody>
      </p:sp>
      <p:sp>
        <p:nvSpPr>
          <p:cNvPr id="5" name="Označba mesta noge 4">
            <a:extLst>
              <a:ext uri="{FF2B5EF4-FFF2-40B4-BE49-F238E27FC236}">
                <a16:creationId xmlns:a16="http://schemas.microsoft.com/office/drawing/2014/main" id="{904B8FC6-F0D6-495E-8148-F3FA5025BE81}"/>
              </a:ext>
            </a:extLst>
          </p:cNvPr>
          <p:cNvSpPr>
            <a:spLocks noGrp="1"/>
          </p:cNvSpPr>
          <p:nvPr>
            <p:ph type="ftr" sz="quarter" idx="11"/>
          </p:nvPr>
        </p:nvSpPr>
        <p:spPr/>
        <p:txBody>
          <a:bodyPr/>
          <a:lstStyle>
            <a:lvl1pPr>
              <a:defRPr/>
            </a:lvl1pPr>
          </a:lstStyle>
          <a:p>
            <a:endParaRPr lang="sl-SI" altLang="sl-SI"/>
          </a:p>
        </p:txBody>
      </p:sp>
      <p:sp>
        <p:nvSpPr>
          <p:cNvPr id="6" name="Označba mesta številke diapozitiva 5">
            <a:extLst>
              <a:ext uri="{FF2B5EF4-FFF2-40B4-BE49-F238E27FC236}">
                <a16:creationId xmlns:a16="http://schemas.microsoft.com/office/drawing/2014/main" id="{9AE4DB70-530D-4D8F-BADD-D0F1825B04B7}"/>
              </a:ext>
            </a:extLst>
          </p:cNvPr>
          <p:cNvSpPr>
            <a:spLocks noGrp="1"/>
          </p:cNvSpPr>
          <p:nvPr>
            <p:ph type="sldNum" sz="quarter" idx="12"/>
          </p:nvPr>
        </p:nvSpPr>
        <p:spPr/>
        <p:txBody>
          <a:bodyPr/>
          <a:lstStyle>
            <a:lvl1pPr>
              <a:defRPr/>
            </a:lvl1pPr>
          </a:lstStyle>
          <a:p>
            <a:fld id="{ACBD1408-9D51-4C8E-8599-6059C8D79B56}" type="slidenum">
              <a:rPr lang="sl-SI" altLang="sl-SI"/>
              <a:pPr/>
              <a:t>‹#›</a:t>
            </a:fld>
            <a:endParaRPr lang="sl-SI" altLang="sl-SI"/>
          </a:p>
        </p:txBody>
      </p:sp>
    </p:spTree>
    <p:extLst>
      <p:ext uri="{BB962C8B-B14F-4D97-AF65-F5344CB8AC3E}">
        <p14:creationId xmlns:p14="http://schemas.microsoft.com/office/powerpoint/2010/main" val="151702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5098E6-16A5-4F70-B3A4-5D31B7BE63FE}"/>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7901C3CE-8E46-4294-A348-5F6160BCA56E}"/>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5F46D5A-5826-4C4D-ACA9-F273146D9C11}"/>
              </a:ext>
            </a:extLst>
          </p:cNvPr>
          <p:cNvSpPr>
            <a:spLocks noGrp="1"/>
          </p:cNvSpPr>
          <p:nvPr>
            <p:ph type="dt" sz="half" idx="10"/>
          </p:nvPr>
        </p:nvSpPr>
        <p:spPr/>
        <p:txBody>
          <a:bodyPr/>
          <a:lstStyle>
            <a:lvl1pPr>
              <a:defRPr/>
            </a:lvl1pPr>
          </a:lstStyle>
          <a:p>
            <a:endParaRPr lang="sl-SI" altLang="sl-SI"/>
          </a:p>
        </p:txBody>
      </p:sp>
      <p:sp>
        <p:nvSpPr>
          <p:cNvPr id="5" name="Označba mesta noge 4">
            <a:extLst>
              <a:ext uri="{FF2B5EF4-FFF2-40B4-BE49-F238E27FC236}">
                <a16:creationId xmlns:a16="http://schemas.microsoft.com/office/drawing/2014/main" id="{7A567D82-D1C0-4423-84C1-8F5EB325CD80}"/>
              </a:ext>
            </a:extLst>
          </p:cNvPr>
          <p:cNvSpPr>
            <a:spLocks noGrp="1"/>
          </p:cNvSpPr>
          <p:nvPr>
            <p:ph type="ftr" sz="quarter" idx="11"/>
          </p:nvPr>
        </p:nvSpPr>
        <p:spPr/>
        <p:txBody>
          <a:bodyPr/>
          <a:lstStyle>
            <a:lvl1pPr>
              <a:defRPr/>
            </a:lvl1pPr>
          </a:lstStyle>
          <a:p>
            <a:endParaRPr lang="sl-SI" altLang="sl-SI"/>
          </a:p>
        </p:txBody>
      </p:sp>
      <p:sp>
        <p:nvSpPr>
          <p:cNvPr id="6" name="Označba mesta številke diapozitiva 5">
            <a:extLst>
              <a:ext uri="{FF2B5EF4-FFF2-40B4-BE49-F238E27FC236}">
                <a16:creationId xmlns:a16="http://schemas.microsoft.com/office/drawing/2014/main" id="{729F97EB-A221-4BC9-936D-345DD98DCE8D}"/>
              </a:ext>
            </a:extLst>
          </p:cNvPr>
          <p:cNvSpPr>
            <a:spLocks noGrp="1"/>
          </p:cNvSpPr>
          <p:nvPr>
            <p:ph type="sldNum" sz="quarter" idx="12"/>
          </p:nvPr>
        </p:nvSpPr>
        <p:spPr/>
        <p:txBody>
          <a:bodyPr/>
          <a:lstStyle>
            <a:lvl1pPr>
              <a:defRPr/>
            </a:lvl1pPr>
          </a:lstStyle>
          <a:p>
            <a:fld id="{C48B7673-D0C7-4563-AC70-A6599FB1AFC8}" type="slidenum">
              <a:rPr lang="sl-SI" altLang="sl-SI"/>
              <a:pPr/>
              <a:t>‹#›</a:t>
            </a:fld>
            <a:endParaRPr lang="sl-SI" altLang="sl-SI"/>
          </a:p>
        </p:txBody>
      </p:sp>
    </p:spTree>
    <p:extLst>
      <p:ext uri="{BB962C8B-B14F-4D97-AF65-F5344CB8AC3E}">
        <p14:creationId xmlns:p14="http://schemas.microsoft.com/office/powerpoint/2010/main" val="250786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FAE220-45FA-45D6-B2CF-317D0E7C80BC}"/>
              </a:ext>
            </a:extLst>
          </p:cNvPr>
          <p:cNvSpPr>
            <a:spLocks noGrp="1"/>
          </p:cNvSpPr>
          <p:nvPr>
            <p:ph type="title"/>
          </p:nvPr>
        </p:nvSpPr>
        <p:spPr>
          <a:xfrm>
            <a:off x="628650" y="365125"/>
            <a:ext cx="7886700" cy="1325563"/>
          </a:xfrm>
          <a:prstGeom prst="rect">
            <a:avLst/>
          </a:prstGeom>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2306C562-E344-4786-B9ED-E821ACCA7AF7}"/>
              </a:ext>
            </a:extLst>
          </p:cNvPr>
          <p:cNvSpPr>
            <a:spLocks noGrp="1"/>
          </p:cNvSpPr>
          <p:nvPr>
            <p:ph sz="half" idx="1"/>
          </p:nvPr>
        </p:nvSpPr>
        <p:spPr>
          <a:xfrm>
            <a:off x="628650" y="1825625"/>
            <a:ext cx="3867150" cy="4351338"/>
          </a:xfrm>
          <a:prstGeom prst="rect">
            <a:avLst/>
          </a:prstGeo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12DA8AA-AB78-4E0E-B3F3-620665DF3270}"/>
              </a:ext>
            </a:extLst>
          </p:cNvPr>
          <p:cNvSpPr>
            <a:spLocks noGrp="1"/>
          </p:cNvSpPr>
          <p:nvPr>
            <p:ph sz="half" idx="2"/>
          </p:nvPr>
        </p:nvSpPr>
        <p:spPr>
          <a:xfrm>
            <a:off x="4648200" y="1825625"/>
            <a:ext cx="3867150" cy="4351338"/>
          </a:xfrm>
          <a:prstGeom prst="rect">
            <a:avLst/>
          </a:prstGeo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A6A8D2A-A313-463C-9E45-6E7F006C43D4}"/>
              </a:ext>
            </a:extLst>
          </p:cNvPr>
          <p:cNvSpPr>
            <a:spLocks noGrp="1"/>
          </p:cNvSpPr>
          <p:nvPr>
            <p:ph type="dt" sz="half" idx="10"/>
          </p:nvPr>
        </p:nvSpPr>
        <p:spPr/>
        <p:txBody>
          <a:bodyPr/>
          <a:lstStyle>
            <a:lvl1pPr>
              <a:defRPr/>
            </a:lvl1pPr>
          </a:lstStyle>
          <a:p>
            <a:endParaRPr lang="sl-SI" altLang="sl-SI"/>
          </a:p>
        </p:txBody>
      </p:sp>
      <p:sp>
        <p:nvSpPr>
          <p:cNvPr id="6" name="Označba mesta noge 5">
            <a:extLst>
              <a:ext uri="{FF2B5EF4-FFF2-40B4-BE49-F238E27FC236}">
                <a16:creationId xmlns:a16="http://schemas.microsoft.com/office/drawing/2014/main" id="{11E0E038-1F87-400B-A89B-5D08D3B21537}"/>
              </a:ext>
            </a:extLst>
          </p:cNvPr>
          <p:cNvSpPr>
            <a:spLocks noGrp="1"/>
          </p:cNvSpPr>
          <p:nvPr>
            <p:ph type="ftr" sz="quarter" idx="11"/>
          </p:nvPr>
        </p:nvSpPr>
        <p:spPr/>
        <p:txBody>
          <a:bodyPr/>
          <a:lstStyle>
            <a:lvl1pPr>
              <a:defRPr/>
            </a:lvl1pPr>
          </a:lstStyle>
          <a:p>
            <a:endParaRPr lang="sl-SI" altLang="sl-SI"/>
          </a:p>
        </p:txBody>
      </p:sp>
      <p:sp>
        <p:nvSpPr>
          <p:cNvPr id="7" name="Označba mesta številke diapozitiva 6">
            <a:extLst>
              <a:ext uri="{FF2B5EF4-FFF2-40B4-BE49-F238E27FC236}">
                <a16:creationId xmlns:a16="http://schemas.microsoft.com/office/drawing/2014/main" id="{540CB23B-A334-4B88-989B-3A39ACEB4D45}"/>
              </a:ext>
            </a:extLst>
          </p:cNvPr>
          <p:cNvSpPr>
            <a:spLocks noGrp="1"/>
          </p:cNvSpPr>
          <p:nvPr>
            <p:ph type="sldNum" sz="quarter" idx="12"/>
          </p:nvPr>
        </p:nvSpPr>
        <p:spPr/>
        <p:txBody>
          <a:bodyPr/>
          <a:lstStyle>
            <a:lvl1pPr>
              <a:defRPr/>
            </a:lvl1pPr>
          </a:lstStyle>
          <a:p>
            <a:fld id="{ADB395B2-BD1A-46EF-B29E-D11AE761F2DA}" type="slidenum">
              <a:rPr lang="sl-SI" altLang="sl-SI"/>
              <a:pPr/>
              <a:t>‹#›</a:t>
            </a:fld>
            <a:endParaRPr lang="sl-SI" altLang="sl-SI"/>
          </a:p>
        </p:txBody>
      </p:sp>
    </p:spTree>
    <p:extLst>
      <p:ext uri="{BB962C8B-B14F-4D97-AF65-F5344CB8AC3E}">
        <p14:creationId xmlns:p14="http://schemas.microsoft.com/office/powerpoint/2010/main" val="418036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C6C642-3EB6-4401-9A1A-C063BD91C3E7}"/>
              </a:ext>
            </a:extLst>
          </p:cNvPr>
          <p:cNvSpPr>
            <a:spLocks noGrp="1"/>
          </p:cNvSpPr>
          <p:nvPr>
            <p:ph type="title"/>
          </p:nvPr>
        </p:nvSpPr>
        <p:spPr>
          <a:xfrm>
            <a:off x="630238" y="365125"/>
            <a:ext cx="7886700" cy="1325563"/>
          </a:xfrm>
          <a:prstGeom prst="rect">
            <a:avLst/>
          </a:prstGeo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F525C773-0954-407B-8801-90FB19B0911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5B6C5ECB-BCA5-4D31-8D0D-875A6EDEADA4}"/>
              </a:ext>
            </a:extLst>
          </p:cNvPr>
          <p:cNvSpPr>
            <a:spLocks noGrp="1"/>
          </p:cNvSpPr>
          <p:nvPr>
            <p:ph sz="half" idx="2"/>
          </p:nvPr>
        </p:nvSpPr>
        <p:spPr>
          <a:xfrm>
            <a:off x="630238" y="2505075"/>
            <a:ext cx="3868737" cy="3684588"/>
          </a:xfrm>
          <a:prstGeom prst="rect">
            <a:avLst/>
          </a:prstGeo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072F3C74-D3AB-4C9C-A666-3457DAE8130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F4AD6800-DFD2-49AF-B134-5F7D7DFE8932}"/>
              </a:ext>
            </a:extLst>
          </p:cNvPr>
          <p:cNvSpPr>
            <a:spLocks noGrp="1"/>
          </p:cNvSpPr>
          <p:nvPr>
            <p:ph sz="quarter" idx="4"/>
          </p:nvPr>
        </p:nvSpPr>
        <p:spPr>
          <a:xfrm>
            <a:off x="4629150" y="2505075"/>
            <a:ext cx="3887788" cy="3684588"/>
          </a:xfrm>
          <a:prstGeom prst="rect">
            <a:avLst/>
          </a:prstGeo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CE93727-F5EB-4B26-A2FD-6B90D54151D8}"/>
              </a:ext>
            </a:extLst>
          </p:cNvPr>
          <p:cNvSpPr>
            <a:spLocks noGrp="1"/>
          </p:cNvSpPr>
          <p:nvPr>
            <p:ph type="dt" sz="half" idx="10"/>
          </p:nvPr>
        </p:nvSpPr>
        <p:spPr/>
        <p:txBody>
          <a:bodyPr/>
          <a:lstStyle>
            <a:lvl1pPr>
              <a:defRPr/>
            </a:lvl1pPr>
          </a:lstStyle>
          <a:p>
            <a:endParaRPr lang="sl-SI" altLang="sl-SI"/>
          </a:p>
        </p:txBody>
      </p:sp>
      <p:sp>
        <p:nvSpPr>
          <p:cNvPr id="8" name="Označba mesta noge 7">
            <a:extLst>
              <a:ext uri="{FF2B5EF4-FFF2-40B4-BE49-F238E27FC236}">
                <a16:creationId xmlns:a16="http://schemas.microsoft.com/office/drawing/2014/main" id="{204583FF-D82F-422C-B246-AFEA58D5738C}"/>
              </a:ext>
            </a:extLst>
          </p:cNvPr>
          <p:cNvSpPr>
            <a:spLocks noGrp="1"/>
          </p:cNvSpPr>
          <p:nvPr>
            <p:ph type="ftr" sz="quarter" idx="11"/>
          </p:nvPr>
        </p:nvSpPr>
        <p:spPr/>
        <p:txBody>
          <a:bodyPr/>
          <a:lstStyle>
            <a:lvl1pPr>
              <a:defRPr/>
            </a:lvl1pPr>
          </a:lstStyle>
          <a:p>
            <a:endParaRPr lang="sl-SI" altLang="sl-SI"/>
          </a:p>
        </p:txBody>
      </p:sp>
      <p:sp>
        <p:nvSpPr>
          <p:cNvPr id="9" name="Označba mesta številke diapozitiva 8">
            <a:extLst>
              <a:ext uri="{FF2B5EF4-FFF2-40B4-BE49-F238E27FC236}">
                <a16:creationId xmlns:a16="http://schemas.microsoft.com/office/drawing/2014/main" id="{F9197A39-F61F-44EA-A0AA-A5E7C6026B65}"/>
              </a:ext>
            </a:extLst>
          </p:cNvPr>
          <p:cNvSpPr>
            <a:spLocks noGrp="1"/>
          </p:cNvSpPr>
          <p:nvPr>
            <p:ph type="sldNum" sz="quarter" idx="12"/>
          </p:nvPr>
        </p:nvSpPr>
        <p:spPr/>
        <p:txBody>
          <a:bodyPr/>
          <a:lstStyle>
            <a:lvl1pPr>
              <a:defRPr/>
            </a:lvl1pPr>
          </a:lstStyle>
          <a:p>
            <a:fld id="{ACE1F34B-0C41-434F-A097-2F91FF57FA02}" type="slidenum">
              <a:rPr lang="sl-SI" altLang="sl-SI"/>
              <a:pPr/>
              <a:t>‹#›</a:t>
            </a:fld>
            <a:endParaRPr lang="sl-SI" altLang="sl-SI"/>
          </a:p>
        </p:txBody>
      </p:sp>
    </p:spTree>
    <p:extLst>
      <p:ext uri="{BB962C8B-B14F-4D97-AF65-F5344CB8AC3E}">
        <p14:creationId xmlns:p14="http://schemas.microsoft.com/office/powerpoint/2010/main" val="411129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79E2AF-5FC9-489A-ABDE-D06DE6B763D5}"/>
              </a:ext>
            </a:extLst>
          </p:cNvPr>
          <p:cNvSpPr>
            <a:spLocks noGrp="1"/>
          </p:cNvSpPr>
          <p:nvPr>
            <p:ph type="title"/>
          </p:nvPr>
        </p:nvSpPr>
        <p:spPr>
          <a:xfrm>
            <a:off x="628650" y="365125"/>
            <a:ext cx="7886700" cy="1325563"/>
          </a:xfrm>
          <a:prstGeom prst="rect">
            <a:avLst/>
          </a:prstGeom>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6097D62-5993-48F0-9804-E51A5E8E569F}"/>
              </a:ext>
            </a:extLst>
          </p:cNvPr>
          <p:cNvSpPr>
            <a:spLocks noGrp="1"/>
          </p:cNvSpPr>
          <p:nvPr>
            <p:ph type="dt" sz="half" idx="10"/>
          </p:nvPr>
        </p:nvSpPr>
        <p:spPr/>
        <p:txBody>
          <a:bodyPr/>
          <a:lstStyle>
            <a:lvl1pPr>
              <a:defRPr/>
            </a:lvl1pPr>
          </a:lstStyle>
          <a:p>
            <a:endParaRPr lang="sl-SI" altLang="sl-SI"/>
          </a:p>
        </p:txBody>
      </p:sp>
      <p:sp>
        <p:nvSpPr>
          <p:cNvPr id="4" name="Označba mesta noge 3">
            <a:extLst>
              <a:ext uri="{FF2B5EF4-FFF2-40B4-BE49-F238E27FC236}">
                <a16:creationId xmlns:a16="http://schemas.microsoft.com/office/drawing/2014/main" id="{0CC95F27-4ECE-4D15-9250-C40167CA7A8C}"/>
              </a:ext>
            </a:extLst>
          </p:cNvPr>
          <p:cNvSpPr>
            <a:spLocks noGrp="1"/>
          </p:cNvSpPr>
          <p:nvPr>
            <p:ph type="ftr" sz="quarter" idx="11"/>
          </p:nvPr>
        </p:nvSpPr>
        <p:spPr/>
        <p:txBody>
          <a:bodyPr/>
          <a:lstStyle>
            <a:lvl1pPr>
              <a:defRPr/>
            </a:lvl1pPr>
          </a:lstStyle>
          <a:p>
            <a:endParaRPr lang="sl-SI" altLang="sl-SI"/>
          </a:p>
        </p:txBody>
      </p:sp>
      <p:sp>
        <p:nvSpPr>
          <p:cNvPr id="5" name="Označba mesta številke diapozitiva 4">
            <a:extLst>
              <a:ext uri="{FF2B5EF4-FFF2-40B4-BE49-F238E27FC236}">
                <a16:creationId xmlns:a16="http://schemas.microsoft.com/office/drawing/2014/main" id="{5C7A5F90-25CC-4BE6-9E64-6A03351C6519}"/>
              </a:ext>
            </a:extLst>
          </p:cNvPr>
          <p:cNvSpPr>
            <a:spLocks noGrp="1"/>
          </p:cNvSpPr>
          <p:nvPr>
            <p:ph type="sldNum" sz="quarter" idx="12"/>
          </p:nvPr>
        </p:nvSpPr>
        <p:spPr/>
        <p:txBody>
          <a:bodyPr/>
          <a:lstStyle>
            <a:lvl1pPr>
              <a:defRPr/>
            </a:lvl1pPr>
          </a:lstStyle>
          <a:p>
            <a:fld id="{16127B27-D194-424E-9D4B-CB3869259158}" type="slidenum">
              <a:rPr lang="sl-SI" altLang="sl-SI"/>
              <a:pPr/>
              <a:t>‹#›</a:t>
            </a:fld>
            <a:endParaRPr lang="sl-SI" altLang="sl-SI"/>
          </a:p>
        </p:txBody>
      </p:sp>
    </p:spTree>
    <p:extLst>
      <p:ext uri="{BB962C8B-B14F-4D97-AF65-F5344CB8AC3E}">
        <p14:creationId xmlns:p14="http://schemas.microsoft.com/office/powerpoint/2010/main" val="259674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33312DA-943E-45F0-B07C-9734AF5C849D}"/>
              </a:ext>
            </a:extLst>
          </p:cNvPr>
          <p:cNvSpPr>
            <a:spLocks noGrp="1"/>
          </p:cNvSpPr>
          <p:nvPr>
            <p:ph type="dt" sz="half" idx="10"/>
          </p:nvPr>
        </p:nvSpPr>
        <p:spPr/>
        <p:txBody>
          <a:bodyPr/>
          <a:lstStyle>
            <a:lvl1pPr>
              <a:defRPr/>
            </a:lvl1pPr>
          </a:lstStyle>
          <a:p>
            <a:endParaRPr lang="sl-SI" altLang="sl-SI"/>
          </a:p>
        </p:txBody>
      </p:sp>
      <p:sp>
        <p:nvSpPr>
          <p:cNvPr id="3" name="Označba mesta noge 2">
            <a:extLst>
              <a:ext uri="{FF2B5EF4-FFF2-40B4-BE49-F238E27FC236}">
                <a16:creationId xmlns:a16="http://schemas.microsoft.com/office/drawing/2014/main" id="{FA765225-E3F4-4A71-B39F-E39C1C73926E}"/>
              </a:ext>
            </a:extLst>
          </p:cNvPr>
          <p:cNvSpPr>
            <a:spLocks noGrp="1"/>
          </p:cNvSpPr>
          <p:nvPr>
            <p:ph type="ftr" sz="quarter" idx="11"/>
          </p:nvPr>
        </p:nvSpPr>
        <p:spPr/>
        <p:txBody>
          <a:bodyPr/>
          <a:lstStyle>
            <a:lvl1pPr>
              <a:defRPr/>
            </a:lvl1pPr>
          </a:lstStyle>
          <a:p>
            <a:endParaRPr lang="sl-SI" altLang="sl-SI"/>
          </a:p>
        </p:txBody>
      </p:sp>
      <p:sp>
        <p:nvSpPr>
          <p:cNvPr id="4" name="Označba mesta številke diapozitiva 3">
            <a:extLst>
              <a:ext uri="{FF2B5EF4-FFF2-40B4-BE49-F238E27FC236}">
                <a16:creationId xmlns:a16="http://schemas.microsoft.com/office/drawing/2014/main" id="{5C2A0FE9-68A0-4675-A760-00311EAE4764}"/>
              </a:ext>
            </a:extLst>
          </p:cNvPr>
          <p:cNvSpPr>
            <a:spLocks noGrp="1"/>
          </p:cNvSpPr>
          <p:nvPr>
            <p:ph type="sldNum" sz="quarter" idx="12"/>
          </p:nvPr>
        </p:nvSpPr>
        <p:spPr/>
        <p:txBody>
          <a:bodyPr/>
          <a:lstStyle>
            <a:lvl1pPr>
              <a:defRPr/>
            </a:lvl1pPr>
          </a:lstStyle>
          <a:p>
            <a:fld id="{33DA9268-FE13-4211-BD3A-F39D53325A67}" type="slidenum">
              <a:rPr lang="sl-SI" altLang="sl-SI"/>
              <a:pPr/>
              <a:t>‹#›</a:t>
            </a:fld>
            <a:endParaRPr lang="sl-SI" altLang="sl-SI"/>
          </a:p>
        </p:txBody>
      </p:sp>
    </p:spTree>
    <p:extLst>
      <p:ext uri="{BB962C8B-B14F-4D97-AF65-F5344CB8AC3E}">
        <p14:creationId xmlns:p14="http://schemas.microsoft.com/office/powerpoint/2010/main" val="114900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5FBD9A-9AF8-4FF6-8BA3-AFE4798F9ED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4DE482A3-AACD-4C6D-A1F0-E96ABE112BC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2FA2728-387E-4C7D-8021-7D7557439FB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2D5642A-937A-4317-9C55-703CEEE1B068}"/>
              </a:ext>
            </a:extLst>
          </p:cNvPr>
          <p:cNvSpPr>
            <a:spLocks noGrp="1"/>
          </p:cNvSpPr>
          <p:nvPr>
            <p:ph type="dt" sz="half" idx="10"/>
          </p:nvPr>
        </p:nvSpPr>
        <p:spPr/>
        <p:txBody>
          <a:bodyPr/>
          <a:lstStyle>
            <a:lvl1pPr>
              <a:defRPr/>
            </a:lvl1pPr>
          </a:lstStyle>
          <a:p>
            <a:endParaRPr lang="sl-SI" altLang="sl-SI"/>
          </a:p>
        </p:txBody>
      </p:sp>
      <p:sp>
        <p:nvSpPr>
          <p:cNvPr id="6" name="Označba mesta noge 5">
            <a:extLst>
              <a:ext uri="{FF2B5EF4-FFF2-40B4-BE49-F238E27FC236}">
                <a16:creationId xmlns:a16="http://schemas.microsoft.com/office/drawing/2014/main" id="{1731C9C3-1364-4A75-B8A4-A2E8012FBDB4}"/>
              </a:ext>
            </a:extLst>
          </p:cNvPr>
          <p:cNvSpPr>
            <a:spLocks noGrp="1"/>
          </p:cNvSpPr>
          <p:nvPr>
            <p:ph type="ftr" sz="quarter" idx="11"/>
          </p:nvPr>
        </p:nvSpPr>
        <p:spPr/>
        <p:txBody>
          <a:bodyPr/>
          <a:lstStyle>
            <a:lvl1pPr>
              <a:defRPr/>
            </a:lvl1pPr>
          </a:lstStyle>
          <a:p>
            <a:endParaRPr lang="sl-SI" altLang="sl-SI"/>
          </a:p>
        </p:txBody>
      </p:sp>
      <p:sp>
        <p:nvSpPr>
          <p:cNvPr id="7" name="Označba mesta številke diapozitiva 6">
            <a:extLst>
              <a:ext uri="{FF2B5EF4-FFF2-40B4-BE49-F238E27FC236}">
                <a16:creationId xmlns:a16="http://schemas.microsoft.com/office/drawing/2014/main" id="{DAFBE1B6-42CF-49AF-BA8A-73656BC14BF5}"/>
              </a:ext>
            </a:extLst>
          </p:cNvPr>
          <p:cNvSpPr>
            <a:spLocks noGrp="1"/>
          </p:cNvSpPr>
          <p:nvPr>
            <p:ph type="sldNum" sz="quarter" idx="12"/>
          </p:nvPr>
        </p:nvSpPr>
        <p:spPr/>
        <p:txBody>
          <a:bodyPr/>
          <a:lstStyle>
            <a:lvl1pPr>
              <a:defRPr/>
            </a:lvl1pPr>
          </a:lstStyle>
          <a:p>
            <a:fld id="{EEDCD3FE-041D-476B-9AC8-880D0C299D80}" type="slidenum">
              <a:rPr lang="sl-SI" altLang="sl-SI"/>
              <a:pPr/>
              <a:t>‹#›</a:t>
            </a:fld>
            <a:endParaRPr lang="sl-SI" altLang="sl-SI"/>
          </a:p>
        </p:txBody>
      </p:sp>
    </p:spTree>
    <p:extLst>
      <p:ext uri="{BB962C8B-B14F-4D97-AF65-F5344CB8AC3E}">
        <p14:creationId xmlns:p14="http://schemas.microsoft.com/office/powerpoint/2010/main" val="113493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479F2E-7704-4FD6-B698-7803EF7B023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0E4284D9-BC50-43CD-BC02-AD395600DABD}"/>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p>
        </p:txBody>
      </p:sp>
      <p:sp>
        <p:nvSpPr>
          <p:cNvPr id="4" name="Označba mesta besedila 3">
            <a:extLst>
              <a:ext uri="{FF2B5EF4-FFF2-40B4-BE49-F238E27FC236}">
                <a16:creationId xmlns:a16="http://schemas.microsoft.com/office/drawing/2014/main" id="{9FE6CC79-A09C-4D34-8D69-57F79839001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13FD1F4-26FA-4BC2-9672-707DB926BE79}"/>
              </a:ext>
            </a:extLst>
          </p:cNvPr>
          <p:cNvSpPr>
            <a:spLocks noGrp="1"/>
          </p:cNvSpPr>
          <p:nvPr>
            <p:ph type="dt" sz="half" idx="10"/>
          </p:nvPr>
        </p:nvSpPr>
        <p:spPr/>
        <p:txBody>
          <a:bodyPr/>
          <a:lstStyle>
            <a:lvl1pPr>
              <a:defRPr/>
            </a:lvl1pPr>
          </a:lstStyle>
          <a:p>
            <a:endParaRPr lang="sl-SI" altLang="sl-SI"/>
          </a:p>
        </p:txBody>
      </p:sp>
      <p:sp>
        <p:nvSpPr>
          <p:cNvPr id="6" name="Označba mesta noge 5">
            <a:extLst>
              <a:ext uri="{FF2B5EF4-FFF2-40B4-BE49-F238E27FC236}">
                <a16:creationId xmlns:a16="http://schemas.microsoft.com/office/drawing/2014/main" id="{AC9DD06A-7F95-49EA-9D38-6989107CC1C9}"/>
              </a:ext>
            </a:extLst>
          </p:cNvPr>
          <p:cNvSpPr>
            <a:spLocks noGrp="1"/>
          </p:cNvSpPr>
          <p:nvPr>
            <p:ph type="ftr" sz="quarter" idx="11"/>
          </p:nvPr>
        </p:nvSpPr>
        <p:spPr/>
        <p:txBody>
          <a:bodyPr/>
          <a:lstStyle>
            <a:lvl1pPr>
              <a:defRPr/>
            </a:lvl1pPr>
          </a:lstStyle>
          <a:p>
            <a:endParaRPr lang="sl-SI" altLang="sl-SI"/>
          </a:p>
        </p:txBody>
      </p:sp>
      <p:sp>
        <p:nvSpPr>
          <p:cNvPr id="7" name="Označba mesta številke diapozitiva 6">
            <a:extLst>
              <a:ext uri="{FF2B5EF4-FFF2-40B4-BE49-F238E27FC236}">
                <a16:creationId xmlns:a16="http://schemas.microsoft.com/office/drawing/2014/main" id="{60246B7D-FEF1-4861-87DA-9107162BF885}"/>
              </a:ext>
            </a:extLst>
          </p:cNvPr>
          <p:cNvSpPr>
            <a:spLocks noGrp="1"/>
          </p:cNvSpPr>
          <p:nvPr>
            <p:ph type="sldNum" sz="quarter" idx="12"/>
          </p:nvPr>
        </p:nvSpPr>
        <p:spPr/>
        <p:txBody>
          <a:bodyPr/>
          <a:lstStyle>
            <a:lvl1pPr>
              <a:defRPr/>
            </a:lvl1pPr>
          </a:lstStyle>
          <a:p>
            <a:fld id="{61EF3150-BC18-476E-B2AB-F30A27B6C48D}" type="slidenum">
              <a:rPr lang="sl-SI" altLang="sl-SI"/>
              <a:pPr/>
              <a:t>‹#›</a:t>
            </a:fld>
            <a:endParaRPr lang="sl-SI" altLang="sl-SI"/>
          </a:p>
        </p:txBody>
      </p:sp>
    </p:spTree>
    <p:extLst>
      <p:ext uri="{BB962C8B-B14F-4D97-AF65-F5344CB8AC3E}">
        <p14:creationId xmlns:p14="http://schemas.microsoft.com/office/powerpoint/2010/main" val="297938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52A96A71-CDE8-4987-A010-F36AC017FAA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23C31E07-9F40-405D-81DF-A30737F89DA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B89DFB86-4B27-49CE-85B3-F36AD1AB017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2F237F-2B16-4DE4-B256-5E950CB26FC2}" type="slidenum">
              <a:rPr lang="sl-SI" altLang="sl-SI"/>
              <a:pPr/>
              <a:t>‹#›</a:t>
            </a:fld>
            <a:endParaRPr lang="sl-SI" altLang="sl-SI"/>
          </a:p>
        </p:txBody>
      </p:sp>
      <p:sp>
        <p:nvSpPr>
          <p:cNvPr id="8" name="TextBox 7">
            <a:extLst>
              <a:ext uri="{FF2B5EF4-FFF2-40B4-BE49-F238E27FC236}">
                <a16:creationId xmlns:a16="http://schemas.microsoft.com/office/drawing/2014/main" id="{052ABB1C-709B-4D07-AFFE-00F4E7037968}"/>
              </a:ext>
            </a:extLst>
          </p:cNvPr>
          <p:cNvSpPr txBox="1"/>
          <p:nvPr/>
        </p:nvSpPr>
        <p:spPr>
          <a:xfrm>
            <a:off x="962025" y="708025"/>
            <a:ext cx="1936750" cy="212725"/>
          </a:xfrm>
          <a:prstGeom prst="rect">
            <a:avLst/>
          </a:prstGeom>
          <a:noFill/>
        </p:spPr>
        <p:txBody>
          <a:bodyPr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ts val="838"/>
              </a:lnSpc>
            </a:pPr>
            <a:r>
              <a:rPr lang="sl-SI" altLang="sl-SI" sz="700">
                <a:solidFill>
                  <a:schemeClr val="tx2"/>
                </a:solidFill>
                <a:latin typeface="Republika" panose="02000506040000020004" pitchFamily="2" charset="-18"/>
              </a:rPr>
              <a:t>REPUBLIKA SLOVENIJA</a:t>
            </a:r>
            <a:endParaRPr lang="en-US" altLang="sl-SI" sz="700">
              <a:solidFill>
                <a:schemeClr val="tx2"/>
              </a:solidFill>
              <a:latin typeface="Republika" panose="02000506040000020004" pitchFamily="2" charset="-18"/>
            </a:endParaRPr>
          </a:p>
          <a:p>
            <a:pPr>
              <a:lnSpc>
                <a:spcPts val="838"/>
              </a:lnSpc>
            </a:pPr>
            <a:r>
              <a:rPr lang="sl-SI" altLang="sl-SI" sz="700" b="1">
                <a:solidFill>
                  <a:schemeClr val="tx2"/>
                </a:solidFill>
                <a:latin typeface="Republika" panose="02000506040000020004" pitchFamily="2" charset="-18"/>
              </a:rPr>
              <a:t>MINISTRSTVO ZA JAVNO UPRAVO</a:t>
            </a:r>
            <a:endParaRPr lang="en-US" altLang="sl-SI" sz="700" b="1">
              <a:solidFill>
                <a:schemeClr val="tx2"/>
              </a:solidFill>
              <a:latin typeface="Republika" panose="02000506040000020004" pitchFamily="2" charset="-18"/>
            </a:endParaRPr>
          </a:p>
        </p:txBody>
      </p:sp>
      <p:pic>
        <p:nvPicPr>
          <p:cNvPr id="1032" name="Picture 8">
            <a:extLst>
              <a:ext uri="{FF2B5EF4-FFF2-40B4-BE49-F238E27FC236}">
                <a16:creationId xmlns:a16="http://schemas.microsoft.com/office/drawing/2014/main" id="{48CE8942-F7F9-467A-B7C1-4AF37D9D512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smartcity.wien.gv.at/site/en/approach/smart-city-made-simpl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PJHkvay6mgg"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PMIS.mju@gov.si"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Logotip EU">
            <a:extLst>
              <a:ext uri="{FF2B5EF4-FFF2-40B4-BE49-F238E27FC236}">
                <a16:creationId xmlns:a16="http://schemas.microsoft.com/office/drawing/2014/main" id="{A80125E8-037C-4B7E-937D-940B1B73D40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374526"/>
            <a:ext cx="1684655" cy="589915"/>
          </a:xfrm>
          <a:prstGeom prst="rect">
            <a:avLst/>
          </a:prstGeom>
          <a:noFill/>
        </p:spPr>
      </p:pic>
      <p:sp>
        <p:nvSpPr>
          <p:cNvPr id="11" name="Naslov 10">
            <a:extLst>
              <a:ext uri="{FF2B5EF4-FFF2-40B4-BE49-F238E27FC236}">
                <a16:creationId xmlns:a16="http://schemas.microsoft.com/office/drawing/2014/main" id="{36E1DE26-04DD-43F2-8E4D-6B53A9049512}"/>
              </a:ext>
            </a:extLst>
          </p:cNvPr>
          <p:cNvSpPr>
            <a:spLocks noGrp="1"/>
          </p:cNvSpPr>
          <p:nvPr>
            <p:ph type="title"/>
          </p:nvPr>
        </p:nvSpPr>
        <p:spPr>
          <a:xfrm>
            <a:off x="611510" y="1087571"/>
            <a:ext cx="7886700" cy="600259"/>
          </a:xfrm>
        </p:spPr>
        <p:txBody>
          <a:bodyPr/>
          <a:lstStyle/>
          <a:p>
            <a:pPr algn="l"/>
            <a:r>
              <a:rPr lang="sl-SI" sz="2800" b="1" dirty="0">
                <a:solidFill>
                  <a:srgbClr val="0070C0"/>
                </a:solidFill>
              </a:rPr>
              <a:t>ČASOVNICA DOGODKA</a:t>
            </a:r>
            <a:br>
              <a:rPr lang="sl-SI" dirty="0"/>
            </a:br>
            <a:endParaRPr lang="sl-SI" dirty="0"/>
          </a:p>
        </p:txBody>
      </p:sp>
      <p:sp>
        <p:nvSpPr>
          <p:cNvPr id="7" name="PoljeZBesedilom 6">
            <a:extLst>
              <a:ext uri="{FF2B5EF4-FFF2-40B4-BE49-F238E27FC236}">
                <a16:creationId xmlns:a16="http://schemas.microsoft.com/office/drawing/2014/main" id="{544954C2-FF40-427E-8B50-04480E65CBC6}"/>
              </a:ext>
            </a:extLst>
          </p:cNvPr>
          <p:cNvSpPr txBox="1"/>
          <p:nvPr/>
        </p:nvSpPr>
        <p:spPr>
          <a:xfrm>
            <a:off x="542975" y="1827847"/>
            <a:ext cx="7200900" cy="923330"/>
          </a:xfrm>
          <a:prstGeom prst="rect">
            <a:avLst/>
          </a:prstGeom>
          <a:noFill/>
        </p:spPr>
        <p:txBody>
          <a:bodyPr wrap="square" rtlCol="0">
            <a:spAutoFit/>
          </a:bodyPr>
          <a:lstStyle/>
          <a:p>
            <a:pPr marL="342900" indent="-342900">
              <a:buAutoNum type="arabicPeriod"/>
            </a:pPr>
            <a:r>
              <a:rPr lang="sl-SI" b="1" dirty="0"/>
              <a:t>Predstavitev besedila razpisa in razpisne dokumentacije</a:t>
            </a:r>
          </a:p>
          <a:p>
            <a:pPr marL="342900" indent="-342900">
              <a:buAutoNum type="arabicPeriod"/>
            </a:pPr>
            <a:r>
              <a:rPr lang="sl-SI" b="1" dirty="0"/>
              <a:t>Primeri dobrih praks</a:t>
            </a:r>
          </a:p>
          <a:p>
            <a:pPr marL="342900" indent="-342900">
              <a:buAutoNum type="arabicPeriod"/>
            </a:pPr>
            <a:r>
              <a:rPr lang="sl-SI" b="1" dirty="0"/>
              <a:t>Odgovori na vprašanja</a:t>
            </a:r>
          </a:p>
        </p:txBody>
      </p:sp>
      <p:sp>
        <p:nvSpPr>
          <p:cNvPr id="8" name="PoljeZBesedilom 7">
            <a:extLst>
              <a:ext uri="{FF2B5EF4-FFF2-40B4-BE49-F238E27FC236}">
                <a16:creationId xmlns:a16="http://schemas.microsoft.com/office/drawing/2014/main" id="{B7FA726A-3E1A-4735-9AA4-4E6E47AE4CD6}"/>
              </a:ext>
            </a:extLst>
          </p:cNvPr>
          <p:cNvSpPr txBox="1"/>
          <p:nvPr/>
        </p:nvSpPr>
        <p:spPr>
          <a:xfrm>
            <a:off x="611510" y="3067824"/>
            <a:ext cx="6362700" cy="523220"/>
          </a:xfrm>
          <a:prstGeom prst="rect">
            <a:avLst/>
          </a:prstGeom>
          <a:noFill/>
        </p:spPr>
        <p:txBody>
          <a:bodyPr wrap="square" rtlCol="0">
            <a:spAutoFit/>
          </a:bodyPr>
          <a:lstStyle/>
          <a:p>
            <a:r>
              <a:rPr lang="sl-SI" sz="2800" b="1" dirty="0">
                <a:solidFill>
                  <a:srgbClr val="0070C0"/>
                </a:solidFill>
              </a:rPr>
              <a:t>PANELISTI</a:t>
            </a:r>
            <a:endParaRPr lang="sl-SI" sz="2800" dirty="0"/>
          </a:p>
        </p:txBody>
      </p:sp>
      <p:sp>
        <p:nvSpPr>
          <p:cNvPr id="9" name="PoljeZBesedilom 8">
            <a:extLst>
              <a:ext uri="{FF2B5EF4-FFF2-40B4-BE49-F238E27FC236}">
                <a16:creationId xmlns:a16="http://schemas.microsoft.com/office/drawing/2014/main" id="{D3A42B0C-887A-43B5-AE8A-339EBE8C578F}"/>
              </a:ext>
            </a:extLst>
          </p:cNvPr>
          <p:cNvSpPr txBox="1"/>
          <p:nvPr/>
        </p:nvSpPr>
        <p:spPr>
          <a:xfrm>
            <a:off x="525488" y="3717032"/>
            <a:ext cx="8618512" cy="2585323"/>
          </a:xfrm>
          <a:prstGeom prst="rect">
            <a:avLst/>
          </a:prstGeom>
          <a:noFill/>
        </p:spPr>
        <p:txBody>
          <a:bodyPr wrap="square" rtlCol="0">
            <a:spAutoFit/>
          </a:bodyPr>
          <a:lstStyle/>
          <a:p>
            <a:pPr marL="285750" indent="-285750">
              <a:buFont typeface="Arial" panose="020B0604020202020204" pitchFamily="34" charset="0"/>
              <a:buChar char="•"/>
            </a:pPr>
            <a:r>
              <a:rPr lang="sl-SI" b="1" dirty="0"/>
              <a:t>mag. Jurij Dolžan </a:t>
            </a:r>
            <a:r>
              <a:rPr lang="sl-SI" dirty="0"/>
              <a:t>- Urad za informacijsko družbo, MJU (vodja razpisa)</a:t>
            </a:r>
            <a:endParaRPr lang="sl-SI" sz="1200" dirty="0"/>
          </a:p>
          <a:p>
            <a:pPr marL="285750" indent="-285750">
              <a:buFont typeface="Arial" panose="020B0604020202020204" pitchFamily="34" charset="0"/>
              <a:buChar char="•"/>
            </a:pPr>
            <a:r>
              <a:rPr lang="sl-SI" b="1" dirty="0"/>
              <a:t>Vilma Režek </a:t>
            </a:r>
            <a:r>
              <a:rPr lang="sl-SI" dirty="0"/>
              <a:t>– Urad za informacijsko družbo, MJU (pravna vprašanja)</a:t>
            </a:r>
          </a:p>
          <a:p>
            <a:pPr marL="285750" indent="-285750">
              <a:buFont typeface="Arial" panose="020B0604020202020204" pitchFamily="34" charset="0"/>
              <a:buChar char="•"/>
            </a:pPr>
            <a:r>
              <a:rPr lang="sl-SI" b="1" dirty="0"/>
              <a:t>mag. Aleš Veršič </a:t>
            </a:r>
            <a:r>
              <a:rPr lang="sl-SI" dirty="0"/>
              <a:t>– Urad za informacijsko družbo, MJU (vodja portala OPSI)</a:t>
            </a:r>
          </a:p>
          <a:p>
            <a:pPr marL="285750" indent="-285750">
              <a:buFont typeface="Arial" panose="020B0604020202020204" pitchFamily="34" charset="0"/>
              <a:buChar char="•"/>
            </a:pPr>
            <a:r>
              <a:rPr lang="sl-SI" b="1" dirty="0"/>
              <a:t>Aleš Vidmar </a:t>
            </a:r>
            <a:r>
              <a:rPr lang="sl-SI" dirty="0"/>
              <a:t>– Kabinet ministra MJU, svetovalec</a:t>
            </a:r>
          </a:p>
          <a:p>
            <a:pPr marL="285750" indent="-285750">
              <a:buFont typeface="Arial" panose="020B0604020202020204" pitchFamily="34" charset="0"/>
              <a:buChar char="•"/>
            </a:pPr>
            <a:r>
              <a:rPr lang="sl-SI" b="1" dirty="0"/>
              <a:t>mag. Egon Milanič </a:t>
            </a:r>
            <a:r>
              <a:rPr lang="sl-SI" dirty="0"/>
              <a:t>- Uprava za informacijsko varnost, MJU (</a:t>
            </a:r>
            <a:r>
              <a:rPr lang="sl-SI" dirty="0" err="1"/>
              <a:t>Context</a:t>
            </a:r>
            <a:r>
              <a:rPr lang="sl-SI" dirty="0"/>
              <a:t> </a:t>
            </a:r>
            <a:r>
              <a:rPr lang="sl-SI" dirty="0" err="1"/>
              <a:t>Broker</a:t>
            </a:r>
            <a:r>
              <a:rPr lang="sl-SI" dirty="0"/>
              <a:t> in </a:t>
            </a:r>
            <a:r>
              <a:rPr lang="sl-SI" dirty="0" err="1"/>
              <a:t>IoT</a:t>
            </a:r>
            <a:r>
              <a:rPr lang="sl-SI" dirty="0"/>
              <a:t>)</a:t>
            </a:r>
          </a:p>
          <a:p>
            <a:pPr marL="285750" indent="-285750">
              <a:buFont typeface="Arial" panose="020B0604020202020204" pitchFamily="34" charset="0"/>
              <a:buChar char="•"/>
            </a:pPr>
            <a:r>
              <a:rPr lang="sl-SI" b="1" dirty="0"/>
              <a:t>Marko Ambrož </a:t>
            </a:r>
            <a:r>
              <a:rPr lang="sl-SI" dirty="0"/>
              <a:t>- vodja Sektorja za arhitekturo in gostovanje informacijskih rešitev, MJU (</a:t>
            </a:r>
            <a:r>
              <a:rPr lang="sl-SI" dirty="0" err="1"/>
              <a:t>Context</a:t>
            </a:r>
            <a:r>
              <a:rPr lang="sl-SI" dirty="0"/>
              <a:t> </a:t>
            </a:r>
            <a:r>
              <a:rPr lang="sl-SI" dirty="0" err="1"/>
              <a:t>Broker</a:t>
            </a:r>
            <a:r>
              <a:rPr lang="sl-SI" dirty="0"/>
              <a:t>)</a:t>
            </a:r>
          </a:p>
          <a:p>
            <a:pPr marL="285750" indent="-285750">
              <a:buFont typeface="Arial" panose="020B0604020202020204" pitchFamily="34" charset="0"/>
              <a:buChar char="•"/>
            </a:pPr>
            <a:r>
              <a:rPr lang="sl-SI" b="1" dirty="0"/>
              <a:t>Marko Aškerc </a:t>
            </a:r>
            <a:r>
              <a:rPr lang="sl-SI" dirty="0"/>
              <a:t>– svetovalec v Sekretariatu MJU, koordinator projektov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VSEBINSKA PODROČJA</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064896" cy="4104456"/>
          </a:xfrm>
        </p:spPr>
        <p:txBody>
          <a:bodyPr/>
          <a:lstStyle/>
          <a:p>
            <a:pPr marL="342900" indent="-342900">
              <a:buFont typeface="Arial" panose="020B0604020202020204" pitchFamily="34" charset="0"/>
              <a:buChar char="•"/>
            </a:pPr>
            <a:r>
              <a:rPr lang="sl-SI" dirty="0"/>
              <a:t>Upravljanje z viri in infrastrukturo, </a:t>
            </a:r>
          </a:p>
          <a:p>
            <a:pPr marL="342900" indent="-342900">
              <a:buFont typeface="Arial" panose="020B0604020202020204" pitchFamily="34" charset="0"/>
              <a:buChar char="•"/>
            </a:pPr>
            <a:r>
              <a:rPr lang="sl-SI" dirty="0"/>
              <a:t>Skrb za okolje, </a:t>
            </a:r>
          </a:p>
          <a:p>
            <a:pPr marL="342900" indent="-342900">
              <a:buFont typeface="Arial" panose="020B0604020202020204" pitchFamily="34" charset="0"/>
              <a:buChar char="•"/>
            </a:pPr>
            <a:r>
              <a:rPr lang="sl-SI" dirty="0"/>
              <a:t>Zdravo in aktivno življenje, </a:t>
            </a:r>
          </a:p>
          <a:p>
            <a:pPr marL="342900" indent="-342900">
              <a:buFont typeface="Arial" panose="020B0604020202020204" pitchFamily="34" charset="0"/>
              <a:buChar char="•"/>
            </a:pPr>
            <a:r>
              <a:rPr lang="sl-SI" dirty="0"/>
              <a:t>Mobilnost, logistika in transport, </a:t>
            </a:r>
          </a:p>
          <a:p>
            <a:pPr marL="342900" indent="-342900">
              <a:buFont typeface="Arial" panose="020B0604020202020204" pitchFamily="34" charset="0"/>
              <a:buChar char="•"/>
            </a:pPr>
            <a:r>
              <a:rPr lang="sl-SI" dirty="0"/>
              <a:t>Kultura, šport in turizem, </a:t>
            </a:r>
          </a:p>
          <a:p>
            <a:pPr marL="342900" indent="-342900">
              <a:buFont typeface="Arial" panose="020B0604020202020204" pitchFamily="34" charset="0"/>
              <a:buChar char="•"/>
            </a:pPr>
            <a:r>
              <a:rPr lang="sl-SI" dirty="0"/>
              <a:t>Varnost in zaščita. </a:t>
            </a:r>
          </a:p>
          <a:p>
            <a:endParaRPr lang="sl-SI" dirty="0">
              <a:solidFill>
                <a:srgbClr val="FF0000"/>
              </a:solidFill>
            </a:endParaRPr>
          </a:p>
          <a:p>
            <a:r>
              <a:rPr lang="sl-SI" dirty="0"/>
              <a:t>Vključenost, soodločanje ter ekosistem pametnega mesta, se vključi v povezavi z ostalimi vsebinskimi področji.</a:t>
            </a:r>
            <a:endParaRPr lang="sl-SI" sz="1800" dirty="0">
              <a:latin typeface="Calibri" panose="020F0502020204030204" pitchFamily="34" charset="0"/>
              <a:ea typeface="SimSun" panose="02010600030101010101" pitchFamily="2" charset="-122"/>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p>
        </p:txBody>
      </p:sp>
      <p:pic>
        <p:nvPicPr>
          <p:cNvPr id="4" name="Slika 3" descr="Logotip EU">
            <a:extLst>
              <a:ext uri="{FF2B5EF4-FFF2-40B4-BE49-F238E27FC236}">
                <a16:creationId xmlns:a16="http://schemas.microsoft.com/office/drawing/2014/main" id="{EC000FE1-EBD5-489A-9165-C2489C1E7A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4664"/>
            <a:ext cx="1684655" cy="589915"/>
          </a:xfrm>
          <a:prstGeom prst="rect">
            <a:avLst/>
          </a:prstGeom>
          <a:noFill/>
        </p:spPr>
      </p:pic>
    </p:spTree>
    <p:extLst>
      <p:ext uri="{BB962C8B-B14F-4D97-AF65-F5344CB8AC3E}">
        <p14:creationId xmlns:p14="http://schemas.microsoft.com/office/powerpoint/2010/main" val="160321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ENOTNI PRISTOP</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064896" cy="4104456"/>
          </a:xfrm>
        </p:spPr>
        <p:txBody>
          <a:bodyPr/>
          <a:lstStyle/>
          <a:p>
            <a:pPr marL="285750" indent="-285750">
              <a:buFont typeface="Arial" panose="020B0604020202020204" pitchFamily="34" charset="0"/>
              <a:buChar char="•"/>
            </a:pPr>
            <a:r>
              <a:rPr lang="sl-SI" sz="1800" dirty="0"/>
              <a:t>Minimalni </a:t>
            </a:r>
            <a:r>
              <a:rPr lang="sl-SI" sz="1800" dirty="0" err="1"/>
              <a:t>inter-operabilnostni</a:t>
            </a:r>
            <a:r>
              <a:rPr lang="sl-SI" sz="1800" dirty="0"/>
              <a:t> mehanizem na stopnji L2 (ang. »OASC Data </a:t>
            </a:r>
            <a:r>
              <a:rPr lang="sl-SI" sz="1800" dirty="0" err="1"/>
              <a:t>Models</a:t>
            </a:r>
            <a:r>
              <a:rPr lang="sl-SI" sz="1800" dirty="0"/>
              <a:t> MIM«), ki zagotavlja skupne podatkovne (Open &amp; </a:t>
            </a:r>
            <a:r>
              <a:rPr lang="sl-SI" sz="1800" dirty="0" err="1"/>
              <a:t>Agile</a:t>
            </a:r>
            <a:r>
              <a:rPr lang="sl-SI" sz="1800" dirty="0"/>
              <a:t> Smart </a:t>
            </a:r>
            <a:r>
              <a:rPr lang="sl-SI" sz="1800" dirty="0" err="1"/>
              <a:t>Cities</a:t>
            </a:r>
            <a:r>
              <a:rPr lang="sl-SI" sz="1800" dirty="0"/>
              <a:t>).</a:t>
            </a:r>
          </a:p>
          <a:p>
            <a:pPr marL="285750" indent="-285750">
              <a:buFont typeface="Arial" panose="020B0604020202020204" pitchFamily="34" charset="0"/>
              <a:buChar char="•"/>
            </a:pPr>
            <a:endParaRPr lang="sl-SI" sz="1800" dirty="0"/>
          </a:p>
          <a:p>
            <a:pPr marL="285750" indent="-285750">
              <a:buFont typeface="Arial" panose="020B0604020202020204" pitchFamily="34" charset="0"/>
              <a:buChar char="•"/>
            </a:pPr>
            <a:r>
              <a:rPr lang="sl-SI" sz="1800" dirty="0"/>
              <a:t>Podatkovne modele, ki se oblikujejo v okviru Strateško razvojnega partnerstva Pametna mesta in skupnosti (SRIP PMIS).</a:t>
            </a:r>
          </a:p>
          <a:p>
            <a:pPr marL="285750" indent="-285750">
              <a:buFont typeface="Arial" panose="020B0604020202020204" pitchFamily="34" charset="0"/>
              <a:buChar char="•"/>
            </a:pPr>
            <a:endParaRPr lang="sl-SI" sz="1800" dirty="0"/>
          </a:p>
          <a:p>
            <a:pPr marL="285750" indent="-285750">
              <a:buFont typeface="Arial" panose="020B0604020202020204" pitchFamily="34" charset="0"/>
              <a:buChar char="•"/>
            </a:pPr>
            <a:r>
              <a:rPr lang="sl-SI" sz="1800" dirty="0"/>
              <a:t>Gradnik CEF: </a:t>
            </a:r>
            <a:r>
              <a:rPr lang="sl-SI" sz="1800" dirty="0" err="1"/>
              <a:t>Context</a:t>
            </a:r>
            <a:r>
              <a:rPr lang="sl-SI" sz="1800" dirty="0"/>
              <a:t> </a:t>
            </a:r>
            <a:r>
              <a:rPr lang="sl-SI" sz="1800" dirty="0" err="1"/>
              <a:t>Broker</a:t>
            </a:r>
            <a:r>
              <a:rPr lang="sl-SI" sz="1800" dirty="0"/>
              <a:t>.</a:t>
            </a:r>
          </a:p>
          <a:p>
            <a:pPr marL="285750" indent="-285750">
              <a:buFont typeface="Arial" panose="020B0604020202020204" pitchFamily="34" charset="0"/>
              <a:buChar char="•"/>
            </a:pPr>
            <a:endParaRPr lang="sl-SI" sz="1400" dirty="0"/>
          </a:p>
          <a:p>
            <a:pPr marL="285750" indent="-285750">
              <a:buFont typeface="Arial" panose="020B0604020202020204" pitchFamily="34" charset="0"/>
              <a:buChar char="•"/>
            </a:pPr>
            <a:endParaRPr lang="sl-SI" sz="1400" dirty="0"/>
          </a:p>
          <a:p>
            <a:r>
              <a:rPr lang="sl-SI" sz="1800" dirty="0"/>
              <a:t>L1 - </a:t>
            </a:r>
            <a:r>
              <a:rPr lang="sl-SI" sz="1800" dirty="0" err="1"/>
              <a:t>Context</a:t>
            </a:r>
            <a:r>
              <a:rPr lang="sl-SI" sz="1800" dirty="0"/>
              <a:t> </a:t>
            </a:r>
            <a:r>
              <a:rPr lang="sl-SI" sz="1800" dirty="0" err="1"/>
              <a:t>Information</a:t>
            </a:r>
            <a:r>
              <a:rPr lang="sl-SI" sz="1800" dirty="0"/>
              <a:t> Management</a:t>
            </a:r>
          </a:p>
          <a:p>
            <a:r>
              <a:rPr lang="sl-SI" sz="1800" dirty="0"/>
              <a:t>L2 - Skupni podatkovni modeli</a:t>
            </a:r>
          </a:p>
          <a:p>
            <a:r>
              <a:rPr lang="sl-SI" sz="1800" dirty="0"/>
              <a:t>L3 - Tržnica </a:t>
            </a:r>
          </a:p>
        </p:txBody>
      </p:sp>
      <p:pic>
        <p:nvPicPr>
          <p:cNvPr id="4" name="Slika 3" descr="Logotip EU">
            <a:extLst>
              <a:ext uri="{FF2B5EF4-FFF2-40B4-BE49-F238E27FC236}">
                <a16:creationId xmlns:a16="http://schemas.microsoft.com/office/drawing/2014/main" id="{EC000FE1-EBD5-489A-9165-C2489C1E7A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4664"/>
            <a:ext cx="1684655" cy="589915"/>
          </a:xfrm>
          <a:prstGeom prst="rect">
            <a:avLst/>
          </a:prstGeom>
          <a:noFill/>
        </p:spPr>
      </p:pic>
    </p:spTree>
    <p:extLst>
      <p:ext uri="{BB962C8B-B14F-4D97-AF65-F5344CB8AC3E}">
        <p14:creationId xmlns:p14="http://schemas.microsoft.com/office/powerpoint/2010/main" val="60422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ZAJEM PODATKOV</a:t>
            </a:r>
          </a:p>
        </p:txBody>
      </p:sp>
      <p:sp>
        <p:nvSpPr>
          <p:cNvPr id="5" name="Označba mesta besedila 2">
            <a:extLst>
              <a:ext uri="{FF2B5EF4-FFF2-40B4-BE49-F238E27FC236}">
                <a16:creationId xmlns:a16="http://schemas.microsoft.com/office/drawing/2014/main" id="{37A32C8F-0AAF-42E5-8DBB-99059826E23E}"/>
              </a:ext>
            </a:extLst>
          </p:cNvPr>
          <p:cNvSpPr txBox="1">
            <a:spLocks/>
          </p:cNvSpPr>
          <p:nvPr/>
        </p:nvSpPr>
        <p:spPr>
          <a:xfrm>
            <a:off x="979984" y="2501280"/>
            <a:ext cx="7768480" cy="4104456"/>
          </a:xfrm>
          <a:prstGeom prst="rect">
            <a:avLst/>
          </a:prstGeom>
        </p:spPr>
        <p:txBody>
          <a:bodyPr/>
          <a:lstStyle>
            <a:lvl1pPr marL="0" indent="0" algn="l" rtl="0" eaLnBrk="1" fontAlgn="base" hangingPunct="1">
              <a:spcBef>
                <a:spcPct val="20000"/>
              </a:spcBef>
              <a:spcAft>
                <a:spcPct val="0"/>
              </a:spcAft>
              <a:buNone/>
              <a:defRPr sz="2400" kern="1200">
                <a:solidFill>
                  <a:schemeClr val="tx1"/>
                </a:solidFill>
                <a:latin typeface="+mn-lt"/>
                <a:ea typeface="+mn-ea"/>
                <a:cs typeface="+mn-cs"/>
              </a:defRPr>
            </a:lvl1pPr>
            <a:lvl2pPr marL="457200" indent="0" algn="l" rtl="0" eaLnBrk="1" fontAlgn="base" hangingPunct="1">
              <a:spcBef>
                <a:spcPct val="20000"/>
              </a:spcBef>
              <a:spcAft>
                <a:spcPct val="0"/>
              </a:spcAft>
              <a:buNone/>
              <a:defRPr sz="2000" kern="1200">
                <a:solidFill>
                  <a:schemeClr val="tx1"/>
                </a:solidFill>
                <a:latin typeface="+mn-lt"/>
                <a:ea typeface="+mn-ea"/>
                <a:cs typeface="+mn-cs"/>
              </a:defRPr>
            </a:lvl2pPr>
            <a:lvl3pPr marL="914400" indent="0" algn="l" rtl="0" eaLnBrk="1" fontAlgn="base" hangingPunct="1">
              <a:spcBef>
                <a:spcPct val="20000"/>
              </a:spcBef>
              <a:spcAft>
                <a:spcPct val="0"/>
              </a:spcAft>
              <a:buNone/>
              <a:defRPr sz="1800" kern="1200">
                <a:solidFill>
                  <a:schemeClr val="tx1"/>
                </a:solidFill>
                <a:latin typeface="+mn-lt"/>
                <a:ea typeface="+mn-ea"/>
                <a:cs typeface="+mn-cs"/>
              </a:defRPr>
            </a:lvl3pPr>
            <a:lvl4pPr marL="1371600" indent="0" algn="l" rtl="0" eaLnBrk="1" fontAlgn="base" hangingPunct="1">
              <a:spcBef>
                <a:spcPct val="20000"/>
              </a:spcBef>
              <a:spcAft>
                <a:spcPct val="0"/>
              </a:spcAft>
              <a:buNone/>
              <a:defRPr sz="1600" kern="1200">
                <a:solidFill>
                  <a:schemeClr val="tx1"/>
                </a:solidFill>
                <a:latin typeface="+mn-lt"/>
                <a:ea typeface="+mn-ea"/>
                <a:cs typeface="+mn-cs"/>
              </a:defRPr>
            </a:lvl4pPr>
            <a:lvl5pPr marL="1828800" indent="0" algn="l" rtl="0" eaLnBrk="1" fontAlgn="base" hangingPunct="1">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sl-SI" sz="2000" dirty="0"/>
              <a:t>Zajemanje podatkov za potrebe projekta naj ne bo omejeno le na javno dostopna, zasebna, namensko postavljena senzorska omrežja ali </a:t>
            </a:r>
          </a:p>
          <a:p>
            <a:pPr marL="285750" indent="-285750">
              <a:buFont typeface="Arial" panose="020B0604020202020204" pitchFamily="34" charset="0"/>
              <a:buChar char="•"/>
            </a:pPr>
            <a:endParaRPr lang="sl-SI" sz="2000" dirty="0"/>
          </a:p>
          <a:p>
            <a:pPr marL="285750" indent="-285750">
              <a:buFont typeface="Arial" panose="020B0604020202020204" pitchFamily="34" charset="0"/>
              <a:buChar char="•"/>
            </a:pPr>
            <a:r>
              <a:rPr lang="sl-SI" sz="2000" dirty="0"/>
              <a:t>le na podatke različnih služb in podjetij ter podatke javnega sektorja</a:t>
            </a:r>
          </a:p>
          <a:p>
            <a:pPr marL="285750" indent="-285750">
              <a:buFont typeface="Arial" panose="020B0604020202020204" pitchFamily="34" charset="0"/>
              <a:buChar char="•"/>
            </a:pPr>
            <a:endParaRPr lang="sl-SI" sz="2000" dirty="0"/>
          </a:p>
          <a:p>
            <a:pPr marL="285750" indent="-285750">
              <a:buFont typeface="Arial" panose="020B0604020202020204" pitchFamily="34" charset="0"/>
              <a:buChar char="•"/>
            </a:pPr>
            <a:r>
              <a:rPr lang="sl-SI" sz="2000" dirty="0"/>
              <a:t>temveč je treba predvideti tudi participativno posredovanje podatkov, ki jih uporabniki lahko aktivno prispevajo preko aplikacij za pametne naprave, spletnih strani in kratkih elektronskih sporočil.</a:t>
            </a:r>
          </a:p>
        </p:txBody>
      </p:sp>
      <p:pic>
        <p:nvPicPr>
          <p:cNvPr id="4" name="Slika 3" descr="Logotio EU">
            <a:extLst>
              <a:ext uri="{FF2B5EF4-FFF2-40B4-BE49-F238E27FC236}">
                <a16:creationId xmlns:a16="http://schemas.microsoft.com/office/drawing/2014/main" id="{EC000FE1-EBD5-489A-9165-C2489C1E7A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4664"/>
            <a:ext cx="1684655" cy="589915"/>
          </a:xfrm>
          <a:prstGeom prst="rect">
            <a:avLst/>
          </a:prstGeom>
          <a:noFill/>
        </p:spPr>
      </p:pic>
    </p:spTree>
    <p:extLst>
      <p:ext uri="{BB962C8B-B14F-4D97-AF65-F5344CB8AC3E}">
        <p14:creationId xmlns:p14="http://schemas.microsoft.com/office/powerpoint/2010/main" val="194882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3C99785-A7F6-48A9-8E15-20EC2A919113}"/>
              </a:ext>
            </a:extLst>
          </p:cNvPr>
          <p:cNvSpPr>
            <a:spLocks noGrp="1"/>
          </p:cNvSpPr>
          <p:nvPr>
            <p:ph type="title"/>
          </p:nvPr>
        </p:nvSpPr>
        <p:spPr>
          <a:xfrm>
            <a:off x="628650" y="994579"/>
            <a:ext cx="7886700" cy="696109"/>
          </a:xfrm>
        </p:spPr>
        <p:txBody>
          <a:bodyPr/>
          <a:lstStyle/>
          <a:p>
            <a:r>
              <a:rPr lang="sl-SI" dirty="0"/>
              <a:t>PODATKI</a:t>
            </a:r>
          </a:p>
        </p:txBody>
      </p:sp>
      <p:sp>
        <p:nvSpPr>
          <p:cNvPr id="5" name="Označba mesta vsebine 4">
            <a:extLst>
              <a:ext uri="{FF2B5EF4-FFF2-40B4-BE49-F238E27FC236}">
                <a16:creationId xmlns:a16="http://schemas.microsoft.com/office/drawing/2014/main" id="{07D980DF-115E-43F3-8B2C-68644A81361A}"/>
              </a:ext>
            </a:extLst>
          </p:cNvPr>
          <p:cNvSpPr>
            <a:spLocks noGrp="1"/>
          </p:cNvSpPr>
          <p:nvPr>
            <p:ph idx="1"/>
          </p:nvPr>
        </p:nvSpPr>
        <p:spPr>
          <a:xfrm>
            <a:off x="628650" y="1825624"/>
            <a:ext cx="7886700" cy="4627711"/>
          </a:xfrm>
        </p:spPr>
        <p:txBody>
          <a:bodyPr/>
          <a:lstStyle/>
          <a:p>
            <a:r>
              <a:rPr lang="sl-SI" sz="2400" dirty="0"/>
              <a:t>Podatki, ki se bodo posredovali na centralno infrastrukturo, bodo morali imeti lastnosti odprtih podatkov po Zakonu o dostopu do informacij javnega značaja in ne bodo smeli posegati v zasebnost posameznikov.</a:t>
            </a:r>
          </a:p>
          <a:p>
            <a:r>
              <a:rPr lang="sl-SI" sz="2400" dirty="0"/>
              <a:t>S podatki, ki bodo nastali v okviru projektov, bodo upravljale občine. </a:t>
            </a:r>
          </a:p>
          <a:p>
            <a:r>
              <a:rPr lang="sl-SI" sz="2400" dirty="0"/>
              <a:t>Občine so jih skladno z določbami zakona zavezane ponuditi v ponovno uporabo preko posredovanja v svetovni splet. </a:t>
            </a:r>
          </a:p>
        </p:txBody>
      </p:sp>
      <p:pic>
        <p:nvPicPr>
          <p:cNvPr id="6" name="Slika 5" descr="Logotip EU">
            <a:extLst>
              <a:ext uri="{FF2B5EF4-FFF2-40B4-BE49-F238E27FC236}">
                <a16:creationId xmlns:a16="http://schemas.microsoft.com/office/drawing/2014/main" id="{84F3513F-29A1-4D6D-B691-2E198F3351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4664"/>
            <a:ext cx="1684655" cy="589915"/>
          </a:xfrm>
          <a:prstGeom prst="rect">
            <a:avLst/>
          </a:prstGeom>
          <a:noFill/>
        </p:spPr>
      </p:pic>
    </p:spTree>
    <p:extLst>
      <p:ext uri="{BB962C8B-B14F-4D97-AF65-F5344CB8AC3E}">
        <p14:creationId xmlns:p14="http://schemas.microsoft.com/office/powerpoint/2010/main" val="276069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CCD1E678-2824-4CCD-A919-03F39957B3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4664"/>
            <a:ext cx="1684655" cy="589915"/>
          </a:xfrm>
          <a:prstGeom prst="rect">
            <a:avLst/>
          </a:prstGeom>
          <a:noFill/>
        </p:spPr>
      </p:pic>
      <p:sp>
        <p:nvSpPr>
          <p:cNvPr id="8" name="Naslov 3">
            <a:extLst>
              <a:ext uri="{FF2B5EF4-FFF2-40B4-BE49-F238E27FC236}">
                <a16:creationId xmlns:a16="http://schemas.microsoft.com/office/drawing/2014/main" id="{54B6FDE0-7EE0-4327-9DBD-DC45CD218D21}"/>
              </a:ext>
            </a:extLst>
          </p:cNvPr>
          <p:cNvSpPr>
            <a:spLocks noGrp="1"/>
          </p:cNvSpPr>
          <p:nvPr>
            <p:ph type="title"/>
          </p:nvPr>
        </p:nvSpPr>
        <p:spPr>
          <a:xfrm>
            <a:off x="628650" y="994579"/>
            <a:ext cx="7886700" cy="696109"/>
          </a:xfrm>
        </p:spPr>
        <p:txBody>
          <a:bodyPr/>
          <a:lstStyle/>
          <a:p>
            <a:r>
              <a:rPr lang="sl-SI" dirty="0"/>
              <a:t>PODATKI</a:t>
            </a:r>
          </a:p>
        </p:txBody>
      </p:sp>
      <p:sp>
        <p:nvSpPr>
          <p:cNvPr id="3" name="Označba mesta vsebine 2">
            <a:extLst>
              <a:ext uri="{FF2B5EF4-FFF2-40B4-BE49-F238E27FC236}">
                <a16:creationId xmlns:a16="http://schemas.microsoft.com/office/drawing/2014/main" id="{34AD8C95-CF44-4690-B31B-9302EF696D07}"/>
              </a:ext>
            </a:extLst>
          </p:cNvPr>
          <p:cNvSpPr>
            <a:spLocks noGrp="1"/>
          </p:cNvSpPr>
          <p:nvPr>
            <p:ph idx="1"/>
          </p:nvPr>
        </p:nvSpPr>
        <p:spPr/>
        <p:txBody>
          <a:bodyPr/>
          <a:lstStyle/>
          <a:p>
            <a:r>
              <a:rPr lang="sl-SI" dirty="0"/>
              <a:t>Objavljeni morajo biti na nacionalnem portalu, ki je namenjen objavi odprtih podatkov, v </a:t>
            </a:r>
            <a:r>
              <a:rPr lang="sl-SI" dirty="0" err="1"/>
              <a:t>anonimizirani</a:t>
            </a:r>
            <a:r>
              <a:rPr lang="sl-SI" dirty="0"/>
              <a:t> obliki, strojno berljivih formatih ter pod licenco CC BY 4.0.</a:t>
            </a:r>
          </a:p>
        </p:txBody>
      </p:sp>
    </p:spTree>
    <p:extLst>
      <p:ext uri="{BB962C8B-B14F-4D97-AF65-F5344CB8AC3E}">
        <p14:creationId xmlns:p14="http://schemas.microsoft.com/office/powerpoint/2010/main" val="238458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C2451C-FF89-454B-B5A7-948AB0FDF04A}"/>
              </a:ext>
            </a:extLst>
          </p:cNvPr>
          <p:cNvSpPr>
            <a:spLocks noGrp="1"/>
          </p:cNvSpPr>
          <p:nvPr>
            <p:ph type="title"/>
          </p:nvPr>
        </p:nvSpPr>
        <p:spPr>
          <a:xfrm>
            <a:off x="628650" y="980728"/>
            <a:ext cx="7886700" cy="709960"/>
          </a:xfrm>
        </p:spPr>
        <p:txBody>
          <a:bodyPr/>
          <a:lstStyle/>
          <a:p>
            <a:r>
              <a:rPr lang="sl-SI" dirty="0"/>
              <a:t>DOSTOPNOST</a:t>
            </a:r>
          </a:p>
        </p:txBody>
      </p:sp>
      <p:sp>
        <p:nvSpPr>
          <p:cNvPr id="3" name="Označba mesta vsebine 2">
            <a:extLst>
              <a:ext uri="{FF2B5EF4-FFF2-40B4-BE49-F238E27FC236}">
                <a16:creationId xmlns:a16="http://schemas.microsoft.com/office/drawing/2014/main" id="{AD1C651A-E00F-4E01-8B6C-01A398818E29}"/>
              </a:ext>
            </a:extLst>
          </p:cNvPr>
          <p:cNvSpPr>
            <a:spLocks noGrp="1"/>
          </p:cNvSpPr>
          <p:nvPr>
            <p:ph idx="1"/>
          </p:nvPr>
        </p:nvSpPr>
        <p:spPr/>
        <p:txBody>
          <a:bodyPr/>
          <a:lstStyle/>
          <a:p>
            <a:r>
              <a:rPr lang="sl-SI" dirty="0"/>
              <a:t>Rešitve, ki bodo nastale, morajo v skladu z ZDSMA zagotavljati dostopnost spletišč in mobilnih aplikacij za vse uporabnike, še posebej za uporabnike z različnimi oblikami oviranosti.</a:t>
            </a:r>
          </a:p>
          <a:p>
            <a:endParaRPr lang="sl-SI" dirty="0"/>
          </a:p>
          <a:p>
            <a:endParaRPr lang="sl-SI" dirty="0"/>
          </a:p>
          <a:p>
            <a:pPr marL="0" indent="0">
              <a:buNone/>
            </a:pPr>
            <a:r>
              <a:rPr lang="sl-SI" sz="2400" dirty="0"/>
              <a:t>Potrebno načrtovati že od začetka.</a:t>
            </a:r>
          </a:p>
        </p:txBody>
      </p:sp>
      <p:pic>
        <p:nvPicPr>
          <p:cNvPr id="4" name="Slika 3" descr="Logotip EU">
            <a:extLst>
              <a:ext uri="{FF2B5EF4-FFF2-40B4-BE49-F238E27FC236}">
                <a16:creationId xmlns:a16="http://schemas.microsoft.com/office/drawing/2014/main" id="{545EBD45-6CA0-4D81-8EAD-081E2D4B4A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4664"/>
            <a:ext cx="1684655" cy="589915"/>
          </a:xfrm>
          <a:prstGeom prst="rect">
            <a:avLst/>
          </a:prstGeom>
          <a:noFill/>
        </p:spPr>
      </p:pic>
    </p:spTree>
    <p:extLst>
      <p:ext uri="{BB962C8B-B14F-4D97-AF65-F5344CB8AC3E}">
        <p14:creationId xmlns:p14="http://schemas.microsoft.com/office/powerpoint/2010/main" val="412302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REGIJE IZVAJANJA</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064896" cy="4104456"/>
          </a:xfrm>
        </p:spPr>
        <p:txBody>
          <a:bodyPr/>
          <a:lstStyle/>
          <a:p>
            <a:pPr marL="342900" indent="-342900">
              <a:buFont typeface="Arial" panose="020B0604020202020204" pitchFamily="34" charset="0"/>
              <a:buChar char="•"/>
            </a:pPr>
            <a:r>
              <a:rPr lang="sl-SI" dirty="0"/>
              <a:t>Konzorciji so lahko samo iz vzhoda, samo iz zahoda ali  mešani. </a:t>
            </a:r>
          </a:p>
          <a:p>
            <a:pPr marL="342900" indent="-342900">
              <a:buFont typeface="Arial" panose="020B0604020202020204" pitchFamily="34" charset="0"/>
              <a:buChar char="•"/>
            </a:pPr>
            <a:r>
              <a:rPr lang="sl-SI" dirty="0"/>
              <a:t>Pomembna je delitev stroškov:</a:t>
            </a:r>
          </a:p>
          <a:p>
            <a:pPr marL="914400" lvl="1" indent="-457200">
              <a:buFont typeface="Arial" panose="020B0604020202020204" pitchFamily="34" charset="0"/>
              <a:buChar char="•"/>
            </a:pPr>
            <a:r>
              <a:rPr lang="sl-SI" dirty="0"/>
              <a:t>Nakup skupne programske ali strojne opreme se deli na </a:t>
            </a:r>
            <a:r>
              <a:rPr lang="sl-SI" dirty="0" err="1"/>
              <a:t>konzorcijske</a:t>
            </a:r>
            <a:r>
              <a:rPr lang="sl-SI" dirty="0"/>
              <a:t> partnerje po št. prebivalcev in na to na V/Z.</a:t>
            </a:r>
          </a:p>
          <a:p>
            <a:pPr marL="914400" lvl="1" indent="-457200">
              <a:buFont typeface="Arial" panose="020B0604020202020204" pitchFamily="34" charset="0"/>
              <a:buChar char="•"/>
            </a:pPr>
            <a:r>
              <a:rPr lang="sl-SI" dirty="0"/>
              <a:t>Nakup programske ali strojne opreme, ki pa odpade izključno na posamezno občino pa se temu primerno umesti na V/Z.</a:t>
            </a:r>
          </a:p>
          <a:p>
            <a:endParaRPr lang="sl-SI" sz="1800" dirty="0"/>
          </a:p>
        </p:txBody>
      </p:sp>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Tree>
    <p:extLst>
      <p:ext uri="{BB962C8B-B14F-4D97-AF65-F5344CB8AC3E}">
        <p14:creationId xmlns:p14="http://schemas.microsoft.com/office/powerpoint/2010/main" val="395286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193938"/>
            <a:ext cx="7886700" cy="1296144"/>
          </a:xfrm>
        </p:spPr>
        <p:txBody>
          <a:bodyPr/>
          <a:lstStyle/>
          <a:p>
            <a:r>
              <a:rPr lang="sl-SI" sz="4400" dirty="0"/>
              <a:t>VIZIJA DIGITALNEGA PREOBLIKOVANJA</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780928"/>
            <a:ext cx="8064896" cy="3672408"/>
          </a:xfrm>
        </p:spPr>
        <p:txBody>
          <a:bodyPr/>
          <a:lstStyle/>
          <a:p>
            <a:endParaRPr lang="sl-SI" sz="1800" dirty="0"/>
          </a:p>
          <a:p>
            <a:pPr marL="285750" indent="-285750">
              <a:buFont typeface="Arial" panose="020B0604020202020204" pitchFamily="34" charset="0"/>
              <a:buChar char="•"/>
            </a:pPr>
            <a:r>
              <a:rPr lang="sl-SI" sz="1800" dirty="0"/>
              <a:t>Priporočamo pripravo občinskih strategij ali vsaj regijskih (za lastno uporabo).</a:t>
            </a:r>
          </a:p>
          <a:p>
            <a:pPr marL="285750" indent="-285750">
              <a:buFont typeface="Arial" panose="020B0604020202020204" pitchFamily="34" charset="0"/>
              <a:buChar char="•"/>
            </a:pPr>
            <a:endParaRPr lang="sl-SI" sz="1800" dirty="0"/>
          </a:p>
          <a:p>
            <a:pPr marL="285750" indent="-285750">
              <a:buFont typeface="Arial" panose="020B0604020202020204" pitchFamily="34" charset="0"/>
              <a:buChar char="•"/>
            </a:pPr>
            <a:r>
              <a:rPr lang="sl-SI" sz="1800" dirty="0"/>
              <a:t>V prijavi na razpis pripravite vizijo digitalnega preoblikovanja konzorcija, </a:t>
            </a:r>
            <a:r>
              <a:rPr lang="sl-SI" sz="1800" dirty="0" err="1"/>
              <a:t>konzorcijskih</a:t>
            </a:r>
            <a:r>
              <a:rPr lang="sl-SI" sz="1800" dirty="0"/>
              <a:t> partnerjev.</a:t>
            </a:r>
          </a:p>
          <a:p>
            <a:pPr marL="285750" indent="-285750">
              <a:buFont typeface="Arial" panose="020B0604020202020204" pitchFamily="34" charset="0"/>
              <a:buChar char="•"/>
            </a:pPr>
            <a:endParaRPr lang="sl-SI" sz="1800" dirty="0"/>
          </a:p>
          <a:p>
            <a:pPr marL="285750" indent="-285750">
              <a:buFont typeface="Arial" panose="020B0604020202020204" pitchFamily="34" charset="0"/>
              <a:buChar char="•"/>
            </a:pPr>
            <a:r>
              <a:rPr lang="sl-SI" sz="1800" dirty="0"/>
              <a:t>Celosten pristop zagotavlja prave učinke in cenovno racionalen pristop.</a:t>
            </a:r>
          </a:p>
        </p:txBody>
      </p:sp>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Tree>
    <p:extLst>
      <p:ext uri="{BB962C8B-B14F-4D97-AF65-F5344CB8AC3E}">
        <p14:creationId xmlns:p14="http://schemas.microsoft.com/office/powerpoint/2010/main" val="123353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193938"/>
            <a:ext cx="7886700" cy="1296144"/>
          </a:xfrm>
        </p:spPr>
        <p:txBody>
          <a:bodyPr/>
          <a:lstStyle/>
          <a:p>
            <a:r>
              <a:rPr lang="sl-SI" sz="4400" dirty="0"/>
              <a:t>DOLGOROČNA FINANČNA VZDRŽNOST</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780928"/>
            <a:ext cx="8064896" cy="3672408"/>
          </a:xfrm>
        </p:spPr>
        <p:txBody>
          <a:bodyPr/>
          <a:lstStyle/>
          <a:p>
            <a:endParaRPr lang="sl-SI" sz="1800" dirty="0"/>
          </a:p>
          <a:p>
            <a:pPr marL="285750" indent="-285750">
              <a:buFont typeface="Arial" panose="020B0604020202020204" pitchFamily="34" charset="0"/>
              <a:buChar char="•"/>
            </a:pPr>
            <a:r>
              <a:rPr lang="sl-SI" sz="1800" dirty="0"/>
              <a:t>Priprava projektov, ki bodo dolgoročno finančno vzdržni.</a:t>
            </a:r>
          </a:p>
          <a:p>
            <a:pPr marL="285750" indent="-285750">
              <a:buFont typeface="Arial" panose="020B0604020202020204" pitchFamily="34" charset="0"/>
              <a:buChar char="•"/>
            </a:pPr>
            <a:endParaRPr lang="sl-SI" sz="1800" dirty="0"/>
          </a:p>
          <a:p>
            <a:pPr marL="285750" indent="-285750">
              <a:buFont typeface="Arial" panose="020B0604020202020204" pitchFamily="34" charset="0"/>
              <a:buChar char="•"/>
            </a:pPr>
            <a:r>
              <a:rPr lang="sl-SI" sz="1800" dirty="0"/>
              <a:t>Posamezen projekt mora delovati še 5 let po zaključku financiranja. </a:t>
            </a:r>
          </a:p>
          <a:p>
            <a:pPr marL="285750" indent="-285750">
              <a:buFont typeface="Arial" panose="020B0604020202020204" pitchFamily="34" charset="0"/>
              <a:buChar char="•"/>
            </a:pPr>
            <a:endParaRPr lang="sl-SI" sz="1800" dirty="0"/>
          </a:p>
          <a:p>
            <a:pPr marL="285750" indent="-285750">
              <a:buFont typeface="Arial" panose="020B0604020202020204" pitchFamily="34" charset="0"/>
              <a:buChar char="•"/>
            </a:pPr>
            <a:r>
              <a:rPr lang="sl-SI" sz="1800" dirty="0"/>
              <a:t>Strošek vzdrževanja programske opreme je vsaj ¼ investicije.</a:t>
            </a:r>
          </a:p>
        </p:txBody>
      </p:sp>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Tree>
    <p:extLst>
      <p:ext uri="{BB962C8B-B14F-4D97-AF65-F5344CB8AC3E}">
        <p14:creationId xmlns:p14="http://schemas.microsoft.com/office/powerpoint/2010/main" val="221146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193938"/>
            <a:ext cx="7886700" cy="722894"/>
          </a:xfrm>
        </p:spPr>
        <p:txBody>
          <a:bodyPr/>
          <a:lstStyle/>
          <a:p>
            <a:r>
              <a:rPr lang="sl-SI" sz="4400" dirty="0"/>
              <a:t>MERILA ZA OCENJEVANJE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060848"/>
            <a:ext cx="8064896" cy="4392488"/>
          </a:xfrm>
        </p:spPr>
        <p:txBody>
          <a:bodyPr/>
          <a:lstStyle/>
          <a:p>
            <a:r>
              <a:rPr lang="sl-SI" sz="2800" dirty="0"/>
              <a:t>KAKOVOST</a:t>
            </a:r>
          </a:p>
          <a:p>
            <a:endParaRPr lang="sl-SI" sz="1800" dirty="0"/>
          </a:p>
          <a:p>
            <a:pPr marL="342900" indent="-342900">
              <a:buFont typeface="Arial" panose="020B0604020202020204" pitchFamily="34" charset="0"/>
              <a:buChar char="•"/>
            </a:pPr>
            <a:r>
              <a:rPr lang="sl-SI" sz="2000" dirty="0"/>
              <a:t>Inovativnost projekta</a:t>
            </a:r>
          </a:p>
          <a:p>
            <a:pPr marL="342900" indent="-342900">
              <a:buFont typeface="Arial" panose="020B0604020202020204" pitchFamily="34" charset="0"/>
              <a:buChar char="•"/>
            </a:pPr>
            <a:r>
              <a:rPr lang="sl-SI" sz="2000" dirty="0"/>
              <a:t>Število povezanih vsebinskih področij, ki jih demonstracijski projekt celovito naslavlja in povezuje</a:t>
            </a:r>
          </a:p>
          <a:p>
            <a:pPr marL="342900" indent="-342900">
              <a:buFont typeface="Arial" panose="020B0604020202020204" pitchFamily="34" charset="0"/>
              <a:buChar char="•"/>
            </a:pPr>
            <a:r>
              <a:rPr lang="sl-SI" sz="2000" dirty="0"/>
              <a:t>Opredeljena potreba/nujnost po realizaciji predstavljenih rešitev </a:t>
            </a:r>
          </a:p>
          <a:p>
            <a:pPr marL="342900" indent="-342900">
              <a:buFont typeface="Arial" panose="020B0604020202020204" pitchFamily="34" charset="0"/>
              <a:buChar char="•"/>
            </a:pPr>
            <a:r>
              <a:rPr lang="sl-SI" sz="2000" dirty="0"/>
              <a:t>Izkazana upravičena potreba po uporabi najnaprednejših informacijsko komunikacijskih tehnologij v tradicionalnih tehnologijah in poslovnih modelih</a:t>
            </a:r>
          </a:p>
          <a:p>
            <a:pPr marL="342900" indent="-342900">
              <a:buFont typeface="Arial" panose="020B0604020202020204" pitchFamily="34" charset="0"/>
              <a:buChar char="•"/>
            </a:pPr>
            <a:r>
              <a:rPr lang="sl-SI" sz="2000" dirty="0"/>
              <a:t>Odpiranje obstoječih podatkovnih zbirk na strojno berljiv način</a:t>
            </a:r>
          </a:p>
        </p:txBody>
      </p:sp>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Tree>
    <p:extLst>
      <p:ext uri="{BB962C8B-B14F-4D97-AF65-F5344CB8AC3E}">
        <p14:creationId xmlns:p14="http://schemas.microsoft.com/office/powerpoint/2010/main" val="364153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Slika 4" descr="Logotip EU">
            <a:extLst>
              <a:ext uri="{FF2B5EF4-FFF2-40B4-BE49-F238E27FC236}">
                <a16:creationId xmlns:a16="http://schemas.microsoft.com/office/drawing/2014/main" id="{A80125E8-037C-4B7E-937D-940B1B73D4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74526"/>
            <a:ext cx="1684655" cy="589915"/>
          </a:xfrm>
          <a:prstGeom prst="rect">
            <a:avLst/>
          </a:prstGeom>
          <a:noFill/>
        </p:spPr>
      </p:pic>
      <p:sp>
        <p:nvSpPr>
          <p:cNvPr id="3" name="Naslov 2" descr="Naslov prezentacije">
            <a:extLst>
              <a:ext uri="{FF2B5EF4-FFF2-40B4-BE49-F238E27FC236}">
                <a16:creationId xmlns:a16="http://schemas.microsoft.com/office/drawing/2014/main" id="{D39527BB-056D-4C68-82DE-3C6463BDAC4E}"/>
              </a:ext>
            </a:extLst>
          </p:cNvPr>
          <p:cNvSpPr>
            <a:spLocks noGrp="1"/>
          </p:cNvSpPr>
          <p:nvPr>
            <p:ph type="ctrTitle"/>
          </p:nvPr>
        </p:nvSpPr>
        <p:spPr>
          <a:xfrm>
            <a:off x="1228725" y="1713874"/>
            <a:ext cx="6858000" cy="3227294"/>
          </a:xfrm>
        </p:spPr>
        <p:txBody>
          <a:bodyPr/>
          <a:lstStyle/>
          <a:p>
            <a:r>
              <a:rPr lang="sl-SI" sz="2800" dirty="0"/>
              <a:t>JAVNI RAZPIS </a:t>
            </a:r>
            <a:br>
              <a:rPr lang="sl-SI" sz="2800" dirty="0"/>
            </a:br>
            <a:r>
              <a:rPr lang="sl-SI" sz="2800" dirty="0"/>
              <a:t>ZA DEMONSTRACIJSKE PROJEKTE </a:t>
            </a:r>
            <a:br>
              <a:rPr lang="sl-SI" sz="2800" dirty="0"/>
            </a:br>
            <a:r>
              <a:rPr lang="sl-SI" sz="2800" dirty="0"/>
              <a:t>VZPOSTAVLJANJA</a:t>
            </a:r>
            <a:br>
              <a:rPr lang="sl-SI" sz="2800" dirty="0"/>
            </a:br>
            <a:r>
              <a:rPr lang="sl-SI" sz="2800" dirty="0"/>
              <a:t>PAMETNIH MEST IN SKUPNOSTI </a:t>
            </a:r>
            <a:br>
              <a:rPr lang="sl-SI" sz="2800" dirty="0"/>
            </a:br>
            <a:br>
              <a:rPr lang="sl-SI" sz="2800" dirty="0"/>
            </a:br>
            <a:r>
              <a:rPr lang="sl-SI" sz="2800" b="1" dirty="0"/>
              <a:t>»JR PMIS«</a:t>
            </a:r>
            <a:endParaRPr lang="sl-SI"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
        <p:nvSpPr>
          <p:cNvPr id="5" name="Naslov 1">
            <a:extLst>
              <a:ext uri="{FF2B5EF4-FFF2-40B4-BE49-F238E27FC236}">
                <a16:creationId xmlns:a16="http://schemas.microsoft.com/office/drawing/2014/main" id="{7BB19170-E2A0-42ED-9CBC-182722649BAF}"/>
              </a:ext>
            </a:extLst>
          </p:cNvPr>
          <p:cNvSpPr txBox="1">
            <a:spLocks noGrp="1"/>
          </p:cNvSpPr>
          <p:nvPr>
            <p:ph type="title" idx="4294967295"/>
          </p:nvPr>
        </p:nvSpPr>
        <p:spPr>
          <a:xfrm>
            <a:off x="619944" y="1346338"/>
            <a:ext cx="7886700" cy="722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4400" b="0" i="0" u="none" strike="noStrike" kern="1200" cap="none" spc="0" normalizeH="0" baseline="0" noProof="0" dirty="0">
                <a:ln>
                  <a:noFill/>
                </a:ln>
                <a:solidFill>
                  <a:schemeClr val="tx2"/>
                </a:solidFill>
                <a:effectLst/>
                <a:uLnTx/>
                <a:uFillTx/>
                <a:latin typeface="+mj-lt"/>
                <a:ea typeface="+mj-ea"/>
                <a:cs typeface="+mj-cs"/>
              </a:rPr>
              <a:t>MERILA ZA OCENJEVANJE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060848"/>
            <a:ext cx="8064896" cy="4392488"/>
          </a:xfrm>
        </p:spPr>
        <p:txBody>
          <a:bodyPr/>
          <a:lstStyle/>
          <a:p>
            <a:r>
              <a:rPr lang="sl-SI" sz="2800" dirty="0"/>
              <a:t>USTREZNOST KONZORCIJA</a:t>
            </a:r>
          </a:p>
          <a:p>
            <a:endParaRPr lang="sl-SI" sz="2800" dirty="0"/>
          </a:p>
          <a:p>
            <a:pPr marL="457200" indent="-457200">
              <a:buFont typeface="Arial" panose="020B0604020202020204" pitchFamily="34" charset="0"/>
              <a:buChar char="•"/>
            </a:pPr>
            <a:r>
              <a:rPr lang="sl-SI" dirty="0"/>
              <a:t>Število partnerjev v konzorciju</a:t>
            </a:r>
          </a:p>
          <a:p>
            <a:pPr marL="457200" indent="-457200">
              <a:buFont typeface="Arial" panose="020B0604020202020204" pitchFamily="34" charset="0"/>
              <a:buChar char="•"/>
            </a:pPr>
            <a:r>
              <a:rPr lang="sl-SI" dirty="0"/>
              <a:t>Uporabniki rešitve</a:t>
            </a:r>
          </a:p>
          <a:p>
            <a:pPr marL="457200" indent="-457200">
              <a:buFont typeface="Arial" panose="020B0604020202020204" pitchFamily="34" charset="0"/>
              <a:buChar char="•"/>
            </a:pPr>
            <a:r>
              <a:rPr lang="sl-SI" dirty="0"/>
              <a:t>Vključevanje civilne družbe, nevladnih organizacij, uporabnikov</a:t>
            </a:r>
            <a:endParaRPr lang="sl-SI" sz="2800" dirty="0"/>
          </a:p>
        </p:txBody>
      </p:sp>
    </p:spTree>
    <p:extLst>
      <p:ext uri="{BB962C8B-B14F-4D97-AF65-F5344CB8AC3E}">
        <p14:creationId xmlns:p14="http://schemas.microsoft.com/office/powerpoint/2010/main" val="226791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
        <p:nvSpPr>
          <p:cNvPr id="5" name="Naslov 1">
            <a:extLst>
              <a:ext uri="{FF2B5EF4-FFF2-40B4-BE49-F238E27FC236}">
                <a16:creationId xmlns:a16="http://schemas.microsoft.com/office/drawing/2014/main" id="{F5D0CDB7-1CAF-4891-8DDE-2F4607D89F25}"/>
              </a:ext>
            </a:extLst>
          </p:cNvPr>
          <p:cNvSpPr>
            <a:spLocks noGrp="1"/>
          </p:cNvSpPr>
          <p:nvPr>
            <p:ph type="title"/>
          </p:nvPr>
        </p:nvSpPr>
        <p:spPr>
          <a:xfrm>
            <a:off x="467544" y="1193938"/>
            <a:ext cx="7886700" cy="722894"/>
          </a:xfrm>
        </p:spPr>
        <p:txBody>
          <a:bodyPr/>
          <a:lstStyle/>
          <a:p>
            <a:r>
              <a:rPr lang="sl-SI" sz="4400" dirty="0"/>
              <a:t>MERILA ZA OCENJEVANJE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060848"/>
            <a:ext cx="8064896" cy="4392488"/>
          </a:xfrm>
        </p:spPr>
        <p:txBody>
          <a:bodyPr/>
          <a:lstStyle/>
          <a:p>
            <a:r>
              <a:rPr lang="sl-SI" sz="2800" dirty="0"/>
              <a:t>IZVEDLJIVOST</a:t>
            </a:r>
          </a:p>
          <a:p>
            <a:endParaRPr lang="sl-SI" sz="2800" dirty="0"/>
          </a:p>
          <a:p>
            <a:pPr marL="342900" indent="-342900">
              <a:buFont typeface="Arial" panose="020B0604020202020204" pitchFamily="34" charset="0"/>
              <a:buChar char="•"/>
            </a:pPr>
            <a:r>
              <a:rPr lang="sl-SI" dirty="0"/>
              <a:t>Razčlenitev projekta in terminski načrt izvedbe projekta</a:t>
            </a:r>
          </a:p>
          <a:p>
            <a:pPr marL="342900" indent="-342900">
              <a:buFont typeface="Arial" panose="020B0604020202020204" pitchFamily="34" charset="0"/>
              <a:buChar char="•"/>
            </a:pPr>
            <a:r>
              <a:rPr lang="sl-SI" dirty="0"/>
              <a:t>Stroškovna/ekonomska učinkovitost</a:t>
            </a:r>
          </a:p>
          <a:p>
            <a:pPr marL="342900" indent="-342900">
              <a:buFont typeface="Arial" panose="020B0604020202020204" pitchFamily="34" charset="0"/>
              <a:buChar char="•"/>
            </a:pPr>
            <a:r>
              <a:rPr lang="sl-SI" dirty="0"/>
              <a:t>Ustreznost analize in načrta obvladovanja tveganj pri izvedbi projekta</a:t>
            </a:r>
            <a:endParaRPr lang="sl-SI" sz="2800" dirty="0"/>
          </a:p>
        </p:txBody>
      </p:sp>
    </p:spTree>
    <p:extLst>
      <p:ext uri="{BB962C8B-B14F-4D97-AF65-F5344CB8AC3E}">
        <p14:creationId xmlns:p14="http://schemas.microsoft.com/office/powerpoint/2010/main" val="358677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
        <p:nvSpPr>
          <p:cNvPr id="5" name="Naslov 1">
            <a:extLst>
              <a:ext uri="{FF2B5EF4-FFF2-40B4-BE49-F238E27FC236}">
                <a16:creationId xmlns:a16="http://schemas.microsoft.com/office/drawing/2014/main" id="{ACD9678F-9986-4519-A4F0-7E08A468CA53}"/>
              </a:ext>
            </a:extLst>
          </p:cNvPr>
          <p:cNvSpPr>
            <a:spLocks noGrp="1"/>
          </p:cNvSpPr>
          <p:nvPr>
            <p:ph type="title"/>
          </p:nvPr>
        </p:nvSpPr>
        <p:spPr>
          <a:xfrm>
            <a:off x="467544" y="1193938"/>
            <a:ext cx="7886700" cy="722894"/>
          </a:xfrm>
        </p:spPr>
        <p:txBody>
          <a:bodyPr/>
          <a:lstStyle/>
          <a:p>
            <a:r>
              <a:rPr lang="sl-SI" sz="4400" dirty="0"/>
              <a:t>MERILA ZA OCENJEVANJE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060848"/>
            <a:ext cx="8064896" cy="4392488"/>
          </a:xfrm>
        </p:spPr>
        <p:txBody>
          <a:bodyPr/>
          <a:lstStyle/>
          <a:p>
            <a:r>
              <a:rPr lang="sl-SI" sz="2800" dirty="0"/>
              <a:t>DRUŽBENI VPLIV</a:t>
            </a:r>
          </a:p>
          <a:p>
            <a:endParaRPr lang="sl-SI" sz="2800" dirty="0"/>
          </a:p>
          <a:p>
            <a:pPr marL="342900" indent="-342900">
              <a:buFont typeface="Arial" panose="020B0604020202020204" pitchFamily="34" charset="0"/>
              <a:buChar char="•"/>
            </a:pPr>
            <a:r>
              <a:rPr lang="sl-SI" dirty="0"/>
              <a:t>Trajnostna naravnanost skozi steber </a:t>
            </a:r>
            <a:r>
              <a:rPr lang="sl-SI" dirty="0" err="1"/>
              <a:t>okoljske</a:t>
            </a:r>
            <a:r>
              <a:rPr lang="sl-SI" dirty="0"/>
              <a:t> trajnosti</a:t>
            </a:r>
          </a:p>
          <a:p>
            <a:pPr marL="342900" indent="-342900">
              <a:buFont typeface="Arial" panose="020B0604020202020204" pitchFamily="34" charset="0"/>
              <a:buChar char="•"/>
            </a:pPr>
            <a:r>
              <a:rPr lang="sl-SI" dirty="0"/>
              <a:t>Trajnostna naravnanost skozi steber socialne trajnosti</a:t>
            </a:r>
          </a:p>
          <a:p>
            <a:pPr marL="342900" indent="-342900">
              <a:buFont typeface="Arial" panose="020B0604020202020204" pitchFamily="34" charset="0"/>
              <a:buChar char="•"/>
            </a:pPr>
            <a:r>
              <a:rPr lang="sl-SI" dirty="0"/>
              <a:t>Trajnostna naravnanost skozi steber ekonomske trajnosti</a:t>
            </a:r>
          </a:p>
          <a:p>
            <a:pPr marL="342900" indent="-342900">
              <a:buFont typeface="Arial" panose="020B0604020202020204" pitchFamily="34" charset="0"/>
              <a:buChar char="•"/>
            </a:pPr>
            <a:r>
              <a:rPr lang="sl-SI" dirty="0"/>
              <a:t>Zagotavljanje trajnosti rešitev – uporaba, vzdrževanje in nadaljnji razvoj</a:t>
            </a:r>
          </a:p>
          <a:p>
            <a:pPr marL="342900" indent="-342900">
              <a:buFont typeface="Arial" panose="020B0604020202020204" pitchFamily="34" charset="0"/>
              <a:buChar char="•"/>
            </a:pPr>
            <a:r>
              <a:rPr lang="sl-SI" dirty="0"/>
              <a:t>Promocija demonstracijskih rešitev</a:t>
            </a:r>
          </a:p>
          <a:p>
            <a:pPr marL="342900" indent="-342900">
              <a:buFont typeface="Arial" panose="020B0604020202020204" pitchFamily="34" charset="0"/>
              <a:buChar char="•"/>
            </a:pPr>
            <a:r>
              <a:rPr lang="sl-SI" dirty="0"/>
              <a:t>Prenosljivost rešitev</a:t>
            </a:r>
            <a:endParaRPr lang="sl-SI" sz="2800" dirty="0"/>
          </a:p>
        </p:txBody>
      </p:sp>
    </p:spTree>
    <p:extLst>
      <p:ext uri="{BB962C8B-B14F-4D97-AF65-F5344CB8AC3E}">
        <p14:creationId xmlns:p14="http://schemas.microsoft.com/office/powerpoint/2010/main" val="66982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
        <p:nvSpPr>
          <p:cNvPr id="5" name="Naslov 1">
            <a:extLst>
              <a:ext uri="{FF2B5EF4-FFF2-40B4-BE49-F238E27FC236}">
                <a16:creationId xmlns:a16="http://schemas.microsoft.com/office/drawing/2014/main" id="{3CD9D437-FDBD-4D9D-8D2A-2330916FD84D}"/>
              </a:ext>
            </a:extLst>
          </p:cNvPr>
          <p:cNvSpPr>
            <a:spLocks noGrp="1"/>
          </p:cNvSpPr>
          <p:nvPr>
            <p:ph type="title"/>
          </p:nvPr>
        </p:nvSpPr>
        <p:spPr>
          <a:xfrm>
            <a:off x="467544" y="1193938"/>
            <a:ext cx="7886700" cy="722894"/>
          </a:xfrm>
        </p:spPr>
        <p:txBody>
          <a:bodyPr/>
          <a:lstStyle/>
          <a:p>
            <a:r>
              <a:rPr lang="sl-SI" sz="4400" dirty="0"/>
              <a:t>MERILA ZA OCENJEVANJE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060848"/>
            <a:ext cx="8064896" cy="4392488"/>
          </a:xfrm>
        </p:spPr>
        <p:txBody>
          <a:bodyPr/>
          <a:lstStyle/>
          <a:p>
            <a:pPr marL="342900" indent="-342900">
              <a:buFont typeface="Arial" panose="020B0604020202020204" pitchFamily="34" charset="0"/>
              <a:buChar char="•"/>
            </a:pPr>
            <a:r>
              <a:rPr lang="sl-SI" dirty="0"/>
              <a:t>Maksimalno število točk je 100 točk.</a:t>
            </a:r>
          </a:p>
          <a:p>
            <a:pPr marL="342900" indent="-342900">
              <a:buFont typeface="Arial" panose="020B0604020202020204" pitchFamily="34" charset="0"/>
              <a:buChar char="•"/>
            </a:pPr>
            <a:r>
              <a:rPr lang="sl-SI" dirty="0"/>
              <a:t>pozitivna ocena, če v skupnem točkovanju doseže vsaj 60 točk in hkrati:</a:t>
            </a:r>
          </a:p>
          <a:p>
            <a:pPr marL="342900" indent="-342900">
              <a:buFont typeface="Arial" panose="020B0604020202020204" pitchFamily="34" charset="0"/>
              <a:buChar char="•"/>
            </a:pPr>
            <a:r>
              <a:rPr lang="sl-SI" dirty="0"/>
              <a:t>vsaj 16 točk pri prvem sklopu kriterijev (Kakovost), </a:t>
            </a:r>
          </a:p>
          <a:p>
            <a:pPr marL="342900" indent="-342900">
              <a:buFont typeface="Arial" panose="020B0604020202020204" pitchFamily="34" charset="0"/>
              <a:buChar char="•"/>
            </a:pPr>
            <a:r>
              <a:rPr lang="sl-SI" dirty="0"/>
              <a:t>10 točk pri tretjem sklopu kriterijev (Izvedljivost) in </a:t>
            </a:r>
          </a:p>
          <a:p>
            <a:pPr marL="342900" indent="-342900">
              <a:buFont typeface="Arial" panose="020B0604020202020204" pitchFamily="34" charset="0"/>
              <a:buChar char="•"/>
            </a:pPr>
            <a:r>
              <a:rPr lang="sl-SI" dirty="0"/>
              <a:t>14 točk pri četrtem sklopu kriterijev (Družbeni vpliv).</a:t>
            </a:r>
          </a:p>
          <a:p>
            <a:pPr marL="342900" indent="-342900">
              <a:buFont typeface="Arial" panose="020B0604020202020204" pitchFamily="34" charset="0"/>
              <a:buChar char="•"/>
            </a:pPr>
            <a:endParaRPr lang="sl-SI" dirty="0"/>
          </a:p>
          <a:p>
            <a:pPr marL="342900" indent="-342900">
              <a:buFont typeface="Arial" panose="020B0604020202020204" pitchFamily="34" charset="0"/>
              <a:buChar char="•"/>
            </a:pPr>
            <a:endParaRPr lang="sl-SI" dirty="0"/>
          </a:p>
          <a:p>
            <a:r>
              <a:rPr lang="sl-SI" dirty="0"/>
              <a:t>Ob enakem številu točk se izbere tisti konzorcij, ki ima več prebivalcev</a:t>
            </a:r>
          </a:p>
          <a:p>
            <a:pPr marL="342900" indent="-342900">
              <a:buFont typeface="Arial" panose="020B0604020202020204" pitchFamily="34" charset="0"/>
              <a:buChar char="•"/>
            </a:pPr>
            <a:endParaRPr lang="sl-SI" sz="1800" dirty="0"/>
          </a:p>
        </p:txBody>
      </p:sp>
    </p:spTree>
    <p:extLst>
      <p:ext uri="{BB962C8B-B14F-4D97-AF65-F5344CB8AC3E}">
        <p14:creationId xmlns:p14="http://schemas.microsoft.com/office/powerpoint/2010/main" val="313838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UPRAVIČENI STROŠKI</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208912" cy="4104456"/>
          </a:xfrm>
        </p:spPr>
        <p:txBody>
          <a:bodyPr/>
          <a:lstStyle/>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stroški dela do: 30 % </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stroški svetovanja (od dneva objave razpisa) do: 30 %</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nakup opreme (komunikacijska oprema, senzorji, itd.) do: 40 %</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investicije v neopredmetena sredstva (razvoj, nakup, programske rešitve, </a:t>
            </a:r>
            <a:r>
              <a:rPr lang="sl-SI" dirty="0">
                <a:latin typeface="Calibri" panose="020F0502020204030204" pitchFamily="34" charset="0"/>
                <a:cs typeface="Calibri" panose="020F0502020204030204" pitchFamily="34" charset="0"/>
              </a:rPr>
              <a:t>demonstracijsko delovanje</a:t>
            </a:r>
            <a:r>
              <a:rPr lang="sl-SI" dirty="0">
                <a:latin typeface="Calibri" panose="020F0502020204030204" pitchFamily="34" charset="0"/>
                <a:ea typeface="Calibri" panose="020F0502020204030204" pitchFamily="34" charset="0"/>
                <a:cs typeface="Times New Roman" panose="02020603050405020304" pitchFamily="18" charset="0"/>
              </a:rPr>
              <a:t>) </a:t>
            </a:r>
            <a:r>
              <a:rPr lang="sl-SI" u="sng" dirty="0">
                <a:latin typeface="Calibri" panose="020F0502020204030204" pitchFamily="34" charset="0"/>
                <a:ea typeface="Calibri" panose="020F0502020204030204" pitchFamily="34" charset="0"/>
                <a:cs typeface="Times New Roman" panose="02020603050405020304" pitchFamily="18" charset="0"/>
              </a:rPr>
              <a:t>najmanj</a:t>
            </a:r>
            <a:r>
              <a:rPr lang="sl-SI" dirty="0">
                <a:latin typeface="Calibri" panose="020F0502020204030204" pitchFamily="34" charset="0"/>
                <a:ea typeface="Calibri" panose="020F0502020204030204" pitchFamily="34" charset="0"/>
                <a:cs typeface="Times New Roman" panose="02020603050405020304" pitchFamily="18" charset="0"/>
              </a:rPr>
              <a:t> 30 %</a:t>
            </a:r>
            <a:endParaRPr lang="sl-SI" dirty="0">
              <a:latin typeface="Calibri" panose="020F0502020204030204" pitchFamily="34" charset="0"/>
              <a:cs typeface="Calibri" panose="020F0502020204030204" pitchFamily="34" charset="0"/>
            </a:endParaRPr>
          </a:p>
          <a:p>
            <a:pPr marL="285750" lvl="0" indent="-285750" algn="just">
              <a:lnSpc>
                <a:spcPct val="107000"/>
              </a:lnSpc>
              <a:spcAft>
                <a:spcPts val="0"/>
              </a:spcAft>
              <a:buFont typeface="Arial" panose="020B0604020202020204" pitchFamily="34" charset="0"/>
              <a:buChar char="•"/>
            </a:pPr>
            <a:r>
              <a:rPr lang="sl-SI" dirty="0">
                <a:latin typeface="Calibri" panose="020F0502020204030204" pitchFamily="34" charset="0"/>
                <a:cs typeface="Calibri" panose="020F0502020204030204" pitchFamily="34" charset="0"/>
              </a:rPr>
              <a:t>stroški informiranja in obveščanja do 2 %</a:t>
            </a:r>
          </a:p>
          <a:p>
            <a:pPr marL="285750" lvl="0" indent="-285750" algn="just">
              <a:lnSpc>
                <a:spcPct val="107000"/>
              </a:lnSpc>
              <a:spcAft>
                <a:spcPts val="0"/>
              </a:spcAft>
              <a:buFont typeface="Arial" panose="020B0604020202020204" pitchFamily="34" charset="0"/>
              <a:buChar char="•"/>
            </a:pPr>
            <a:r>
              <a:rPr lang="sl-SI" dirty="0">
                <a:latin typeface="Calibri" panose="020F0502020204030204" pitchFamily="34" charset="0"/>
                <a:cs typeface="Calibri" panose="020F0502020204030204" pitchFamily="34" charset="0"/>
              </a:rPr>
              <a:t>posredni stroški 15 % dela</a:t>
            </a:r>
          </a:p>
          <a:p>
            <a:pPr marL="285750" lvl="0" indent="-285750" algn="just">
              <a:lnSpc>
                <a:spcPct val="107000"/>
              </a:lnSpc>
              <a:spcAft>
                <a:spcPts val="0"/>
              </a:spcAft>
              <a:buFont typeface="Arial" panose="020B0604020202020204" pitchFamily="34" charset="0"/>
              <a:buChar char="•"/>
            </a:pPr>
            <a:endParaRPr lang="sl-SI" sz="1800" dirty="0">
              <a:latin typeface="Calibri" panose="020F0502020204030204" pitchFamily="34" charset="0"/>
              <a:ea typeface="SimSun" panose="02010600030101010101" pitchFamily="2" charset="-122"/>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sl-SI" sz="1400" dirty="0"/>
              <a:t>Javni razpis ni namenjen razvoju strojne opreme ali nakupu licenc programske opreme za interno poslovanje.</a:t>
            </a:r>
            <a:endParaRPr lang="sl-SI" sz="1800" dirty="0">
              <a:latin typeface="Calibri" panose="020F0502020204030204" pitchFamily="34" charset="0"/>
              <a:ea typeface="SimSun" panose="02010600030101010101" pitchFamily="2" charset="-122"/>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p>
        </p:txBody>
      </p:sp>
      <p:pic>
        <p:nvPicPr>
          <p:cNvPr id="4" name="Slika 3" descr="Logotip EU">
            <a:extLst>
              <a:ext uri="{FF2B5EF4-FFF2-40B4-BE49-F238E27FC236}">
                <a16:creationId xmlns:a16="http://schemas.microsoft.com/office/drawing/2014/main" id="{6322EADB-73DD-42C2-9D50-29335DD3F0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28613"/>
            <a:ext cx="1684655" cy="589915"/>
          </a:xfrm>
          <a:prstGeom prst="rect">
            <a:avLst/>
          </a:prstGeom>
          <a:noFill/>
        </p:spPr>
      </p:pic>
    </p:spTree>
    <p:extLst>
      <p:ext uri="{BB962C8B-B14F-4D97-AF65-F5344CB8AC3E}">
        <p14:creationId xmlns:p14="http://schemas.microsoft.com/office/powerpoint/2010/main" val="219260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6322EADB-73DD-42C2-9D50-29335DD3F0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28613"/>
            <a:ext cx="1684655" cy="589915"/>
          </a:xfrm>
          <a:prstGeom prst="rect">
            <a:avLst/>
          </a:prstGeom>
          <a:noFill/>
        </p:spPr>
      </p:pic>
      <p:sp>
        <p:nvSpPr>
          <p:cNvPr id="5" name="Naslov 1">
            <a:extLst>
              <a:ext uri="{FF2B5EF4-FFF2-40B4-BE49-F238E27FC236}">
                <a16:creationId xmlns:a16="http://schemas.microsoft.com/office/drawing/2014/main" id="{901DD170-AFA6-40F6-B119-BEAF47F05930}"/>
              </a:ext>
            </a:extLst>
          </p:cNvPr>
          <p:cNvSpPr>
            <a:spLocks noGrp="1"/>
          </p:cNvSpPr>
          <p:nvPr>
            <p:ph type="title"/>
          </p:nvPr>
        </p:nvSpPr>
        <p:spPr>
          <a:xfrm>
            <a:off x="467544" y="1193938"/>
            <a:ext cx="7886700" cy="722894"/>
          </a:xfrm>
        </p:spPr>
        <p:txBody>
          <a:bodyPr/>
          <a:lstStyle/>
          <a:p>
            <a:r>
              <a:rPr lang="sl-SI" sz="4400" dirty="0"/>
              <a:t>MERILA ZA OCENJEVANJE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208912" cy="4104456"/>
          </a:xfrm>
        </p:spPr>
        <p:txBody>
          <a:bodyPr/>
          <a:lstStyle/>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Posredni stroški, stroški nakupa opreme in nakupa programske opreme se dokazujejo neposredno z računi.</a:t>
            </a:r>
          </a:p>
          <a:p>
            <a:pPr marL="285750" indent="-285750">
              <a:buFont typeface="Arial" panose="020B0604020202020204" pitchFamily="34" charset="0"/>
              <a:buChar char="•"/>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 stroški dela se obračunavajo na podlagi standardne lestvice stroška na enoto. Vrednost ure je 16,32 EUR.</a:t>
            </a:r>
          </a:p>
          <a:p>
            <a:pPr marL="285750" indent="-285750">
              <a:buFont typeface="Arial" panose="020B0604020202020204" pitchFamily="34" charset="0"/>
              <a:buChar char="•"/>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posredni stroški se izračunajo na podlagi stroška dela v višini 15% in je fiksen.</a:t>
            </a:r>
          </a:p>
          <a:p>
            <a:pPr marL="285750" lvl="0" indent="-285750" algn="just">
              <a:lnSpc>
                <a:spcPct val="107000"/>
              </a:lnSpc>
              <a:spcAft>
                <a:spcPts val="0"/>
              </a:spcAft>
              <a:buFont typeface="Arial" panose="020B0604020202020204" pitchFamily="34" charset="0"/>
              <a:buChar char="•"/>
            </a:pPr>
            <a:endParaRPr lang="sl-SI" sz="1800" dirty="0">
              <a:latin typeface="Calibri" panose="020F0502020204030204" pitchFamily="34" charset="0"/>
              <a:ea typeface="SimSun" panose="02010600030101010101" pitchFamily="2" charset="-122"/>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p>
        </p:txBody>
      </p:sp>
    </p:spTree>
    <p:extLst>
      <p:ext uri="{BB962C8B-B14F-4D97-AF65-F5344CB8AC3E}">
        <p14:creationId xmlns:p14="http://schemas.microsoft.com/office/powerpoint/2010/main" val="138117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AVTORSKE PRAVICE</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064896" cy="4104456"/>
          </a:xfrm>
        </p:spPr>
        <p:txBody>
          <a:bodyPr/>
          <a:lstStyle/>
          <a:p>
            <a:pPr marL="342900" indent="-342900">
              <a:buFont typeface="Arial" panose="020B0604020202020204" pitchFamily="34" charset="0"/>
              <a:buChar char="•"/>
            </a:pPr>
            <a:r>
              <a:rPr lang="sl-SI" dirty="0"/>
              <a:t>Konzorcij mora zagotoviti razpolaganje z avtorskimi pravicami, ki mu bodo omogočale popoln nadzor nad programsko rešitvijo. </a:t>
            </a:r>
          </a:p>
          <a:p>
            <a:pPr marL="342900" indent="-342900">
              <a:buFont typeface="Arial" panose="020B0604020202020204" pitchFamily="34" charset="0"/>
              <a:buChar char="•"/>
            </a:pPr>
            <a:endParaRPr lang="sl-SI" dirty="0"/>
          </a:p>
          <a:p>
            <a:pPr marL="342900" indent="-342900">
              <a:buFont typeface="Arial" panose="020B0604020202020204" pitchFamily="34" charset="0"/>
              <a:buChar char="•"/>
            </a:pPr>
            <a:r>
              <a:rPr lang="sl-SI" dirty="0"/>
              <a:t>Želimo, da občine pridobijo </a:t>
            </a:r>
            <a:r>
              <a:rPr lang="sl-SI" dirty="0" err="1"/>
              <a:t>neizključne</a:t>
            </a:r>
            <a:r>
              <a:rPr lang="sl-SI" dirty="0"/>
              <a:t> avtorske pravice.</a:t>
            </a:r>
          </a:p>
          <a:p>
            <a:pPr marL="342900" indent="-342900">
              <a:buFont typeface="Arial" panose="020B0604020202020204" pitchFamily="34" charset="0"/>
              <a:buChar char="•"/>
            </a:pPr>
            <a:endParaRPr lang="sl-SI" dirty="0"/>
          </a:p>
          <a:p>
            <a:pPr marL="342900" indent="-342900">
              <a:buFont typeface="Arial" panose="020B0604020202020204" pitchFamily="34" charset="0"/>
              <a:buChar char="•"/>
            </a:pPr>
            <a:r>
              <a:rPr lang="sl-SI" dirty="0"/>
              <a:t>Pravice razpolaganja lahko prenesejo le na izvajalce občinskih javnih služb, ne pa na druge občine razen če govorimo o odprtokodnih rešitvah. </a:t>
            </a:r>
          </a:p>
          <a:p>
            <a:endParaRPr lang="sl-SI" sz="1800" dirty="0"/>
          </a:p>
        </p:txBody>
      </p:sp>
      <p:pic>
        <p:nvPicPr>
          <p:cNvPr id="4" name="Slika 3" descr="Logotip EU">
            <a:extLst>
              <a:ext uri="{FF2B5EF4-FFF2-40B4-BE49-F238E27FC236}">
                <a16:creationId xmlns:a16="http://schemas.microsoft.com/office/drawing/2014/main" id="{45FACF83-ABB6-4554-82AB-1C3E9F30DF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801" y="541754"/>
            <a:ext cx="1684655" cy="589915"/>
          </a:xfrm>
          <a:prstGeom prst="rect">
            <a:avLst/>
          </a:prstGeom>
          <a:noFill/>
        </p:spPr>
      </p:pic>
    </p:spTree>
    <p:extLst>
      <p:ext uri="{BB962C8B-B14F-4D97-AF65-F5344CB8AC3E}">
        <p14:creationId xmlns:p14="http://schemas.microsoft.com/office/powerpoint/2010/main" val="227499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467544" y="1052736"/>
            <a:ext cx="7886700" cy="864095"/>
          </a:xfrm>
        </p:spPr>
        <p:txBody>
          <a:bodyPr/>
          <a:lstStyle/>
          <a:p>
            <a:r>
              <a:rPr lang="sl-SI" sz="4400" dirty="0"/>
              <a:t>OBDOBJE UPRAVIČENOSTI</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827584" y="2348880"/>
            <a:ext cx="8208912" cy="4104456"/>
          </a:xfrm>
        </p:spPr>
        <p:txBody>
          <a:bodyPr/>
          <a:lstStyle/>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Times New Roman" panose="02020603050405020304" pitchFamily="18" charset="0"/>
              </a:rPr>
              <a:t>Od objave javnega razpisa 12. 2. 2021 do 31. 8. 2023</a:t>
            </a:r>
          </a:p>
          <a:p>
            <a:pPr marL="285750" lvl="0" indent="-285750" algn="just">
              <a:lnSpc>
                <a:spcPct val="107000"/>
              </a:lnSpc>
              <a:spcAft>
                <a:spcPts val="0"/>
              </a:spcAft>
              <a:buFont typeface="Arial" panose="020B0604020202020204" pitchFamily="34" charset="0"/>
              <a:buChar char="•"/>
            </a:pPr>
            <a:endParaRPr lang="sl-SI" sz="1800" dirty="0">
              <a:latin typeface="Calibri" panose="020F0502020204030204" pitchFamily="34" charset="0"/>
              <a:ea typeface="SimSun" panose="02010600030101010101" pitchFamily="2" charset="-122"/>
              <a:cs typeface="Times New Roman" panose="02020603050405020304" pitchFamily="18" charset="0"/>
            </a:endParaRPr>
          </a:p>
          <a:p>
            <a:pPr marL="285750" lvl="0" indent="-285750">
              <a:lnSpc>
                <a:spcPct val="107000"/>
              </a:lnSpc>
              <a:buFont typeface="Arial" panose="020B0604020202020204" pitchFamily="34" charset="0"/>
              <a:buChar char="•"/>
            </a:pPr>
            <a:r>
              <a:rPr lang="sl-SI" dirty="0">
                <a:latin typeface="Calibri" panose="020F0502020204030204" pitchFamily="34" charset="0"/>
                <a:cs typeface="Times New Roman" panose="02020603050405020304" pitchFamily="18" charset="0"/>
              </a:rPr>
              <a:t>Obdobje upravičenosti izdatkov s strani občin je od datuma objave razpisa in največ do 15. 9. 2023.</a:t>
            </a:r>
          </a:p>
          <a:p>
            <a:pPr marL="285750" lvl="0" indent="-285750">
              <a:lnSpc>
                <a:spcPct val="107000"/>
              </a:lnSpc>
              <a:buFont typeface="Arial" panose="020B0604020202020204" pitchFamily="34" charset="0"/>
              <a:buChar char="•"/>
            </a:pPr>
            <a:endParaRPr lang="sl-SI" dirty="0">
              <a:latin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sl-SI" dirty="0">
                <a:latin typeface="Calibri" panose="020F0502020204030204" pitchFamily="34" charset="0"/>
                <a:cs typeface="Times New Roman" panose="02020603050405020304" pitchFamily="18" charset="0"/>
              </a:rPr>
              <a:t>Za pomoč pri izvajanju projektov še pripravljamo priročnik.</a:t>
            </a: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p>
        </p:txBody>
      </p:sp>
      <p:pic>
        <p:nvPicPr>
          <p:cNvPr id="4" name="Slika 3" descr="Logotip EU">
            <a:extLst>
              <a:ext uri="{FF2B5EF4-FFF2-40B4-BE49-F238E27FC236}">
                <a16:creationId xmlns:a16="http://schemas.microsoft.com/office/drawing/2014/main" id="{6322EADB-73DD-42C2-9D50-29335DD3F0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28613"/>
            <a:ext cx="1684655" cy="589915"/>
          </a:xfrm>
          <a:prstGeom prst="rect">
            <a:avLst/>
          </a:prstGeom>
          <a:noFill/>
        </p:spPr>
      </p:pic>
    </p:spTree>
    <p:extLst>
      <p:ext uri="{BB962C8B-B14F-4D97-AF65-F5344CB8AC3E}">
        <p14:creationId xmlns:p14="http://schemas.microsoft.com/office/powerpoint/2010/main" val="29822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CE015C-68E0-4F14-A5A8-AC6A52D5A3F4}"/>
              </a:ext>
            </a:extLst>
          </p:cNvPr>
          <p:cNvSpPr>
            <a:spLocks noGrp="1"/>
          </p:cNvSpPr>
          <p:nvPr>
            <p:ph type="title"/>
          </p:nvPr>
        </p:nvSpPr>
        <p:spPr>
          <a:xfrm>
            <a:off x="647700" y="1124744"/>
            <a:ext cx="7886700" cy="1325563"/>
          </a:xfrm>
        </p:spPr>
        <p:txBody>
          <a:bodyPr/>
          <a:lstStyle/>
          <a:p>
            <a:r>
              <a:rPr lang="sl-SI" dirty="0"/>
              <a:t>VREDNOST RAZPISA IN STOPNJA SOFINANCIRANJA</a:t>
            </a:r>
          </a:p>
        </p:txBody>
      </p:sp>
      <p:sp>
        <p:nvSpPr>
          <p:cNvPr id="4" name="PoljeZBesedilom 3">
            <a:extLst>
              <a:ext uri="{FF2B5EF4-FFF2-40B4-BE49-F238E27FC236}">
                <a16:creationId xmlns:a16="http://schemas.microsoft.com/office/drawing/2014/main" id="{71C34E09-DC22-411D-82A4-BB93D32C8ED3}"/>
              </a:ext>
            </a:extLst>
          </p:cNvPr>
          <p:cNvSpPr txBox="1"/>
          <p:nvPr/>
        </p:nvSpPr>
        <p:spPr>
          <a:xfrm>
            <a:off x="647700" y="3212976"/>
            <a:ext cx="7848600" cy="3533531"/>
          </a:xfrm>
          <a:prstGeom prst="rect">
            <a:avLst/>
          </a:prstGeom>
          <a:noFill/>
        </p:spPr>
        <p:txBody>
          <a:bodyPr wrap="square" rtlCol="0">
            <a:spAutoFit/>
          </a:bodyPr>
          <a:lstStyle/>
          <a:p>
            <a:pPr marL="628650" indent="-285750">
              <a:lnSpc>
                <a:spcPct val="107000"/>
              </a:lnSpc>
              <a:spcAft>
                <a:spcPts val="900"/>
              </a:spcAft>
              <a:buFont typeface="Arial" panose="020B0604020202020204" pitchFamily="34" charset="0"/>
              <a:buChar char="•"/>
            </a:pPr>
            <a:r>
              <a:rPr lang="sl-SI" sz="2400" dirty="0">
                <a:latin typeface="Calibri" panose="020F0502020204030204" pitchFamily="34" charset="0"/>
                <a:ea typeface="Calibri" panose="020F0502020204030204" pitchFamily="34" charset="0"/>
                <a:cs typeface="Times New Roman" panose="02020603050405020304" pitchFamily="18" charset="0"/>
              </a:rPr>
              <a:t>Predvideno je, da bo </a:t>
            </a:r>
            <a:r>
              <a:rPr lang="sl-SI" sz="2400" b="1" dirty="0">
                <a:latin typeface="Calibri" panose="020F0502020204030204" pitchFamily="34" charset="0"/>
                <a:ea typeface="Calibri" panose="020F0502020204030204" pitchFamily="34" charset="0"/>
                <a:cs typeface="Times New Roman" panose="02020603050405020304" pitchFamily="18" charset="0"/>
              </a:rPr>
              <a:t>stopnja sofinanciranja 100 %</a:t>
            </a:r>
            <a:r>
              <a:rPr lang="sl-SI" sz="2400" dirty="0">
                <a:latin typeface="Calibri" panose="020F0502020204030204" pitchFamily="34" charset="0"/>
                <a:ea typeface="Calibri" panose="020F0502020204030204" pitchFamily="34" charset="0"/>
                <a:cs typeface="Times New Roman" panose="02020603050405020304" pitchFamily="18" charset="0"/>
              </a:rPr>
              <a:t>. </a:t>
            </a:r>
          </a:p>
          <a:p>
            <a:pPr marL="628650" indent="-285750">
              <a:lnSpc>
                <a:spcPct val="107000"/>
              </a:lnSpc>
              <a:spcAft>
                <a:spcPts val="900"/>
              </a:spcAft>
              <a:buFont typeface="Arial" panose="020B0604020202020204" pitchFamily="34" charset="0"/>
              <a:buChar char="•"/>
            </a:pPr>
            <a:r>
              <a:rPr lang="sl-SI" sz="2400" dirty="0">
                <a:latin typeface="Calibri" panose="020F0502020204030204" pitchFamily="34" charset="0"/>
                <a:ea typeface="Calibri" panose="020F0502020204030204" pitchFamily="34" charset="0"/>
                <a:cs typeface="Times New Roman" panose="02020603050405020304" pitchFamily="18" charset="0"/>
              </a:rPr>
              <a:t>Vrednost razpisa je </a:t>
            </a:r>
            <a:r>
              <a:rPr lang="sl-SI" sz="2400" b="1" dirty="0">
                <a:latin typeface="Calibri" panose="020F0502020204030204" pitchFamily="34" charset="0"/>
                <a:ea typeface="Calibri" panose="020F0502020204030204" pitchFamily="34" charset="0"/>
                <a:cs typeface="Times New Roman" panose="02020603050405020304" pitchFamily="18" charset="0"/>
              </a:rPr>
              <a:t>8. 000.000,00</a:t>
            </a:r>
            <a:r>
              <a:rPr lang="sl-SI" sz="2400" dirty="0">
                <a:latin typeface="Calibri" panose="020F0502020204030204" pitchFamily="34" charset="0"/>
                <a:ea typeface="Calibri" panose="020F0502020204030204" pitchFamily="34" charset="0"/>
                <a:cs typeface="Times New Roman" panose="02020603050405020304" pitchFamily="18" charset="0"/>
              </a:rPr>
              <a:t> EUR.</a:t>
            </a:r>
          </a:p>
          <a:p>
            <a:pPr marL="628650" indent="-285750">
              <a:lnSpc>
                <a:spcPct val="107000"/>
              </a:lnSpc>
              <a:spcAft>
                <a:spcPts val="900"/>
              </a:spcAft>
              <a:buFont typeface="Arial" panose="020B0604020202020204" pitchFamily="34" charset="0"/>
              <a:buChar char="•"/>
            </a:pPr>
            <a:r>
              <a:rPr lang="sl-SI" sz="2400" dirty="0">
                <a:latin typeface="Calibri" panose="020F0502020204030204" pitchFamily="34" charset="0"/>
                <a:ea typeface="Calibri" panose="020F0502020204030204" pitchFamily="34" charset="0"/>
                <a:cs typeface="Times New Roman" panose="02020603050405020304" pitchFamily="18" charset="0"/>
              </a:rPr>
              <a:t>Od: 0,3 MIO do 1 MIO</a:t>
            </a:r>
          </a:p>
          <a:p>
            <a:pPr marL="628650" indent="-285750">
              <a:lnSpc>
                <a:spcPct val="107000"/>
              </a:lnSpc>
              <a:spcAft>
                <a:spcPts val="900"/>
              </a:spcAft>
              <a:buFont typeface="Arial" panose="020B0604020202020204" pitchFamily="34" charset="0"/>
              <a:buChar char="•"/>
            </a:pPr>
            <a:r>
              <a:rPr lang="sl-SI" sz="2400" dirty="0">
                <a:latin typeface="Calibri" panose="020F0502020204030204" pitchFamily="34" charset="0"/>
                <a:ea typeface="Calibri" panose="020F0502020204030204" pitchFamily="34" charset="0"/>
                <a:cs typeface="Times New Roman" panose="02020603050405020304" pitchFamily="18" charset="0"/>
              </a:rPr>
              <a:t>DDV ni upravičen strošek.</a:t>
            </a:r>
          </a:p>
          <a:p>
            <a:pPr marL="628650" indent="-285750">
              <a:lnSpc>
                <a:spcPct val="107000"/>
              </a:lnSpc>
              <a:spcAft>
                <a:spcPts val="900"/>
              </a:spcAft>
              <a:buFont typeface="Arial" panose="020B0604020202020204" pitchFamily="34" charset="0"/>
              <a:buChar char="•"/>
            </a:pP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marL="628650" indent="-285750">
              <a:lnSpc>
                <a:spcPct val="107000"/>
              </a:lnSpc>
              <a:spcAft>
                <a:spcPts val="900"/>
              </a:spcAft>
              <a:buFont typeface="Arial" panose="020B0604020202020204" pitchFamily="34" charset="0"/>
              <a:buChar char="•"/>
            </a:pPr>
            <a:r>
              <a:rPr lang="sl-SI" sz="2400" dirty="0">
                <a:latin typeface="Calibri" panose="020F0502020204030204" pitchFamily="34" charset="0"/>
                <a:ea typeface="Calibri" panose="020F0502020204030204" pitchFamily="34" charset="0"/>
                <a:cs typeface="Times New Roman" panose="02020603050405020304" pitchFamily="18" charset="0"/>
              </a:rPr>
              <a:t>Leto 2021: 0,2 MIO EUR          2022: 3,8 MIO EUR  </a:t>
            </a:r>
          </a:p>
          <a:p>
            <a:pPr marL="342900">
              <a:lnSpc>
                <a:spcPct val="107000"/>
              </a:lnSpc>
              <a:spcAft>
                <a:spcPts val="900"/>
              </a:spcAft>
            </a:pPr>
            <a:r>
              <a:rPr lang="sl-SI" sz="2400" dirty="0">
                <a:latin typeface="Calibri" panose="020F0502020204030204" pitchFamily="34" charset="0"/>
                <a:ea typeface="Calibri" panose="020F0502020204030204" pitchFamily="34" charset="0"/>
                <a:cs typeface="Times New Roman" panose="02020603050405020304" pitchFamily="18" charset="0"/>
              </a:rPr>
              <a:t>                                 2023: 4MIO EUR</a:t>
            </a:r>
          </a:p>
        </p:txBody>
      </p:sp>
      <p:pic>
        <p:nvPicPr>
          <p:cNvPr id="5" name="Slika 4" descr="Logotip EU">
            <a:extLst>
              <a:ext uri="{FF2B5EF4-FFF2-40B4-BE49-F238E27FC236}">
                <a16:creationId xmlns:a16="http://schemas.microsoft.com/office/drawing/2014/main" id="{5C4B6130-616B-4A46-B39A-28D0ABD260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48452"/>
            <a:ext cx="1684655" cy="589915"/>
          </a:xfrm>
          <a:prstGeom prst="rect">
            <a:avLst/>
          </a:prstGeom>
          <a:noFill/>
        </p:spPr>
      </p:pic>
    </p:spTree>
    <p:extLst>
      <p:ext uri="{BB962C8B-B14F-4D97-AF65-F5344CB8AC3E}">
        <p14:creationId xmlns:p14="http://schemas.microsoft.com/office/powerpoint/2010/main" val="317837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37D8B3-03D2-4D75-A3F4-F9B248FE1FDB}"/>
              </a:ext>
            </a:extLst>
          </p:cNvPr>
          <p:cNvSpPr>
            <a:spLocks noGrp="1"/>
          </p:cNvSpPr>
          <p:nvPr>
            <p:ph type="title"/>
          </p:nvPr>
        </p:nvSpPr>
        <p:spPr>
          <a:xfrm>
            <a:off x="539552" y="1052736"/>
            <a:ext cx="7886700" cy="864096"/>
          </a:xfrm>
        </p:spPr>
        <p:txBody>
          <a:bodyPr/>
          <a:lstStyle/>
          <a:p>
            <a:r>
              <a:rPr lang="sl-SI" dirty="0"/>
              <a:t>ODPRTI PODATKI</a:t>
            </a:r>
          </a:p>
        </p:txBody>
      </p:sp>
      <p:sp>
        <p:nvSpPr>
          <p:cNvPr id="3" name="Pravokotnik 2">
            <a:extLst>
              <a:ext uri="{FF2B5EF4-FFF2-40B4-BE49-F238E27FC236}">
                <a16:creationId xmlns:a16="http://schemas.microsoft.com/office/drawing/2014/main" id="{15E931E5-4EC0-4461-A3B4-3912098FB61E}"/>
              </a:ext>
            </a:extLst>
          </p:cNvPr>
          <p:cNvSpPr/>
          <p:nvPr/>
        </p:nvSpPr>
        <p:spPr>
          <a:xfrm>
            <a:off x="395536" y="2132856"/>
            <a:ext cx="8496300" cy="4682757"/>
          </a:xfrm>
          <a:prstGeom prst="rect">
            <a:avLst/>
          </a:prstGeom>
        </p:spPr>
        <p:txBody>
          <a:bodyPr wrap="square">
            <a:spAutoFit/>
          </a:bodyPr>
          <a:lstStyle/>
          <a:p>
            <a:pPr marL="622935" indent="-285750">
              <a:lnSpc>
                <a:spcPct val="107000"/>
              </a:lnSpc>
              <a:spcAft>
                <a:spcPts val="900"/>
              </a:spcAft>
              <a:buFont typeface="Arial" panose="020B0604020202020204" pitchFamily="34" charset="0"/>
              <a:buChar char="•"/>
            </a:pPr>
            <a:r>
              <a:rPr lang="sl-SI" sz="2800" dirty="0">
                <a:latin typeface="Calibri" panose="020F0502020204030204" pitchFamily="34" charset="0"/>
                <a:ea typeface="Calibri" panose="020F0502020204030204" pitchFamily="34" charset="0"/>
                <a:cs typeface="Times New Roman" panose="02020603050405020304" pitchFamily="18" charset="0"/>
              </a:rPr>
              <a:t>Pri digitalizaciji želimo, da </a:t>
            </a:r>
            <a:r>
              <a:rPr lang="sl-SI" sz="2800" b="1" dirty="0">
                <a:latin typeface="Calibri" panose="020F0502020204030204" pitchFamily="34" charset="0"/>
                <a:ea typeface="Calibri" panose="020F0502020204030204" pitchFamily="34" charset="0"/>
                <a:cs typeface="Times New Roman" panose="02020603050405020304" pitchFamily="18" charset="0"/>
              </a:rPr>
              <a:t>podatki ostajajo odprti za ponovno uporabo, rešitve z odprtimi aplikacijskimi vmesniki</a:t>
            </a:r>
            <a:r>
              <a:rPr lang="sl-SI" sz="2800" dirty="0">
                <a:latin typeface="Calibri" panose="020F0502020204030204" pitchFamily="34" charset="0"/>
                <a:ea typeface="Calibri" panose="020F0502020204030204" pitchFamily="34" charset="0"/>
                <a:cs typeface="Times New Roman" panose="02020603050405020304" pitchFamily="18" charset="0"/>
              </a:rPr>
              <a:t>. </a:t>
            </a:r>
          </a:p>
          <a:p>
            <a:pPr marL="622935" indent="-285750">
              <a:lnSpc>
                <a:spcPct val="107000"/>
              </a:lnSpc>
              <a:spcAft>
                <a:spcPts val="900"/>
              </a:spcAft>
              <a:buFont typeface="Arial" panose="020B0604020202020204" pitchFamily="34" charset="0"/>
              <a:buChar char="•"/>
            </a:pP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marL="622935" indent="-285750">
              <a:lnSpc>
                <a:spcPct val="107000"/>
              </a:lnSpc>
              <a:spcAft>
                <a:spcPts val="900"/>
              </a:spcAft>
              <a:buFont typeface="Arial" panose="020B0604020202020204" pitchFamily="34" charset="0"/>
              <a:buChar char="•"/>
            </a:pPr>
            <a:r>
              <a:rPr lang="sl-SI" sz="2800" dirty="0">
                <a:latin typeface="Calibri" panose="020F0502020204030204" pitchFamily="34" charset="0"/>
                <a:ea typeface="Calibri" panose="020F0502020204030204" pitchFamily="34" charset="0"/>
                <a:cs typeface="Times New Roman" panose="02020603050405020304" pitchFamily="18" charset="0"/>
              </a:rPr>
              <a:t>Ne želimo spodbujati oblikovanja zaprtih sistemov, kjer eno podjetje obvladuje vse informacije neke občine. </a:t>
            </a:r>
          </a:p>
          <a:p>
            <a:pPr marL="622935" indent="-285750">
              <a:lnSpc>
                <a:spcPct val="107000"/>
              </a:lnSpc>
              <a:spcAft>
                <a:spcPts val="900"/>
              </a:spcAft>
              <a:buFont typeface="Arial" panose="020B0604020202020204" pitchFamily="34" charset="0"/>
              <a:buChar char="•"/>
            </a:pP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marL="622935" indent="-285750">
              <a:lnSpc>
                <a:spcPct val="107000"/>
              </a:lnSpc>
              <a:spcAft>
                <a:spcPts val="900"/>
              </a:spcAft>
              <a:buFont typeface="Arial" panose="020B0604020202020204" pitchFamily="34" charset="0"/>
              <a:buChar char="•"/>
            </a:pPr>
            <a:r>
              <a:rPr lang="sl-SI" sz="2800" dirty="0">
                <a:latin typeface="Calibri" panose="020F0502020204030204" pitchFamily="34" charset="0"/>
                <a:ea typeface="Calibri" panose="020F0502020204030204" pitchFamily="34" charset="0"/>
                <a:cs typeface="Times New Roman" panose="02020603050405020304" pitchFamily="18" charset="0"/>
              </a:rPr>
              <a:t>Spodbujamo interoperabilnost - OASC.</a:t>
            </a:r>
          </a:p>
        </p:txBody>
      </p:sp>
      <p:pic>
        <p:nvPicPr>
          <p:cNvPr id="4" name="Slika 3" descr="Logotip EU">
            <a:extLst>
              <a:ext uri="{FF2B5EF4-FFF2-40B4-BE49-F238E27FC236}">
                <a16:creationId xmlns:a16="http://schemas.microsoft.com/office/drawing/2014/main" id="{73669F6B-ACCF-42CE-AF01-3D334CF2EB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793" y="462821"/>
            <a:ext cx="1684655" cy="589915"/>
          </a:xfrm>
          <a:prstGeom prst="rect">
            <a:avLst/>
          </a:prstGeom>
          <a:noFill/>
        </p:spPr>
      </p:pic>
    </p:spTree>
    <p:extLst>
      <p:ext uri="{BB962C8B-B14F-4D97-AF65-F5344CB8AC3E}">
        <p14:creationId xmlns:p14="http://schemas.microsoft.com/office/powerpoint/2010/main" val="32519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730E28-677A-4269-84A3-EFAF675D268E}"/>
              </a:ext>
            </a:extLst>
          </p:cNvPr>
          <p:cNvSpPr>
            <a:spLocks noGrp="1"/>
          </p:cNvSpPr>
          <p:nvPr>
            <p:ph type="title"/>
          </p:nvPr>
        </p:nvSpPr>
        <p:spPr>
          <a:xfrm>
            <a:off x="628650" y="365125"/>
            <a:ext cx="7886700" cy="759619"/>
          </a:xfrm>
        </p:spPr>
        <p:txBody>
          <a:bodyPr/>
          <a:lstStyle/>
          <a:p>
            <a:r>
              <a:rPr lang="sl-SI" dirty="0"/>
              <a:t>VIR SREDSTEV</a:t>
            </a:r>
          </a:p>
        </p:txBody>
      </p:sp>
      <p:sp>
        <p:nvSpPr>
          <p:cNvPr id="3" name="Označba mesta vsebine 2">
            <a:extLst>
              <a:ext uri="{FF2B5EF4-FFF2-40B4-BE49-F238E27FC236}">
                <a16:creationId xmlns:a16="http://schemas.microsoft.com/office/drawing/2014/main" id="{F0BFC9C2-5DC3-44F0-A76A-0D8B0372E8BF}"/>
              </a:ext>
            </a:extLst>
          </p:cNvPr>
          <p:cNvSpPr>
            <a:spLocks noGrp="1"/>
          </p:cNvSpPr>
          <p:nvPr>
            <p:ph idx="1"/>
          </p:nvPr>
        </p:nvSpPr>
        <p:spPr>
          <a:xfrm>
            <a:off x="611560" y="1700808"/>
            <a:ext cx="7886700" cy="4351338"/>
          </a:xfrm>
        </p:spPr>
        <p:txBody>
          <a:bodyPr/>
          <a:lstStyle/>
          <a:p>
            <a:r>
              <a:rPr lang="sl-SI" sz="2800" dirty="0"/>
              <a:t>Operativni program. Prednostne osi 1: </a:t>
            </a:r>
          </a:p>
          <a:p>
            <a:pPr marL="0" indent="0">
              <a:buNone/>
            </a:pPr>
            <a:endParaRPr lang="sl-SI" sz="2800" dirty="0"/>
          </a:p>
          <a:p>
            <a:pPr marL="0" indent="0">
              <a:buNone/>
            </a:pPr>
            <a:r>
              <a:rPr lang="sl-SI" sz="2800" dirty="0"/>
              <a:t>Mednarodna konkurenčnost raziskav, inovacij in tehnološkega razvoja v skladu s pametno specializacijo za večjo konkurenčnost in ozelenitev gospodarstva</a:t>
            </a:r>
          </a:p>
          <a:p>
            <a:endParaRPr lang="sl-SI" sz="1800" dirty="0"/>
          </a:p>
        </p:txBody>
      </p:sp>
      <p:pic>
        <p:nvPicPr>
          <p:cNvPr id="4" name="Slika 3" descr="Logotip EU">
            <a:extLst>
              <a:ext uri="{FF2B5EF4-FFF2-40B4-BE49-F238E27FC236}">
                <a16:creationId xmlns:a16="http://schemas.microsoft.com/office/drawing/2014/main" id="{7C800F05-E19B-427D-9E16-CA09CF6334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832" y="449976"/>
            <a:ext cx="1684655" cy="589915"/>
          </a:xfrm>
          <a:prstGeom prst="rect">
            <a:avLst/>
          </a:prstGeom>
          <a:noFill/>
        </p:spPr>
      </p:pic>
    </p:spTree>
    <p:extLst>
      <p:ext uri="{BB962C8B-B14F-4D97-AF65-F5344CB8AC3E}">
        <p14:creationId xmlns:p14="http://schemas.microsoft.com/office/powerpoint/2010/main" val="3653903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22F87A-7782-48FD-85DB-7A695F0FC46E}"/>
              </a:ext>
            </a:extLst>
          </p:cNvPr>
          <p:cNvSpPr>
            <a:spLocks noGrp="1"/>
          </p:cNvSpPr>
          <p:nvPr>
            <p:ph type="title"/>
          </p:nvPr>
        </p:nvSpPr>
        <p:spPr>
          <a:xfrm>
            <a:off x="539552" y="1340768"/>
            <a:ext cx="7886700" cy="831627"/>
          </a:xfrm>
        </p:spPr>
        <p:txBody>
          <a:bodyPr/>
          <a:lstStyle/>
          <a:p>
            <a:r>
              <a:rPr lang="sl-SI" dirty="0"/>
              <a:t>ČASOVNICA</a:t>
            </a:r>
          </a:p>
        </p:txBody>
      </p:sp>
      <p:sp>
        <p:nvSpPr>
          <p:cNvPr id="3" name="PoljeZBesedilom 2">
            <a:extLst>
              <a:ext uri="{FF2B5EF4-FFF2-40B4-BE49-F238E27FC236}">
                <a16:creationId xmlns:a16="http://schemas.microsoft.com/office/drawing/2014/main" id="{82A35A3A-BDCE-4609-8E72-AF852E4F974C}"/>
              </a:ext>
            </a:extLst>
          </p:cNvPr>
          <p:cNvSpPr txBox="1"/>
          <p:nvPr/>
        </p:nvSpPr>
        <p:spPr>
          <a:xfrm>
            <a:off x="628650" y="2852936"/>
            <a:ext cx="7886700" cy="2585323"/>
          </a:xfrm>
          <a:prstGeom prst="rect">
            <a:avLst/>
          </a:prstGeom>
          <a:noFill/>
        </p:spPr>
        <p:txBody>
          <a:bodyPr wrap="square" rtlCol="0">
            <a:spAutoFit/>
          </a:bodyPr>
          <a:lstStyle/>
          <a:p>
            <a:r>
              <a:rPr lang="sl-SI" dirty="0"/>
              <a:t>Roka za oddajo vlog za dodelitev sredstev:</a:t>
            </a:r>
          </a:p>
          <a:p>
            <a:endParaRPr lang="sl-SI" dirty="0"/>
          </a:p>
          <a:p>
            <a:pPr marL="285750" indent="-285750">
              <a:buFont typeface="Arial" panose="020B0604020202020204" pitchFamily="34" charset="0"/>
              <a:buChar char="•"/>
            </a:pPr>
            <a:r>
              <a:rPr lang="sl-SI" dirty="0"/>
              <a:t>23. 4. 2021 do 12.ure,</a:t>
            </a:r>
          </a:p>
          <a:p>
            <a:pPr marL="285750" indent="-285750">
              <a:buFont typeface="Arial" panose="020B0604020202020204" pitchFamily="34" charset="0"/>
              <a:buChar char="•"/>
            </a:pPr>
            <a:r>
              <a:rPr lang="sl-SI" dirty="0"/>
              <a:t>10. 9. 2021 do 12. ure.</a:t>
            </a:r>
          </a:p>
          <a:p>
            <a:pPr marL="285750" indent="-285750">
              <a:buFontTx/>
              <a:buChar char="-"/>
            </a:pPr>
            <a:endParaRPr lang="sl-SI" dirty="0"/>
          </a:p>
          <a:p>
            <a:r>
              <a:rPr lang="sl-SI" dirty="0"/>
              <a:t>Prijavitelji bodo s sklepom ministra oziroma pooblaščene osebe obveščeni o izidu javnega razpisa najkasneje v roku 60 dni od izteka roka za oddajo vlog.</a:t>
            </a:r>
          </a:p>
          <a:p>
            <a:endParaRPr lang="sl-SI" dirty="0"/>
          </a:p>
        </p:txBody>
      </p:sp>
      <p:pic>
        <p:nvPicPr>
          <p:cNvPr id="4" name="Slika 3" descr="Logotip EU">
            <a:extLst>
              <a:ext uri="{FF2B5EF4-FFF2-40B4-BE49-F238E27FC236}">
                <a16:creationId xmlns:a16="http://schemas.microsoft.com/office/drawing/2014/main" id="{58CDF011-2329-4662-80C3-AD742E9255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76672"/>
            <a:ext cx="1684655" cy="589915"/>
          </a:xfrm>
          <a:prstGeom prst="rect">
            <a:avLst/>
          </a:prstGeom>
          <a:noFill/>
        </p:spPr>
      </p:pic>
    </p:spTree>
    <p:extLst>
      <p:ext uri="{BB962C8B-B14F-4D97-AF65-F5344CB8AC3E}">
        <p14:creationId xmlns:p14="http://schemas.microsoft.com/office/powerpoint/2010/main" val="407593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58CDF011-2329-4662-80C3-AD742E9255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76672"/>
            <a:ext cx="1684655" cy="589915"/>
          </a:xfrm>
          <a:prstGeom prst="rect">
            <a:avLst/>
          </a:prstGeom>
          <a:noFill/>
        </p:spPr>
      </p:pic>
      <p:sp>
        <p:nvSpPr>
          <p:cNvPr id="2" name="Naslov 1">
            <a:extLst>
              <a:ext uri="{FF2B5EF4-FFF2-40B4-BE49-F238E27FC236}">
                <a16:creationId xmlns:a16="http://schemas.microsoft.com/office/drawing/2014/main" id="{7222F87A-7782-48FD-85DB-7A695F0FC46E}"/>
              </a:ext>
            </a:extLst>
          </p:cNvPr>
          <p:cNvSpPr>
            <a:spLocks noGrp="1"/>
          </p:cNvSpPr>
          <p:nvPr>
            <p:ph type="title"/>
          </p:nvPr>
        </p:nvSpPr>
        <p:spPr>
          <a:xfrm>
            <a:off x="539552" y="1340768"/>
            <a:ext cx="7886700" cy="831627"/>
          </a:xfrm>
        </p:spPr>
        <p:txBody>
          <a:bodyPr/>
          <a:lstStyle/>
          <a:p>
            <a:r>
              <a:rPr lang="sl-SI" dirty="0"/>
              <a:t>PRIMERI</a:t>
            </a:r>
          </a:p>
        </p:txBody>
      </p:sp>
      <p:sp>
        <p:nvSpPr>
          <p:cNvPr id="3" name="PoljeZBesedilom 2">
            <a:extLst>
              <a:ext uri="{FF2B5EF4-FFF2-40B4-BE49-F238E27FC236}">
                <a16:creationId xmlns:a16="http://schemas.microsoft.com/office/drawing/2014/main" id="{82A35A3A-BDCE-4609-8E72-AF852E4F974C}"/>
              </a:ext>
            </a:extLst>
          </p:cNvPr>
          <p:cNvSpPr txBox="1"/>
          <p:nvPr/>
        </p:nvSpPr>
        <p:spPr>
          <a:xfrm>
            <a:off x="628650" y="2172395"/>
            <a:ext cx="7886700" cy="2308324"/>
          </a:xfrm>
          <a:prstGeom prst="rect">
            <a:avLst/>
          </a:prstGeom>
          <a:noFill/>
        </p:spPr>
        <p:txBody>
          <a:bodyPr wrap="square" rtlCol="0">
            <a:spAutoFit/>
          </a:bodyPr>
          <a:lstStyle/>
          <a:p>
            <a:r>
              <a:rPr lang="sl-SI" b="1" dirty="0" err="1"/>
              <a:t>Kobenhavn</a:t>
            </a:r>
            <a:endParaRPr lang="sl-SI" b="1" dirty="0"/>
          </a:p>
          <a:p>
            <a:pPr lvl="1"/>
            <a:r>
              <a:rPr lang="sl-SI" dirty="0"/>
              <a:t>Mesto kupilo platformo na kateri lokalni start-upi razvijajo rešitve za lokalne potrebe. Mesto je živ laboratorij.</a:t>
            </a:r>
          </a:p>
          <a:p>
            <a:r>
              <a:rPr lang="sl-SI" b="1" dirty="0"/>
              <a:t>Barcelona </a:t>
            </a:r>
          </a:p>
          <a:p>
            <a:pPr lvl="1"/>
            <a:r>
              <a:rPr lang="sl-SI" dirty="0"/>
              <a:t>Upravljanje prometa v središču mesta v kombinaciji z onesnaženostjo zraka, podatki v realnem času o koših za sveti, mestna kolesa,…</a:t>
            </a:r>
          </a:p>
          <a:p>
            <a:r>
              <a:rPr lang="sl-SI" b="1" dirty="0"/>
              <a:t>Dunaj</a:t>
            </a:r>
          </a:p>
          <a:p>
            <a:r>
              <a:rPr lang="sl-SI" dirty="0"/>
              <a:t>	Rešujejo promet, energetiko, solarni paneli, turizem….</a:t>
            </a:r>
          </a:p>
        </p:txBody>
      </p:sp>
      <p:pic>
        <p:nvPicPr>
          <p:cNvPr id="5" name="Slika 4" descr="Slik Barcelone">
            <a:extLst>
              <a:ext uri="{FF2B5EF4-FFF2-40B4-BE49-F238E27FC236}">
                <a16:creationId xmlns:a16="http://schemas.microsoft.com/office/drawing/2014/main" id="{AE8D24DE-764F-4BC3-90D5-5726886F6081}"/>
              </a:ext>
            </a:extLst>
          </p:cNvPr>
          <p:cNvPicPr>
            <a:picLocks noChangeAspect="1"/>
          </p:cNvPicPr>
          <p:nvPr/>
        </p:nvPicPr>
        <p:blipFill>
          <a:blip r:embed="rId3"/>
          <a:stretch>
            <a:fillRect/>
          </a:stretch>
        </p:blipFill>
        <p:spPr>
          <a:xfrm>
            <a:off x="636575" y="4480719"/>
            <a:ext cx="4166072" cy="2245773"/>
          </a:xfrm>
          <a:prstGeom prst="rect">
            <a:avLst/>
          </a:prstGeom>
        </p:spPr>
      </p:pic>
      <p:pic>
        <p:nvPicPr>
          <p:cNvPr id="6" name="Slika 5" descr="Slika aplikacij mesta Dunaj">
            <a:hlinkClick r:id="rId4"/>
            <a:extLst>
              <a:ext uri="{FF2B5EF4-FFF2-40B4-BE49-F238E27FC236}">
                <a16:creationId xmlns:a16="http://schemas.microsoft.com/office/drawing/2014/main" id="{4D5F8677-F45D-4DEF-964C-C92CCA009E00}"/>
              </a:ext>
            </a:extLst>
          </p:cNvPr>
          <p:cNvPicPr>
            <a:picLocks noChangeAspect="1"/>
          </p:cNvPicPr>
          <p:nvPr/>
        </p:nvPicPr>
        <p:blipFill>
          <a:blip r:embed="rId5"/>
          <a:stretch>
            <a:fillRect/>
          </a:stretch>
        </p:blipFill>
        <p:spPr>
          <a:xfrm>
            <a:off x="5284743" y="4533764"/>
            <a:ext cx="2748510" cy="2139681"/>
          </a:xfrm>
          <a:prstGeom prst="rect">
            <a:avLst/>
          </a:prstGeom>
        </p:spPr>
      </p:pic>
    </p:spTree>
    <p:extLst>
      <p:ext uri="{BB962C8B-B14F-4D97-AF65-F5344CB8AC3E}">
        <p14:creationId xmlns:p14="http://schemas.microsoft.com/office/powerpoint/2010/main" val="400517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58CDF011-2329-4662-80C3-AD742E9255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76672"/>
            <a:ext cx="1684655" cy="589915"/>
          </a:xfrm>
          <a:prstGeom prst="rect">
            <a:avLst/>
          </a:prstGeom>
          <a:noFill/>
        </p:spPr>
      </p:pic>
      <p:sp>
        <p:nvSpPr>
          <p:cNvPr id="6" name="Naslov 1">
            <a:extLst>
              <a:ext uri="{FF2B5EF4-FFF2-40B4-BE49-F238E27FC236}">
                <a16:creationId xmlns:a16="http://schemas.microsoft.com/office/drawing/2014/main" id="{B6B1C712-E5FD-4F66-962A-C6DB281B5188}"/>
              </a:ext>
            </a:extLst>
          </p:cNvPr>
          <p:cNvSpPr>
            <a:spLocks noGrp="1"/>
          </p:cNvSpPr>
          <p:nvPr>
            <p:ph type="title"/>
          </p:nvPr>
        </p:nvSpPr>
        <p:spPr>
          <a:xfrm>
            <a:off x="539552" y="1340768"/>
            <a:ext cx="7886700" cy="831627"/>
          </a:xfrm>
        </p:spPr>
        <p:txBody>
          <a:bodyPr/>
          <a:lstStyle/>
          <a:p>
            <a:r>
              <a:rPr lang="sl-SI" dirty="0"/>
              <a:t>PRIMERI</a:t>
            </a:r>
          </a:p>
        </p:txBody>
      </p:sp>
      <p:pic>
        <p:nvPicPr>
          <p:cNvPr id="7" name="Slika 6" descr="Slika Dubrovnika">
            <a:hlinkClick r:id="rId3"/>
            <a:extLst>
              <a:ext uri="{FF2B5EF4-FFF2-40B4-BE49-F238E27FC236}">
                <a16:creationId xmlns:a16="http://schemas.microsoft.com/office/drawing/2014/main" id="{A4344315-99D7-4DCA-8CC5-DB06D5E2DE7A}"/>
              </a:ext>
            </a:extLst>
          </p:cNvPr>
          <p:cNvPicPr>
            <a:picLocks noChangeAspect="1"/>
          </p:cNvPicPr>
          <p:nvPr/>
        </p:nvPicPr>
        <p:blipFill>
          <a:blip r:embed="rId4"/>
          <a:stretch>
            <a:fillRect/>
          </a:stretch>
        </p:blipFill>
        <p:spPr>
          <a:xfrm>
            <a:off x="2555776" y="2276872"/>
            <a:ext cx="3888432" cy="1870200"/>
          </a:xfrm>
          <a:prstGeom prst="rect">
            <a:avLst/>
          </a:prstGeom>
        </p:spPr>
      </p:pic>
      <p:sp>
        <p:nvSpPr>
          <p:cNvPr id="3" name="PoljeZBesedilom 2">
            <a:extLst>
              <a:ext uri="{FF2B5EF4-FFF2-40B4-BE49-F238E27FC236}">
                <a16:creationId xmlns:a16="http://schemas.microsoft.com/office/drawing/2014/main" id="{82A35A3A-BDCE-4609-8E72-AF852E4F974C}"/>
              </a:ext>
            </a:extLst>
          </p:cNvPr>
          <p:cNvSpPr txBox="1"/>
          <p:nvPr/>
        </p:nvSpPr>
        <p:spPr>
          <a:xfrm>
            <a:off x="628650" y="2172395"/>
            <a:ext cx="7886700" cy="4247317"/>
          </a:xfrm>
          <a:prstGeom prst="rect">
            <a:avLst/>
          </a:prstGeom>
          <a:noFill/>
        </p:spPr>
        <p:txBody>
          <a:bodyPr wrap="square" rtlCol="0">
            <a:spAutoFit/>
          </a:bodyPr>
          <a:lstStyle/>
          <a:p>
            <a:r>
              <a:rPr lang="sl-SI" b="1" dirty="0"/>
              <a:t>Dubrovnik</a:t>
            </a:r>
          </a:p>
          <a:p>
            <a:endParaRPr lang="sl-SI" b="1" dirty="0"/>
          </a:p>
          <a:p>
            <a:endParaRPr lang="sl-SI" b="1" dirty="0"/>
          </a:p>
          <a:p>
            <a:endParaRPr lang="sl-SI" b="1" dirty="0"/>
          </a:p>
          <a:p>
            <a:endParaRPr lang="sl-SI" b="1" dirty="0"/>
          </a:p>
          <a:p>
            <a:endParaRPr lang="sl-SI" b="1" dirty="0"/>
          </a:p>
          <a:p>
            <a:endParaRPr lang="sl-SI" b="1" dirty="0"/>
          </a:p>
          <a:p>
            <a:endParaRPr lang="sl-SI" b="1" dirty="0"/>
          </a:p>
          <a:p>
            <a:r>
              <a:rPr lang="sl-SI" b="1" dirty="0"/>
              <a:t>Reka</a:t>
            </a:r>
          </a:p>
          <a:p>
            <a:r>
              <a:rPr lang="sl-SI" dirty="0"/>
              <a:t>Vizija mesta je preoblikovanje urbanega območja, okolja in gospodarstva s širokim razvojem in sprejetjem sodobnih IKT. Cilj je spodbuditi inovacije, ustvariti delovna mesta, povečati vključenost državljanov in izboljšati kakovost življenja v mestu za vse občane, podjetja in obiskovalce. </a:t>
            </a:r>
            <a:endParaRPr lang="sl-SI" b="1" dirty="0"/>
          </a:p>
          <a:p>
            <a:endParaRPr lang="sl-SI" b="1" dirty="0"/>
          </a:p>
          <a:p>
            <a:endParaRPr lang="sl-SI" b="1" dirty="0"/>
          </a:p>
        </p:txBody>
      </p:sp>
    </p:spTree>
    <p:extLst>
      <p:ext uri="{BB962C8B-B14F-4D97-AF65-F5344CB8AC3E}">
        <p14:creationId xmlns:p14="http://schemas.microsoft.com/office/powerpoint/2010/main" val="45191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Logotip EU">
            <a:extLst>
              <a:ext uri="{FF2B5EF4-FFF2-40B4-BE49-F238E27FC236}">
                <a16:creationId xmlns:a16="http://schemas.microsoft.com/office/drawing/2014/main" id="{58CDF011-2329-4662-80C3-AD742E9255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76672"/>
            <a:ext cx="1684655" cy="589915"/>
          </a:xfrm>
          <a:prstGeom prst="rect">
            <a:avLst/>
          </a:prstGeom>
          <a:noFill/>
        </p:spPr>
      </p:pic>
      <p:sp>
        <p:nvSpPr>
          <p:cNvPr id="5" name="Naslov 1">
            <a:extLst>
              <a:ext uri="{FF2B5EF4-FFF2-40B4-BE49-F238E27FC236}">
                <a16:creationId xmlns:a16="http://schemas.microsoft.com/office/drawing/2014/main" id="{7391867F-3518-4161-A98C-CAB7EC96EF55}"/>
              </a:ext>
            </a:extLst>
          </p:cNvPr>
          <p:cNvSpPr>
            <a:spLocks noGrp="1"/>
          </p:cNvSpPr>
          <p:nvPr>
            <p:ph type="title"/>
          </p:nvPr>
        </p:nvSpPr>
        <p:spPr>
          <a:xfrm>
            <a:off x="539552" y="1340768"/>
            <a:ext cx="7886700" cy="831627"/>
          </a:xfrm>
        </p:spPr>
        <p:txBody>
          <a:bodyPr/>
          <a:lstStyle/>
          <a:p>
            <a:r>
              <a:rPr lang="sl-SI" dirty="0"/>
              <a:t>PRIMERI</a:t>
            </a:r>
          </a:p>
        </p:txBody>
      </p:sp>
      <p:sp>
        <p:nvSpPr>
          <p:cNvPr id="3" name="PoljeZBesedilom 2">
            <a:extLst>
              <a:ext uri="{FF2B5EF4-FFF2-40B4-BE49-F238E27FC236}">
                <a16:creationId xmlns:a16="http://schemas.microsoft.com/office/drawing/2014/main" id="{82A35A3A-BDCE-4609-8E72-AF852E4F974C}"/>
              </a:ext>
            </a:extLst>
          </p:cNvPr>
          <p:cNvSpPr txBox="1"/>
          <p:nvPr/>
        </p:nvSpPr>
        <p:spPr>
          <a:xfrm>
            <a:off x="628650" y="2172395"/>
            <a:ext cx="7886700" cy="2308324"/>
          </a:xfrm>
          <a:prstGeom prst="rect">
            <a:avLst/>
          </a:prstGeom>
          <a:noFill/>
        </p:spPr>
        <p:txBody>
          <a:bodyPr wrap="square" rtlCol="0">
            <a:spAutoFit/>
          </a:bodyPr>
          <a:lstStyle/>
          <a:p>
            <a:r>
              <a:rPr lang="sl-SI" b="1" dirty="0"/>
              <a:t>Kranjska Gora</a:t>
            </a:r>
          </a:p>
          <a:p>
            <a:pPr lvl="1"/>
            <a:r>
              <a:rPr lang="sl-SI" dirty="0"/>
              <a:t>Celostno upravljanje turizma, promet, mirujoči promet, komunala, informativne table.</a:t>
            </a:r>
          </a:p>
          <a:p>
            <a:pPr lvl="1"/>
            <a:endParaRPr lang="sl-SI" dirty="0"/>
          </a:p>
          <a:p>
            <a:r>
              <a:rPr lang="sl-SI" b="1" dirty="0"/>
              <a:t>Idrija</a:t>
            </a:r>
          </a:p>
          <a:p>
            <a:pPr lvl="1"/>
            <a:r>
              <a:rPr lang="sl-SI" dirty="0"/>
              <a:t>Združevanje, poenotenje baz podatkov, posledica - razbremenitev administracije. Obstoječe rešitve ne znajo komunicirat med seboj. Silosi.</a:t>
            </a:r>
          </a:p>
        </p:txBody>
      </p:sp>
    </p:spTree>
    <p:extLst>
      <p:ext uri="{BB962C8B-B14F-4D97-AF65-F5344CB8AC3E}">
        <p14:creationId xmlns:p14="http://schemas.microsoft.com/office/powerpoint/2010/main" val="3180294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22F87A-7782-48FD-85DB-7A695F0FC46E}"/>
              </a:ext>
            </a:extLst>
          </p:cNvPr>
          <p:cNvSpPr>
            <a:spLocks noGrp="1"/>
          </p:cNvSpPr>
          <p:nvPr>
            <p:ph type="title"/>
          </p:nvPr>
        </p:nvSpPr>
        <p:spPr>
          <a:xfrm>
            <a:off x="628650" y="1556792"/>
            <a:ext cx="7886700" cy="831627"/>
          </a:xfrm>
        </p:spPr>
        <p:txBody>
          <a:bodyPr/>
          <a:lstStyle/>
          <a:p>
            <a:r>
              <a:rPr lang="sl-SI" dirty="0"/>
              <a:t>VPRAŠANJA?</a:t>
            </a:r>
          </a:p>
        </p:txBody>
      </p:sp>
      <p:sp>
        <p:nvSpPr>
          <p:cNvPr id="5" name="PoljeZBesedilom 4">
            <a:extLst>
              <a:ext uri="{FF2B5EF4-FFF2-40B4-BE49-F238E27FC236}">
                <a16:creationId xmlns:a16="http://schemas.microsoft.com/office/drawing/2014/main" id="{D87FB3D0-739F-4D4E-B2AB-4CEB6C8B6F33}"/>
              </a:ext>
            </a:extLst>
          </p:cNvPr>
          <p:cNvSpPr txBox="1"/>
          <p:nvPr/>
        </p:nvSpPr>
        <p:spPr>
          <a:xfrm>
            <a:off x="746219" y="3284984"/>
            <a:ext cx="7886700" cy="1415772"/>
          </a:xfrm>
          <a:prstGeom prst="rect">
            <a:avLst/>
          </a:prstGeom>
          <a:noFill/>
        </p:spPr>
        <p:txBody>
          <a:bodyPr wrap="square" rtlCol="0">
            <a:spAutoFit/>
          </a:bodyPr>
          <a:lstStyle/>
          <a:p>
            <a:pPr marL="285750" indent="-285750">
              <a:buFont typeface="Arial" panose="020B0604020202020204" pitchFamily="34" charset="0"/>
              <a:buChar char="•"/>
            </a:pPr>
            <a:r>
              <a:rPr lang="sl-SI" sz="3200" dirty="0"/>
              <a:t>Elektronska pošta: </a:t>
            </a:r>
            <a:r>
              <a:rPr lang="sl-SI" sz="3200" dirty="0">
                <a:hlinkClick r:id="rId2"/>
              </a:rPr>
              <a:t>PMIS.mju@gov.si</a:t>
            </a:r>
            <a:r>
              <a:rPr lang="sl-SI" sz="3200" dirty="0"/>
              <a:t>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Telefon: 01/ 478 4765, med 10 in 11 uro.</a:t>
            </a:r>
          </a:p>
          <a:p>
            <a:endParaRPr lang="sl-SI" dirty="0"/>
          </a:p>
        </p:txBody>
      </p:sp>
      <p:pic>
        <p:nvPicPr>
          <p:cNvPr id="4" name="Slika 3" descr="Logotip EU">
            <a:extLst>
              <a:ext uri="{FF2B5EF4-FFF2-40B4-BE49-F238E27FC236}">
                <a16:creationId xmlns:a16="http://schemas.microsoft.com/office/drawing/2014/main" id="{58CDF011-2329-4662-80C3-AD742E9255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76672"/>
            <a:ext cx="1684655" cy="589915"/>
          </a:xfrm>
          <a:prstGeom prst="rect">
            <a:avLst/>
          </a:prstGeom>
          <a:noFill/>
        </p:spPr>
      </p:pic>
    </p:spTree>
    <p:extLst>
      <p:ext uri="{BB962C8B-B14F-4D97-AF65-F5344CB8AC3E}">
        <p14:creationId xmlns:p14="http://schemas.microsoft.com/office/powerpoint/2010/main" val="274207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730E28-677A-4269-84A3-EFAF675D268E}"/>
              </a:ext>
            </a:extLst>
          </p:cNvPr>
          <p:cNvSpPr>
            <a:spLocks noGrp="1"/>
          </p:cNvSpPr>
          <p:nvPr>
            <p:ph type="title"/>
          </p:nvPr>
        </p:nvSpPr>
        <p:spPr>
          <a:xfrm>
            <a:off x="628650" y="365125"/>
            <a:ext cx="7886700" cy="759619"/>
          </a:xfrm>
        </p:spPr>
        <p:txBody>
          <a:bodyPr/>
          <a:lstStyle/>
          <a:p>
            <a:r>
              <a:rPr lang="sl-SI" dirty="0"/>
              <a:t>NAMEN</a:t>
            </a:r>
          </a:p>
        </p:txBody>
      </p:sp>
      <p:sp>
        <p:nvSpPr>
          <p:cNvPr id="3" name="Označba mesta vsebine 2">
            <a:extLst>
              <a:ext uri="{FF2B5EF4-FFF2-40B4-BE49-F238E27FC236}">
                <a16:creationId xmlns:a16="http://schemas.microsoft.com/office/drawing/2014/main" id="{F0BFC9C2-5DC3-44F0-A76A-0D8B0372E8BF}"/>
              </a:ext>
            </a:extLst>
          </p:cNvPr>
          <p:cNvSpPr>
            <a:spLocks noGrp="1"/>
          </p:cNvSpPr>
          <p:nvPr>
            <p:ph idx="1"/>
          </p:nvPr>
        </p:nvSpPr>
        <p:spPr>
          <a:xfrm>
            <a:off x="611560" y="1700808"/>
            <a:ext cx="7886700" cy="4351338"/>
          </a:xfrm>
        </p:spPr>
        <p:txBody>
          <a:bodyPr/>
          <a:lstStyle/>
          <a:p>
            <a:r>
              <a:rPr lang="sl-SI" sz="2000" dirty="0"/>
              <a:t>Pospešitev digitalnega preoblikovanja občin</a:t>
            </a:r>
          </a:p>
          <a:p>
            <a:endParaRPr lang="sl-SI" sz="2000" dirty="0"/>
          </a:p>
          <a:p>
            <a:r>
              <a:rPr lang="sl-SI" sz="2000" dirty="0"/>
              <a:t>z uvedbo in uporabo naprednih digitalnih tehnologij, vzpostavitev dolgoročnih partnerstev deležnikov</a:t>
            </a:r>
          </a:p>
          <a:p>
            <a:endParaRPr lang="sl-SI" sz="2000" dirty="0"/>
          </a:p>
          <a:p>
            <a:r>
              <a:rPr lang="sl-SI" sz="2000" dirty="0"/>
              <a:t>vzpostavitev ekosistema, ki bo služil kot odskočna deska za digitalno preoblikovanje SLO</a:t>
            </a:r>
          </a:p>
          <a:p>
            <a:endParaRPr lang="sl-SI" sz="2000" dirty="0"/>
          </a:p>
          <a:p>
            <a:r>
              <a:rPr lang="sl-SI" sz="2000" dirty="0"/>
              <a:t>zagotavljanje kvalitetnejšega življenja občanov in obiskovalcev</a:t>
            </a:r>
          </a:p>
          <a:p>
            <a:endParaRPr lang="sl-SI" sz="2000" dirty="0"/>
          </a:p>
          <a:p>
            <a:r>
              <a:rPr lang="sl-SI" sz="2000" dirty="0"/>
              <a:t>podjetja pridobijo referenčne projekte.</a:t>
            </a:r>
          </a:p>
        </p:txBody>
      </p:sp>
      <p:pic>
        <p:nvPicPr>
          <p:cNvPr id="4" name="Slika 3" descr="Logotip EU">
            <a:extLst>
              <a:ext uri="{FF2B5EF4-FFF2-40B4-BE49-F238E27FC236}">
                <a16:creationId xmlns:a16="http://schemas.microsoft.com/office/drawing/2014/main" id="{7C800F05-E19B-427D-9E16-CA09CF6334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832" y="449976"/>
            <a:ext cx="1684655" cy="589915"/>
          </a:xfrm>
          <a:prstGeom prst="rect">
            <a:avLst/>
          </a:prstGeom>
          <a:noFill/>
        </p:spPr>
      </p:pic>
    </p:spTree>
    <p:extLst>
      <p:ext uri="{BB962C8B-B14F-4D97-AF65-F5344CB8AC3E}">
        <p14:creationId xmlns:p14="http://schemas.microsoft.com/office/powerpoint/2010/main" val="351462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730E28-677A-4269-84A3-EFAF675D268E}"/>
              </a:ext>
            </a:extLst>
          </p:cNvPr>
          <p:cNvSpPr>
            <a:spLocks noGrp="1"/>
          </p:cNvSpPr>
          <p:nvPr>
            <p:ph type="title"/>
          </p:nvPr>
        </p:nvSpPr>
        <p:spPr>
          <a:xfrm>
            <a:off x="628650" y="365125"/>
            <a:ext cx="7886700" cy="759619"/>
          </a:xfrm>
        </p:spPr>
        <p:txBody>
          <a:bodyPr/>
          <a:lstStyle/>
          <a:p>
            <a:r>
              <a:rPr lang="sl-SI" dirty="0"/>
              <a:t>CILJ</a:t>
            </a:r>
          </a:p>
        </p:txBody>
      </p:sp>
      <p:sp>
        <p:nvSpPr>
          <p:cNvPr id="3" name="Označba mesta vsebine 2">
            <a:extLst>
              <a:ext uri="{FF2B5EF4-FFF2-40B4-BE49-F238E27FC236}">
                <a16:creationId xmlns:a16="http://schemas.microsoft.com/office/drawing/2014/main" id="{F0BFC9C2-5DC3-44F0-A76A-0D8B0372E8BF}"/>
              </a:ext>
            </a:extLst>
          </p:cNvPr>
          <p:cNvSpPr>
            <a:spLocks noGrp="1"/>
          </p:cNvSpPr>
          <p:nvPr>
            <p:ph idx="1"/>
          </p:nvPr>
        </p:nvSpPr>
        <p:spPr>
          <a:xfrm>
            <a:off x="611560" y="1700808"/>
            <a:ext cx="7886700" cy="4707216"/>
          </a:xfrm>
        </p:spPr>
        <p:txBody>
          <a:bodyPr/>
          <a:lstStyle/>
          <a:p>
            <a:r>
              <a:rPr lang="sl-SI" sz="2400" dirty="0"/>
              <a:t>Razvoj, vzpostavitev, testiranje in uvajanje digitalnih rešitev iz različnih vsebinskih področij temelječih na </a:t>
            </a:r>
            <a:r>
              <a:rPr lang="sl-SI" sz="2400" dirty="0" err="1"/>
              <a:t>IoT</a:t>
            </a:r>
            <a:r>
              <a:rPr lang="sl-SI" sz="2400" dirty="0"/>
              <a:t>.</a:t>
            </a:r>
          </a:p>
          <a:p>
            <a:r>
              <a:rPr lang="sl-SI" sz="2400" dirty="0"/>
              <a:t>zagotovitev standardiziranega in poenotenega načina zbiranja podatkov iz posameznih projektov</a:t>
            </a:r>
          </a:p>
          <a:p>
            <a:r>
              <a:rPr lang="sl-SI" sz="2400" dirty="0"/>
              <a:t>ter objava podatkov kot odprtih podatkov z namenom ponovne uporabe.</a:t>
            </a:r>
          </a:p>
          <a:p>
            <a:r>
              <a:rPr lang="sl-SI" sz="2400" dirty="0"/>
              <a:t>Ustvarjanje novih podatkovnih virov, ki bodo pomemben vir za razvoj inovativnih rešitev.</a:t>
            </a:r>
          </a:p>
          <a:p>
            <a:r>
              <a:rPr lang="sl-SI" sz="2400" dirty="0"/>
              <a:t>izboljšanje javnih storitev za občane in druge uporabnike.</a:t>
            </a:r>
          </a:p>
        </p:txBody>
      </p:sp>
      <p:pic>
        <p:nvPicPr>
          <p:cNvPr id="4" name="Slika 3" descr="Logotip EU">
            <a:extLst>
              <a:ext uri="{FF2B5EF4-FFF2-40B4-BE49-F238E27FC236}">
                <a16:creationId xmlns:a16="http://schemas.microsoft.com/office/drawing/2014/main" id="{7C800F05-E19B-427D-9E16-CA09CF6334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832" y="449976"/>
            <a:ext cx="1684655" cy="589915"/>
          </a:xfrm>
          <a:prstGeom prst="rect">
            <a:avLst/>
          </a:prstGeom>
          <a:noFill/>
        </p:spPr>
      </p:pic>
    </p:spTree>
    <p:extLst>
      <p:ext uri="{BB962C8B-B14F-4D97-AF65-F5344CB8AC3E}">
        <p14:creationId xmlns:p14="http://schemas.microsoft.com/office/powerpoint/2010/main" val="269571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730E28-677A-4269-84A3-EFAF675D268E}"/>
              </a:ext>
            </a:extLst>
          </p:cNvPr>
          <p:cNvSpPr>
            <a:spLocks noGrp="1"/>
          </p:cNvSpPr>
          <p:nvPr>
            <p:ph type="title"/>
          </p:nvPr>
        </p:nvSpPr>
        <p:spPr>
          <a:xfrm>
            <a:off x="628650" y="365125"/>
            <a:ext cx="7886700" cy="759619"/>
          </a:xfrm>
        </p:spPr>
        <p:txBody>
          <a:bodyPr/>
          <a:lstStyle/>
          <a:p>
            <a:r>
              <a:rPr lang="sl-SI" dirty="0"/>
              <a:t>Kazalniki</a:t>
            </a:r>
          </a:p>
        </p:txBody>
      </p:sp>
      <p:sp>
        <p:nvSpPr>
          <p:cNvPr id="3" name="Označba mesta vsebine 2">
            <a:extLst>
              <a:ext uri="{FF2B5EF4-FFF2-40B4-BE49-F238E27FC236}">
                <a16:creationId xmlns:a16="http://schemas.microsoft.com/office/drawing/2014/main" id="{F0BFC9C2-5DC3-44F0-A76A-0D8B0372E8BF}"/>
              </a:ext>
            </a:extLst>
          </p:cNvPr>
          <p:cNvSpPr>
            <a:spLocks noGrp="1"/>
          </p:cNvSpPr>
          <p:nvPr>
            <p:ph idx="1"/>
          </p:nvPr>
        </p:nvSpPr>
        <p:spPr>
          <a:xfrm>
            <a:off x="611560" y="1700808"/>
            <a:ext cx="7886700" cy="4707216"/>
          </a:xfrm>
        </p:spPr>
        <p:txBody>
          <a:bodyPr/>
          <a:lstStyle/>
          <a:p>
            <a:r>
              <a:rPr lang="sl-SI" sz="2800" dirty="0"/>
              <a:t>Število podprtih demonstracijskih projektov (8)</a:t>
            </a:r>
          </a:p>
          <a:p>
            <a:r>
              <a:rPr lang="sl-SI" sz="2800" dirty="0"/>
              <a:t>Število objavljenih zbirk podatkov, dostopnih na portalu Odprti podatki Slovenije (OPSI portalu)</a:t>
            </a:r>
          </a:p>
          <a:p>
            <a:r>
              <a:rPr lang="sl-SI" sz="2800" dirty="0"/>
              <a:t>Število opravljenih predstavitev demonstracijskih rešitev.</a:t>
            </a:r>
          </a:p>
          <a:p>
            <a:r>
              <a:rPr lang="sl-SI" sz="2800" dirty="0"/>
              <a:t>Število uporabnikov storitev.</a:t>
            </a:r>
          </a:p>
          <a:p>
            <a:endParaRPr lang="sl-SI" sz="2800" dirty="0"/>
          </a:p>
          <a:p>
            <a:pPr marL="0" indent="0">
              <a:buNone/>
            </a:pPr>
            <a:r>
              <a:rPr lang="sl-SI" sz="2800" dirty="0"/>
              <a:t>Rezultate načrtujte realno.</a:t>
            </a:r>
          </a:p>
        </p:txBody>
      </p:sp>
      <p:pic>
        <p:nvPicPr>
          <p:cNvPr id="4" name="Slika 3" descr="Logotip EU">
            <a:extLst>
              <a:ext uri="{FF2B5EF4-FFF2-40B4-BE49-F238E27FC236}">
                <a16:creationId xmlns:a16="http://schemas.microsoft.com/office/drawing/2014/main" id="{7C800F05-E19B-427D-9E16-CA09CF6334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832" y="449976"/>
            <a:ext cx="1684655" cy="589915"/>
          </a:xfrm>
          <a:prstGeom prst="rect">
            <a:avLst/>
          </a:prstGeom>
          <a:noFill/>
        </p:spPr>
      </p:pic>
    </p:spTree>
    <p:extLst>
      <p:ext uri="{BB962C8B-B14F-4D97-AF65-F5344CB8AC3E}">
        <p14:creationId xmlns:p14="http://schemas.microsoft.com/office/powerpoint/2010/main" val="291409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2FA4B8-E18A-4809-AA25-72A2F171ADB6}"/>
              </a:ext>
            </a:extLst>
          </p:cNvPr>
          <p:cNvSpPr>
            <a:spLocks noGrp="1"/>
          </p:cNvSpPr>
          <p:nvPr>
            <p:ph type="title"/>
          </p:nvPr>
        </p:nvSpPr>
        <p:spPr>
          <a:xfrm>
            <a:off x="1043608" y="332656"/>
            <a:ext cx="7886700" cy="864095"/>
          </a:xfrm>
        </p:spPr>
        <p:txBody>
          <a:bodyPr/>
          <a:lstStyle/>
          <a:p>
            <a:r>
              <a:rPr lang="sl-SI" sz="4400" dirty="0"/>
              <a:t>PREDMET RAZPISA</a:t>
            </a:r>
          </a:p>
        </p:txBody>
      </p:sp>
      <p:sp>
        <p:nvSpPr>
          <p:cNvPr id="3" name="Označba mesta besedila 2">
            <a:extLst>
              <a:ext uri="{FF2B5EF4-FFF2-40B4-BE49-F238E27FC236}">
                <a16:creationId xmlns:a16="http://schemas.microsoft.com/office/drawing/2014/main" id="{5ACB03A0-ECDA-41C2-B371-355CDB2A582F}"/>
              </a:ext>
            </a:extLst>
          </p:cNvPr>
          <p:cNvSpPr>
            <a:spLocks noGrp="1"/>
          </p:cNvSpPr>
          <p:nvPr>
            <p:ph type="body" idx="1"/>
          </p:nvPr>
        </p:nvSpPr>
        <p:spPr>
          <a:xfrm>
            <a:off x="683568" y="1556792"/>
            <a:ext cx="8064896" cy="5112568"/>
          </a:xfrm>
        </p:spPr>
        <p:txBody>
          <a:bodyPr/>
          <a:lstStyle/>
          <a:p>
            <a:pPr marL="342900" indent="-342900">
              <a:buFont typeface="Arial" panose="020B0604020202020204" pitchFamily="34" charset="0"/>
              <a:buChar char="•"/>
            </a:pPr>
            <a:r>
              <a:rPr lang="sl-SI" sz="2800" dirty="0"/>
              <a:t>Sofinanciranje priprave, organizacije ter izvedbe demonstracijskih projektov, katerih rezultat morajo biti </a:t>
            </a:r>
            <a:r>
              <a:rPr lang="sl-SI" sz="2800" u="sng" dirty="0"/>
              <a:t>nove ali izboljšane inovativne, digitalne rešitve in/ali storitve </a:t>
            </a:r>
            <a:r>
              <a:rPr lang="sl-SI" sz="2800" dirty="0"/>
              <a:t>iz vsebinskih področij pametnih mest in skupnosti </a:t>
            </a:r>
            <a:r>
              <a:rPr lang="sl-SI" sz="2800" u="sng" dirty="0"/>
              <a:t>na osnovi tehnologije interneta stvari</a:t>
            </a:r>
            <a:r>
              <a:rPr lang="sl-SI" sz="2800" dirty="0"/>
              <a:t>. </a:t>
            </a:r>
          </a:p>
          <a:p>
            <a:pPr marL="342900" indent="-342900">
              <a:buFont typeface="Arial" panose="020B0604020202020204" pitchFamily="34" charset="0"/>
              <a:buChar char="•"/>
            </a:pPr>
            <a:endParaRPr lang="sl-SI" dirty="0"/>
          </a:p>
          <a:p>
            <a:pPr marL="342900" indent="-342900">
              <a:buFont typeface="Arial" panose="020B0604020202020204" pitchFamily="34" charset="0"/>
              <a:buChar char="•"/>
            </a:pPr>
            <a:r>
              <a:rPr lang="sl-SI" dirty="0"/>
              <a:t>Ne razvijamo senzorjev, komunikacijske opreme, ne kupujemo rešitev za interno poslovanje (računovodstvo, kadrovska služba).</a:t>
            </a:r>
          </a:p>
          <a:p>
            <a:pPr marL="342900" indent="-342900">
              <a:buFont typeface="Arial" panose="020B0604020202020204" pitchFamily="34" charset="0"/>
              <a:buChar char="•"/>
            </a:pPr>
            <a:r>
              <a:rPr lang="sl-SI" dirty="0"/>
              <a:t>Javni razpis ni namenjen financiranju vzpostavitve občinske infrastrukture</a:t>
            </a:r>
            <a:endParaRPr lang="sl-SI" sz="2800" dirty="0"/>
          </a:p>
          <a:p>
            <a:pPr marL="342900" indent="-342900">
              <a:buFont typeface="Arial" panose="020B0604020202020204" pitchFamily="34" charset="0"/>
              <a:buChar char="•"/>
            </a:pPr>
            <a:endParaRPr lang="sl-SI" sz="4000" dirty="0"/>
          </a:p>
          <a:p>
            <a:pPr marL="342900" indent="-342900">
              <a:buFont typeface="Arial" panose="020B0604020202020204" pitchFamily="34" charset="0"/>
              <a:buChar char="•"/>
            </a:pPr>
            <a:endParaRPr lang="sl-SI" sz="4000" dirty="0"/>
          </a:p>
          <a:p>
            <a:endParaRPr lang="sl-SI" sz="3200" dirty="0"/>
          </a:p>
        </p:txBody>
      </p:sp>
    </p:spTree>
    <p:extLst>
      <p:ext uri="{BB962C8B-B14F-4D97-AF65-F5344CB8AC3E}">
        <p14:creationId xmlns:p14="http://schemas.microsoft.com/office/powerpoint/2010/main" val="116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5ACB03A0-ECDA-41C2-B371-355CDB2A582F}"/>
              </a:ext>
            </a:extLst>
          </p:cNvPr>
          <p:cNvSpPr>
            <a:spLocks noGrp="1"/>
          </p:cNvSpPr>
          <p:nvPr>
            <p:ph type="title" idx="4294967295"/>
          </p:nvPr>
        </p:nvSpPr>
        <p:spPr>
          <a:xfrm>
            <a:off x="683568" y="1556792"/>
            <a:ext cx="8064896" cy="48965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err="1">
                <a:ln>
                  <a:noFill/>
                </a:ln>
                <a:solidFill>
                  <a:schemeClr val="tx1"/>
                </a:solidFill>
                <a:effectLst/>
                <a:uLnTx/>
                <a:uFillTx/>
                <a:latin typeface="+mn-lt"/>
                <a:ea typeface="+mn-ea"/>
                <a:cs typeface="+mn-cs"/>
              </a:rPr>
              <a:t>Demonstracijski</a:t>
            </a:r>
            <a:r>
              <a:rPr kumimoji="0" lang="en-US" sz="2200" b="1" i="0" u="none" strike="noStrike" kern="1200" cap="none" spc="0" normalizeH="0" baseline="0" noProof="0" dirty="0">
                <a:ln>
                  <a:noFill/>
                </a:ln>
                <a:solidFill>
                  <a:schemeClr val="tx1"/>
                </a:solidFill>
                <a:effectLst/>
                <a:uLnTx/>
                <a:uFillTx/>
                <a:latin typeface="+mn-lt"/>
                <a:ea typeface="+mn-ea"/>
                <a:cs typeface="+mn-cs"/>
              </a:rPr>
              <a:t> </a:t>
            </a:r>
            <a:r>
              <a:rPr kumimoji="0" lang="en-US" sz="2200" b="1" i="0" u="none" strike="noStrike" kern="1200" cap="none" spc="0" normalizeH="0" baseline="0" noProof="0" dirty="0" err="1">
                <a:ln>
                  <a:noFill/>
                </a:ln>
                <a:solidFill>
                  <a:schemeClr val="tx1"/>
                </a:solidFill>
                <a:effectLst/>
                <a:uLnTx/>
                <a:uFillTx/>
                <a:latin typeface="+mn-lt"/>
                <a:ea typeface="+mn-ea"/>
                <a:cs typeface="+mn-cs"/>
              </a:rPr>
              <a:t>projekt</a:t>
            </a:r>
            <a:r>
              <a:rPr kumimoji="0" lang="en-US" sz="2200" b="1"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a:ln>
                  <a:noFill/>
                </a:ln>
                <a:solidFill>
                  <a:schemeClr val="tx1"/>
                </a:solidFill>
                <a:effectLst/>
                <a:uLnTx/>
                <a:uFillTx/>
                <a:latin typeface="+mn-lt"/>
                <a:ea typeface="+mn-ea"/>
                <a:cs typeface="+mn-cs"/>
              </a:rPr>
              <a:t>za </a:t>
            </a:r>
            <a:r>
              <a:rPr kumimoji="0" lang="en-US" sz="2200" b="0" i="0" u="none" strike="noStrike" kern="1200" cap="none" spc="0" normalizeH="0" baseline="0" noProof="0" dirty="0" err="1">
                <a:ln>
                  <a:noFill/>
                </a:ln>
                <a:solidFill>
                  <a:schemeClr val="tx1"/>
                </a:solidFill>
                <a:effectLst/>
                <a:uLnTx/>
                <a:uFillTx/>
                <a:latin typeface="+mn-lt"/>
                <a:ea typeface="+mn-ea"/>
                <a:cs typeface="+mn-cs"/>
              </a:rPr>
              <a:t>namene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tega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razpisa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vključuje</a:t>
            </a:r>
            <a:r>
              <a:rPr kumimoji="0" lang="en-US" sz="2200" b="0" i="0" u="none" strike="noStrike" kern="1200" cap="none" spc="0" normalizeH="0" baseline="0" noProof="0" dirty="0">
                <a:ln>
                  <a:noFill/>
                </a:ln>
                <a:solidFill>
                  <a:schemeClr val="tx1"/>
                </a:solidFill>
                <a:effectLst/>
                <a:uLnTx/>
                <a:uFillTx/>
                <a:latin typeface="+mn-lt"/>
                <a:ea typeface="+mn-ea"/>
                <a:cs typeface="+mn-cs"/>
              </a:rPr>
              <a:t>/</a:t>
            </a:r>
            <a:r>
              <a:rPr kumimoji="0" lang="en-US" sz="2200" b="0" i="0" u="none" strike="noStrike" kern="1200" cap="none" spc="0" normalizeH="0" baseline="0" noProof="0" dirty="0" err="1">
                <a:ln>
                  <a:noFill/>
                </a:ln>
                <a:solidFill>
                  <a:schemeClr val="tx1"/>
                </a:solidFill>
                <a:effectLst/>
                <a:uLnTx/>
                <a:uFillTx/>
                <a:latin typeface="+mn-lt"/>
                <a:ea typeface="+mn-ea"/>
                <a:cs typeface="+mn-cs"/>
              </a:rPr>
              <a:t>predstavlja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razvoj</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vzpostavitev</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preizkušanje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ocenjevanje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uporabo</a:t>
            </a:r>
            <a:r>
              <a:rPr kumimoji="0" lang="en-US" sz="2200" b="0" i="0" u="none" strike="noStrike" kern="1200" cap="none" spc="0" normalizeH="0" baseline="0" noProof="0" dirty="0">
                <a:ln>
                  <a:noFill/>
                </a:ln>
                <a:solidFill>
                  <a:schemeClr val="tx1"/>
                </a:solidFill>
                <a:effectLst/>
                <a:uLnTx/>
                <a:uFillTx/>
                <a:latin typeface="+mn-lt"/>
                <a:ea typeface="+mn-ea"/>
                <a:cs typeface="+mn-cs"/>
              </a:rPr>
              <a:t> in </a:t>
            </a:r>
            <a:r>
              <a:rPr kumimoji="0" lang="en-US" sz="2200" b="0" i="0" u="none" strike="noStrike" kern="1200" cap="none" spc="0" normalizeH="0" baseline="0" noProof="0" dirty="0" err="1">
                <a:ln>
                  <a:noFill/>
                </a:ln>
                <a:solidFill>
                  <a:schemeClr val="tx1"/>
                </a:solidFill>
                <a:effectLst/>
                <a:uLnTx/>
                <a:uFillTx/>
                <a:latin typeface="+mn-lt"/>
                <a:ea typeface="+mn-ea"/>
                <a:cs typeface="+mn-cs"/>
              </a:rPr>
              <a:t>razširitev</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ukrepov</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ter</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metodologij</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ki</a:t>
            </a:r>
            <a:r>
              <a:rPr kumimoji="0" lang="en-US" sz="2200" b="0" i="0" u="none" strike="noStrike" kern="1200" cap="none" spc="0" normalizeH="0" baseline="0" noProof="0" dirty="0">
                <a:ln>
                  <a:noFill/>
                </a:ln>
                <a:solidFill>
                  <a:schemeClr val="tx1"/>
                </a:solidFill>
                <a:effectLst/>
                <a:uLnTx/>
                <a:uFillTx/>
                <a:latin typeface="+mn-lt"/>
                <a:ea typeface="+mn-ea"/>
                <a:cs typeface="+mn-cs"/>
              </a:rPr>
              <a:t> so </a:t>
            </a:r>
            <a:r>
              <a:rPr kumimoji="0" lang="en-US" sz="2200" b="0" i="0" u="none" strike="noStrike" kern="1200" cap="none" spc="0" normalizeH="0" baseline="0" noProof="0" dirty="0" err="1">
                <a:ln>
                  <a:noFill/>
                </a:ln>
                <a:solidFill>
                  <a:schemeClr val="tx1"/>
                </a:solidFill>
                <a:effectLst/>
                <a:uLnTx/>
                <a:uFillTx/>
                <a:latin typeface="+mn-lt"/>
                <a:ea typeface="+mn-ea"/>
                <a:cs typeface="+mn-cs"/>
              </a:rPr>
              <a:t>tehnološko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ali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družbeno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inovativne</a:t>
            </a:r>
            <a:r>
              <a:rPr kumimoji="0" lang="en-US" sz="2200" b="0" i="0" u="none" strike="noStrike" kern="1200" cap="none" spc="0" normalizeH="0" baseline="0" noProof="0" dirty="0">
                <a:ln>
                  <a:noFill/>
                </a:ln>
                <a:solidFill>
                  <a:schemeClr val="tx1"/>
                </a:solidFill>
                <a:effectLst/>
                <a:uLnTx/>
                <a:uFillTx/>
                <a:latin typeface="+mn-lt"/>
                <a:ea typeface="+mn-ea"/>
                <a:cs typeface="+mn-cs"/>
              </a:rPr>
              <a:t> in bi </a:t>
            </a:r>
            <a:r>
              <a:rPr kumimoji="0" lang="en-US" sz="2200" b="0" i="0" u="none" strike="noStrike" kern="1200" cap="none" spc="0" normalizeH="0" baseline="0" noProof="0" dirty="0" err="1">
                <a:ln>
                  <a:noFill/>
                </a:ln>
                <a:solidFill>
                  <a:schemeClr val="tx1"/>
                </a:solidFill>
                <a:effectLst/>
                <a:uLnTx/>
                <a:uFillTx/>
                <a:latin typeface="+mn-lt"/>
                <a:ea typeface="+mn-ea"/>
                <a:cs typeface="+mn-cs"/>
              </a:rPr>
              <a:t>ga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bilo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možno</a:t>
            </a:r>
            <a:r>
              <a:rPr kumimoji="0" lang="en-US" sz="2200" b="0" i="0" u="none" strike="noStrike" kern="1200" cap="none" spc="0" normalizeH="0" baseline="0" noProof="0" dirty="0">
                <a:ln>
                  <a:noFill/>
                </a:ln>
                <a:solidFill>
                  <a:schemeClr val="tx1"/>
                </a:solidFill>
                <a:effectLst/>
                <a:uLnTx/>
                <a:uFillTx/>
                <a:latin typeface="+mn-lt"/>
                <a:ea typeface="+mn-ea"/>
                <a:cs typeface="+mn-cs"/>
              </a:rPr>
              <a:t>, z </a:t>
            </a:r>
            <a:r>
              <a:rPr kumimoji="0" lang="en-US" sz="2200" b="0" i="0" u="none" strike="noStrike" kern="1200" cap="none" spc="0" normalizeH="0" baseline="0" noProof="0" dirty="0" err="1">
                <a:ln>
                  <a:noFill/>
                </a:ln>
                <a:solidFill>
                  <a:schemeClr val="tx1"/>
                </a:solidFill>
                <a:effectLst/>
                <a:uLnTx/>
                <a:uFillTx/>
                <a:latin typeface="+mn-lt"/>
                <a:ea typeface="+mn-ea"/>
                <a:cs typeface="+mn-cs"/>
              </a:rPr>
              <a:t>ustrezno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prilagoditvijo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uporabiti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širše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oziroma</a:t>
            </a:r>
            <a:r>
              <a:rPr kumimoji="0" lang="en-US" sz="2200" b="0" i="0" u="none" strike="noStrike" kern="1200" cap="none" spc="0" normalizeH="0" baseline="0" noProof="0" dirty="0">
                <a:ln>
                  <a:noFill/>
                </a:ln>
                <a:solidFill>
                  <a:schemeClr val="tx1"/>
                </a:solidFill>
                <a:effectLst/>
                <a:uLnTx/>
                <a:uFillTx/>
                <a:latin typeface="+mn-lt"/>
                <a:ea typeface="+mn-ea"/>
                <a:cs typeface="+mn-cs"/>
              </a:rPr>
              <a:t> za </a:t>
            </a:r>
            <a:r>
              <a:rPr kumimoji="0" lang="en-US" sz="2200" b="0" i="0" u="none" strike="noStrike" kern="1200" cap="none" spc="0" normalizeH="0" baseline="0" noProof="0" dirty="0" err="1">
                <a:ln>
                  <a:noFill/>
                </a:ln>
                <a:solidFill>
                  <a:schemeClr val="tx1"/>
                </a:solidFill>
                <a:effectLst/>
                <a:uLnTx/>
                <a:uFillTx/>
                <a:latin typeface="+mn-lt"/>
                <a:ea typeface="+mn-ea"/>
                <a:cs typeface="+mn-cs"/>
              </a:rPr>
              <a:t>drugačne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potrebe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Projekt</a:t>
            </a:r>
            <a:r>
              <a:rPr kumimoji="0" lang="en-US" sz="2200" b="0" i="0" u="none" strike="noStrike" kern="1200" cap="none" spc="0" normalizeH="0" baseline="0" noProof="0" dirty="0">
                <a:ln>
                  <a:noFill/>
                </a:ln>
                <a:solidFill>
                  <a:schemeClr val="tx1"/>
                </a:solidFill>
                <a:effectLst/>
                <a:uLnTx/>
                <a:uFillTx/>
                <a:latin typeface="+mn-lt"/>
                <a:ea typeface="+mn-ea"/>
                <a:cs typeface="+mn-cs"/>
              </a:rPr>
              <a:t> mora </a:t>
            </a:r>
            <a:r>
              <a:rPr kumimoji="0" lang="en-US" sz="2200" b="0" i="0" u="none" strike="noStrike" kern="1200" cap="none" spc="0" normalizeH="0" baseline="0" noProof="0" dirty="0" err="1">
                <a:ln>
                  <a:noFill/>
                </a:ln>
                <a:solidFill>
                  <a:schemeClr val="tx1"/>
                </a:solidFill>
                <a:effectLst/>
                <a:uLnTx/>
                <a:uFillTx/>
                <a:latin typeface="+mn-lt"/>
                <a:ea typeface="+mn-ea"/>
                <a:cs typeface="+mn-cs"/>
              </a:rPr>
              <a:t>biti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že</a:t>
            </a:r>
            <a:r>
              <a:rPr kumimoji="0" lang="en-US" sz="2200" b="0" i="0" u="none" strike="noStrike" kern="1200" cap="none" spc="0" normalizeH="0" baseline="0" noProof="0" dirty="0">
                <a:ln>
                  <a:noFill/>
                </a:ln>
                <a:solidFill>
                  <a:schemeClr val="tx1"/>
                </a:solidFill>
                <a:effectLst/>
                <a:uLnTx/>
                <a:uFillTx/>
                <a:latin typeface="+mn-lt"/>
                <a:ea typeface="+mn-ea"/>
                <a:cs typeface="+mn-cs"/>
              </a:rPr>
              <a:t> od </a:t>
            </a:r>
            <a:r>
              <a:rPr kumimoji="0" lang="en-US" sz="2200" b="0" i="0" u="none" strike="noStrike" kern="1200" cap="none" spc="0" normalizeH="0" baseline="0" noProof="0" dirty="0" err="1">
                <a:ln>
                  <a:noFill/>
                </a:ln>
                <a:solidFill>
                  <a:schemeClr val="tx1"/>
                </a:solidFill>
                <a:effectLst/>
                <a:uLnTx/>
                <a:uFillTx/>
                <a:latin typeface="+mn-lt"/>
                <a:ea typeface="+mn-ea"/>
                <a:cs typeface="+mn-cs"/>
              </a:rPr>
              <a:t>samega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začetka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izdelan</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tako</a:t>
            </a:r>
            <a:r>
              <a:rPr kumimoji="0" lang="en-US" sz="2200" b="0" i="0" u="none" strike="noStrike" kern="1200" cap="none" spc="0" normalizeH="0" baseline="0" noProof="0" dirty="0">
                <a:ln>
                  <a:noFill/>
                </a:ln>
                <a:solidFill>
                  <a:schemeClr val="tx1"/>
                </a:solidFill>
                <a:effectLst/>
                <a:uLnTx/>
                <a:uFillTx/>
                <a:latin typeface="+mn-lt"/>
                <a:ea typeface="+mn-ea"/>
                <a:cs typeface="+mn-cs"/>
              </a:rPr>
              <a:t>, da </a:t>
            </a:r>
            <a:r>
              <a:rPr kumimoji="0" lang="en-US" sz="2200" b="0" i="0" u="none" strike="noStrike" kern="1200" cap="none" spc="0" normalizeH="0" baseline="0" noProof="0" dirty="0" err="1">
                <a:ln>
                  <a:noFill/>
                </a:ln>
                <a:solidFill>
                  <a:schemeClr val="tx1"/>
                </a:solidFill>
                <a:effectLst/>
                <a:uLnTx/>
                <a:uFillTx/>
                <a:latin typeface="+mn-lt"/>
                <a:ea typeface="+mn-ea"/>
                <a:cs typeface="+mn-cs"/>
              </a:rPr>
              <a:t>bo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prikazal</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ali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uporabljene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tehnike</a:t>
            </a:r>
            <a:r>
              <a:rPr kumimoji="0" lang="en-US" sz="2200" b="0" i="0" u="none" strike="noStrike" kern="1200" cap="none" spc="0" normalizeH="0" baseline="0" noProof="0" dirty="0">
                <a:ln>
                  <a:noFill/>
                </a:ln>
                <a:solidFill>
                  <a:schemeClr val="tx1"/>
                </a:solidFill>
                <a:effectLst/>
                <a:uLnTx/>
                <a:uFillTx/>
                <a:latin typeface="+mn-lt"/>
                <a:ea typeface="+mn-ea"/>
                <a:cs typeface="+mn-cs"/>
              </a:rPr>
              <a:t> in </a:t>
            </a:r>
            <a:r>
              <a:rPr kumimoji="0" lang="en-US" sz="2200" b="0" i="0" u="none" strike="noStrike" kern="1200" cap="none" spc="0" normalizeH="0" baseline="0" noProof="0" dirty="0" err="1">
                <a:ln>
                  <a:noFill/>
                </a:ln>
                <a:solidFill>
                  <a:schemeClr val="tx1"/>
                </a:solidFill>
                <a:effectLst/>
                <a:uLnTx/>
                <a:uFillTx/>
                <a:latin typeface="+mn-lt"/>
                <a:ea typeface="+mn-ea"/>
                <a:cs typeface="+mn-cs"/>
              </a:rPr>
              <a:t>metode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delujejo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že</a:t>
            </a:r>
            <a:r>
              <a:rPr kumimoji="0" lang="en-US" sz="2200" b="0" i="0" u="none" strike="noStrike" kern="1200" cap="none" spc="0" normalizeH="0" baseline="0" noProof="0" dirty="0">
                <a:ln>
                  <a:noFill/>
                </a:ln>
                <a:solidFill>
                  <a:schemeClr val="tx1"/>
                </a:solidFill>
                <a:effectLst/>
                <a:uLnTx/>
                <a:uFillTx/>
                <a:latin typeface="+mn-lt"/>
                <a:ea typeface="+mn-ea"/>
                <a:cs typeface="+mn-cs"/>
              </a:rPr>
              <a:t> v </a:t>
            </a:r>
            <a:r>
              <a:rPr kumimoji="0" lang="en-US" sz="2200" b="0" i="0" u="none" strike="noStrike" kern="1200" cap="none" spc="0" normalizeH="0" baseline="0" noProof="0" dirty="0" err="1">
                <a:ln>
                  <a:noFill/>
                </a:ln>
                <a:solidFill>
                  <a:schemeClr val="tx1"/>
                </a:solidFill>
                <a:effectLst/>
                <a:uLnTx/>
                <a:uFillTx/>
                <a:latin typeface="+mn-lt"/>
                <a:ea typeface="+mn-ea"/>
                <a:cs typeface="+mn-cs"/>
              </a:rPr>
              <a:t>okviru</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projekta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endParaRPr kumimoji="0" lang="sl-SI"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sl-SI"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mn-lt"/>
                <a:ea typeface="+mn-ea"/>
                <a:cs typeface="+mn-cs"/>
              </a:rPr>
              <a:t>Končni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rezultat</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projekta</a:t>
            </a:r>
            <a:r>
              <a:rPr kumimoji="0" lang="en-US" sz="2200" b="0" i="0" u="none" strike="noStrike" kern="1200" cap="none" spc="0" normalizeH="0" baseline="0" noProof="0" dirty="0">
                <a:ln>
                  <a:noFill/>
                </a:ln>
                <a:solidFill>
                  <a:schemeClr val="tx1"/>
                </a:solidFill>
                <a:effectLst/>
                <a:uLnTx/>
                <a:uFillTx/>
                <a:latin typeface="+mn-lt"/>
                <a:ea typeface="+mn-ea"/>
                <a:cs typeface="+mn-cs"/>
              </a:rPr>
              <a:t> mora </a:t>
            </a:r>
            <a:r>
              <a:rPr kumimoji="0" lang="en-US" sz="2200" b="0" i="0" u="none" strike="noStrike" kern="1200" cap="none" spc="0" normalizeH="0" baseline="0" noProof="0" dirty="0" err="1">
                <a:ln>
                  <a:noFill/>
                </a:ln>
                <a:solidFill>
                  <a:schemeClr val="tx1"/>
                </a:solidFill>
                <a:effectLst/>
                <a:uLnTx/>
                <a:uFillTx/>
                <a:latin typeface="+mn-lt"/>
                <a:ea typeface="+mn-ea"/>
                <a:cs typeface="+mn-cs"/>
              </a:rPr>
              <a:t>biti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rešitev</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ki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deluje</a:t>
            </a:r>
            <a:r>
              <a:rPr kumimoji="0" lang="en-US" sz="2200" b="0" i="0" u="none" strike="noStrike" kern="1200" cap="none" spc="0" normalizeH="0" baseline="0" noProof="0" dirty="0">
                <a:ln>
                  <a:noFill/>
                </a:ln>
                <a:solidFill>
                  <a:schemeClr val="tx1"/>
                </a:solidFill>
                <a:effectLst/>
                <a:uLnTx/>
                <a:uFillTx/>
                <a:latin typeface="+mn-lt"/>
                <a:ea typeface="+mn-ea"/>
                <a:cs typeface="+mn-cs"/>
              </a:rPr>
              <a:t> v </a:t>
            </a:r>
            <a:r>
              <a:rPr kumimoji="0" lang="sl-SI" sz="2200" b="0" i="0" u="none" strike="noStrike" kern="1200" cap="none" spc="0" normalizeH="0" baseline="0" noProof="0" dirty="0">
                <a:ln>
                  <a:noFill/>
                </a:ln>
                <a:solidFill>
                  <a:schemeClr val="tx1"/>
                </a:solidFill>
                <a:effectLst/>
                <a:uLnTx/>
                <a:uFillTx/>
                <a:latin typeface="+mn-lt"/>
                <a:ea typeface="+mn-ea"/>
                <a:cs typeface="+mn-cs"/>
              </a:rPr>
              <a:t>praksi</a:t>
            </a:r>
            <a:r>
              <a:rPr kumimoji="0" lang="en-US" sz="2200" b="0" i="0" u="none" strike="noStrike" kern="1200" cap="none" spc="0" normalizeH="0" baseline="0" noProof="0" dirty="0">
                <a:ln>
                  <a:noFill/>
                </a:ln>
                <a:solidFill>
                  <a:schemeClr val="tx1"/>
                </a:solidFill>
                <a:effectLst/>
                <a:uLnTx/>
                <a:uFillTx/>
                <a:latin typeface="+mn-lt"/>
                <a:ea typeface="+mn-ea"/>
                <a:cs typeface="+mn-cs"/>
              </a:rPr>
              <a:t> in </a:t>
            </a:r>
            <a:r>
              <a:rPr kumimoji="0" lang="en-US" sz="2200" b="0" i="0" u="none" strike="noStrike" kern="1200" cap="none" spc="0" normalizeH="0" baseline="0" noProof="0" dirty="0" err="1">
                <a:ln>
                  <a:noFill/>
                </a:ln>
                <a:solidFill>
                  <a:schemeClr val="tx1"/>
                </a:solidFill>
                <a:effectLst/>
                <a:uLnTx/>
                <a:uFillTx/>
                <a:latin typeface="+mn-lt"/>
                <a:ea typeface="+mn-ea"/>
                <a:cs typeface="+mn-cs"/>
              </a:rPr>
              <a:t>bo</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služila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kot</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referenčna</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rešitev</a:t>
            </a:r>
            <a:r>
              <a:rPr kumimoji="0" lang="en-US" sz="2200" b="0" i="0" u="none" strike="noStrike" kern="1200" cap="none" spc="0" normalizeH="0" baseline="0" noProof="0" dirty="0">
                <a:ln>
                  <a:noFill/>
                </a:ln>
                <a:solidFill>
                  <a:schemeClr val="tx1"/>
                </a:solidFill>
                <a:effectLst/>
                <a:uLnTx/>
                <a:uFillTx/>
                <a:latin typeface="+mn-lt"/>
                <a:ea typeface="+mn-ea"/>
                <a:cs typeface="+mn-cs"/>
              </a:rPr>
              <a:t> za </a:t>
            </a:r>
            <a:r>
              <a:rPr kumimoji="0" lang="en-US" sz="2200" b="0" i="0" u="none" strike="noStrike" kern="1200" cap="none" spc="0" normalizeH="0" baseline="0" noProof="0" dirty="0" err="1">
                <a:ln>
                  <a:noFill/>
                </a:ln>
                <a:solidFill>
                  <a:schemeClr val="tx1"/>
                </a:solidFill>
                <a:effectLst/>
                <a:uLnTx/>
                <a:uFillTx/>
                <a:latin typeface="+mn-lt"/>
                <a:ea typeface="+mn-ea"/>
                <a:cs typeface="+mn-cs"/>
              </a:rPr>
              <a:t>predstavitve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zainteresirani</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zainteresirane</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javnosti</a:t>
            </a:r>
            <a:r>
              <a:rPr kumimoji="0" lang="en-US" sz="2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sl-SI"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5213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0A8675-1AA6-43D7-A803-97A6EF245781}"/>
              </a:ext>
            </a:extLst>
          </p:cNvPr>
          <p:cNvSpPr>
            <a:spLocks noGrp="1"/>
          </p:cNvSpPr>
          <p:nvPr>
            <p:ph type="title"/>
          </p:nvPr>
        </p:nvSpPr>
        <p:spPr>
          <a:xfrm>
            <a:off x="539552" y="1052736"/>
            <a:ext cx="7886700" cy="927174"/>
          </a:xfrm>
        </p:spPr>
        <p:txBody>
          <a:bodyPr/>
          <a:lstStyle/>
          <a:p>
            <a:r>
              <a:rPr lang="sl-SI" sz="4400" dirty="0"/>
              <a:t>UPRAVIČENCI</a:t>
            </a:r>
          </a:p>
        </p:txBody>
      </p:sp>
      <p:sp>
        <p:nvSpPr>
          <p:cNvPr id="3" name="Označba mesta besedila 2">
            <a:extLst>
              <a:ext uri="{FF2B5EF4-FFF2-40B4-BE49-F238E27FC236}">
                <a16:creationId xmlns:a16="http://schemas.microsoft.com/office/drawing/2014/main" id="{6DF40BFA-816C-4580-9045-465C239BC0C4}"/>
              </a:ext>
            </a:extLst>
          </p:cNvPr>
          <p:cNvSpPr>
            <a:spLocks noGrp="1"/>
          </p:cNvSpPr>
          <p:nvPr>
            <p:ph type="body" idx="1"/>
          </p:nvPr>
        </p:nvSpPr>
        <p:spPr>
          <a:xfrm>
            <a:off x="683568" y="2420888"/>
            <a:ext cx="7886700" cy="4176464"/>
          </a:xfrm>
        </p:spPr>
        <p:txBody>
          <a:bodyPr/>
          <a:lstStyle/>
          <a:p>
            <a:pPr algn="ctr"/>
            <a:r>
              <a:rPr lang="sl-SI" dirty="0"/>
              <a:t>Upravičenci javnega razpisa so </a:t>
            </a:r>
            <a:r>
              <a:rPr lang="sl-SI" b="1" dirty="0"/>
              <a:t>konzorciji občin</a:t>
            </a:r>
            <a:r>
              <a:rPr lang="sl-SI" dirty="0"/>
              <a:t>.</a:t>
            </a:r>
          </a:p>
          <a:p>
            <a:pPr algn="ctr"/>
            <a:endParaRPr lang="sl-SI" dirty="0"/>
          </a:p>
          <a:p>
            <a:pPr algn="ctr"/>
            <a:r>
              <a:rPr lang="sl-SI" dirty="0"/>
              <a:t>V konzorcij mora biti vključenih minimalno 4 občine iz iste NUTS 3 regije. </a:t>
            </a:r>
          </a:p>
          <a:p>
            <a:pPr algn="ctr"/>
            <a:endParaRPr lang="sl-SI" dirty="0"/>
          </a:p>
          <a:p>
            <a:pPr algn="ctr"/>
            <a:r>
              <a:rPr lang="sl-SI" dirty="0"/>
              <a:t>Izjema je zasavska regija, kjer je minimum za konzorcij 3 občine.</a:t>
            </a:r>
          </a:p>
          <a:p>
            <a:pPr algn="ctr"/>
            <a:endParaRPr lang="sl-SI" dirty="0"/>
          </a:p>
          <a:p>
            <a:pPr algn="ctr"/>
            <a:r>
              <a:rPr lang="sl-SI" dirty="0"/>
              <a:t>Ena občina lahko sodeluje v enem konzorciju v enem roku.</a:t>
            </a:r>
          </a:p>
        </p:txBody>
      </p:sp>
      <p:pic>
        <p:nvPicPr>
          <p:cNvPr id="4" name="Slika 3" descr="Logotip EU">
            <a:extLst>
              <a:ext uri="{FF2B5EF4-FFF2-40B4-BE49-F238E27FC236}">
                <a16:creationId xmlns:a16="http://schemas.microsoft.com/office/drawing/2014/main" id="{F2FFDFC4-2AC0-445F-8D7A-3ED9158E78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613" y="469352"/>
            <a:ext cx="1684655" cy="589915"/>
          </a:xfrm>
          <a:prstGeom prst="rect">
            <a:avLst/>
          </a:prstGeom>
          <a:noFill/>
        </p:spPr>
      </p:pic>
    </p:spTree>
    <p:extLst>
      <p:ext uri="{BB962C8B-B14F-4D97-AF65-F5344CB8AC3E}">
        <p14:creationId xmlns:p14="http://schemas.microsoft.com/office/powerpoint/2010/main" val="240909616"/>
      </p:ext>
    </p:extLst>
  </p:cSld>
  <p:clrMapOvr>
    <a:masterClrMapping/>
  </p:clrMapOvr>
</p:sld>
</file>

<file path=ppt/theme/theme1.xml><?xml version="1.0" encoding="utf-8"?>
<a:theme xmlns:a="http://schemas.openxmlformats.org/drawingml/2006/main" name="MJU_ppt_Ang">
  <a:themeElements>
    <a:clrScheme name="MJU_ppt_A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JU_ppt_Ang">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JU_ppt_A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JU_ppt_A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JU_ppt_A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JU_ppt_A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JU_ppt_A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JU_ppt_A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JU_ppt_A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JU_ppt_A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JU_ppt_A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JU_ppt_A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JU_ppt_A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JU_ppt_A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SOS_20200915_PMIS</Template>
  <TotalTime>2413</TotalTime>
  <Words>2022</Words>
  <Application>Microsoft Office PowerPoint</Application>
  <PresentationFormat>Diaprojekcija na zaslonu (4:3)</PresentationFormat>
  <Paragraphs>235</Paragraphs>
  <Slides>34</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34</vt:i4>
      </vt:variant>
    </vt:vector>
  </HeadingPairs>
  <TitlesOfParts>
    <vt:vector size="38" baseType="lpstr">
      <vt:lpstr>Arial</vt:lpstr>
      <vt:lpstr>Calibri</vt:lpstr>
      <vt:lpstr>Republika</vt:lpstr>
      <vt:lpstr>MJU_ppt_Ang</vt:lpstr>
      <vt:lpstr>ČASOVNICA DOGODKA </vt:lpstr>
      <vt:lpstr>JAVNI RAZPIS  ZA DEMONSTRACIJSKE PROJEKTE  VZPOSTAVLJANJA PAMETNIH MEST IN SKUPNOSTI   »JR PMIS«</vt:lpstr>
      <vt:lpstr>VIR SREDSTEV</vt:lpstr>
      <vt:lpstr>NAMEN</vt:lpstr>
      <vt:lpstr>CILJ</vt:lpstr>
      <vt:lpstr>Kazalniki</vt:lpstr>
      <vt:lpstr>PREDMET RAZPISA</vt:lpstr>
      <vt:lpstr>Demonstracijski projekt za namene tega razpisa vključuje/predstavlja razvoj, vzpostavitev, preizkušanje, ocenjevanje, uporabo in razširitev ukrepov ter metodologij, ki so tehnološko ali družbeno inovativne in bi ga bilo možno, z ustrezno prilagoditvijo, uporabiti širše oziroma za drugačne potrebe. Projekt mora biti že od samega začetka izdelan tako, da bo prikazal, ali uporabljene tehnike in metode delujejo že v okviru projekta.   Končni rezultat projekta mora biti rešitev, ki deluje v praksi in bo služila kot referenčna rešitev za predstavitve zainteresirani zainteresirane javnosti.    </vt:lpstr>
      <vt:lpstr>UPRAVIČENCI</vt:lpstr>
      <vt:lpstr>VSEBINSKA PODROČJA</vt:lpstr>
      <vt:lpstr>ENOTNI PRISTOP</vt:lpstr>
      <vt:lpstr>ZAJEM PODATKOV</vt:lpstr>
      <vt:lpstr>PODATKI</vt:lpstr>
      <vt:lpstr>PODATKI</vt:lpstr>
      <vt:lpstr>DOSTOPNOST</vt:lpstr>
      <vt:lpstr>REGIJE IZVAJANJA</vt:lpstr>
      <vt:lpstr>VIZIJA DIGITALNEGA PREOBLIKOVANJA</vt:lpstr>
      <vt:lpstr>DOLGOROČNA FINANČNA VZDRŽNOST</vt:lpstr>
      <vt:lpstr>MERILA ZA OCENJEVANJE</vt:lpstr>
      <vt:lpstr>MERILA ZA OCENJEVANJE</vt:lpstr>
      <vt:lpstr>MERILA ZA OCENJEVANJE</vt:lpstr>
      <vt:lpstr>MERILA ZA OCENJEVANJE</vt:lpstr>
      <vt:lpstr>MERILA ZA OCENJEVANJE</vt:lpstr>
      <vt:lpstr>UPRAVIČENI STROŠKI</vt:lpstr>
      <vt:lpstr>MERILA ZA OCENJEVANJE</vt:lpstr>
      <vt:lpstr>AVTORSKE PRAVICE</vt:lpstr>
      <vt:lpstr>OBDOBJE UPRAVIČENOSTI</vt:lpstr>
      <vt:lpstr>VREDNOST RAZPISA IN STOPNJA SOFINANCIRANJA</vt:lpstr>
      <vt:lpstr>ODPRTI PODATKI</vt:lpstr>
      <vt:lpstr>ČASOVNICA</vt:lpstr>
      <vt:lpstr>PRIMERI</vt:lpstr>
      <vt:lpstr>PRIMERI</vt:lpstr>
      <vt:lpstr>PRIMERI</vt:lpstr>
      <vt:lpstr>VPRAŠANJA?</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Polonca Blaznik</dc:creator>
  <cp:lastModifiedBy>Jurij</cp:lastModifiedBy>
  <cp:revision>127</cp:revision>
  <dcterms:created xsi:type="dcterms:W3CDTF">2020-09-14T13:03:31Z</dcterms:created>
  <dcterms:modified xsi:type="dcterms:W3CDTF">2021-09-10T12:03:08Z</dcterms:modified>
</cp:coreProperties>
</file>