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5"/>
  </p:sldMasterIdLst>
  <p:notesMasterIdLst>
    <p:notesMasterId r:id="rId29"/>
  </p:notesMasterIdLst>
  <p:handoutMasterIdLst>
    <p:handoutMasterId r:id="rId30"/>
  </p:handoutMasterIdLst>
  <p:sldIdLst>
    <p:sldId id="256" r:id="rId6"/>
    <p:sldId id="325" r:id="rId7"/>
    <p:sldId id="292" r:id="rId8"/>
    <p:sldId id="293" r:id="rId9"/>
    <p:sldId id="328" r:id="rId10"/>
    <p:sldId id="331" r:id="rId11"/>
    <p:sldId id="329" r:id="rId12"/>
    <p:sldId id="301" r:id="rId13"/>
    <p:sldId id="296" r:id="rId14"/>
    <p:sldId id="298" r:id="rId15"/>
    <p:sldId id="299" r:id="rId16"/>
    <p:sldId id="334" r:id="rId17"/>
    <p:sldId id="304" r:id="rId18"/>
    <p:sldId id="306" r:id="rId19"/>
    <p:sldId id="305" r:id="rId20"/>
    <p:sldId id="307" r:id="rId21"/>
    <p:sldId id="308" r:id="rId22"/>
    <p:sldId id="309" r:id="rId23"/>
    <p:sldId id="310" r:id="rId24"/>
    <p:sldId id="318" r:id="rId25"/>
    <p:sldId id="321" r:id="rId26"/>
    <p:sldId id="333" r:id="rId27"/>
    <p:sldId id="312" r:id="rId28"/>
  </p:sldIdLst>
  <p:sldSz cx="9144000" cy="6858000" type="screen4x3"/>
  <p:notesSz cx="6797675" cy="9928225"/>
  <p:defaultTextStyle>
    <a:defPPr>
      <a:defRPr lang="sl-SI"/>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jca Jarc" initials="MJ" lastIdx="6" clrIdx="0">
    <p:extLst>
      <p:ext uri="{19B8F6BF-5375-455C-9EA6-DF929625EA0E}">
        <p15:presenceInfo xmlns:p15="http://schemas.microsoft.com/office/powerpoint/2012/main" userId="S-1-5-21-2782405042-3377266677-136962954-8296" providerId="AD"/>
      </p:ext>
    </p:extLst>
  </p:cmAuthor>
  <p:cmAuthor id="2" name="Janez Žužek" initials="JŽ" lastIdx="3" clrIdx="1">
    <p:extLst>
      <p:ext uri="{19B8F6BF-5375-455C-9EA6-DF929625EA0E}">
        <p15:presenceInfo xmlns:p15="http://schemas.microsoft.com/office/powerpoint/2012/main" userId="S-1-5-21-2782405042-3377266677-136962954-828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Svetel slog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93" autoAdjust="0"/>
    <p:restoredTop sz="86375" autoAdjust="0"/>
  </p:normalViewPr>
  <p:slideViewPr>
    <p:cSldViewPr>
      <p:cViewPr varScale="1">
        <p:scale>
          <a:sx n="89" d="100"/>
          <a:sy n="89" d="100"/>
        </p:scale>
        <p:origin x="96" y="216"/>
      </p:cViewPr>
      <p:guideLst>
        <p:guide orient="horz" pos="2160"/>
        <p:guide pos="2880"/>
      </p:guideLst>
    </p:cSldViewPr>
  </p:slideViewPr>
  <p:outlineViewPr>
    <p:cViewPr>
      <p:scale>
        <a:sx n="33" d="100"/>
        <a:sy n="33" d="100"/>
      </p:scale>
      <p:origin x="0" y="-63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glave 1">
            <a:extLst>
              <a:ext uri="{FF2B5EF4-FFF2-40B4-BE49-F238E27FC236}">
                <a16:creationId xmlns:a16="http://schemas.microsoft.com/office/drawing/2014/main" id="{D83DDB5A-CC62-4CE8-9B74-89AEE6293660}"/>
              </a:ext>
            </a:extLst>
          </p:cNvPr>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sl-SI"/>
          </a:p>
        </p:txBody>
      </p:sp>
      <p:sp>
        <p:nvSpPr>
          <p:cNvPr id="3" name="Označba mesta datuma 2">
            <a:extLst>
              <a:ext uri="{FF2B5EF4-FFF2-40B4-BE49-F238E27FC236}">
                <a16:creationId xmlns:a16="http://schemas.microsoft.com/office/drawing/2014/main" id="{C05E8617-C594-479E-B001-39A092C3C74E}"/>
              </a:ext>
            </a:extLst>
          </p:cNvPr>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99D500E5-6B92-4625-A60C-332353A35C92}" type="datetimeFigureOut">
              <a:rPr lang="sl-SI" smtClean="0"/>
              <a:t>21. 09. 2021</a:t>
            </a:fld>
            <a:endParaRPr lang="sl-SI"/>
          </a:p>
        </p:txBody>
      </p:sp>
      <p:sp>
        <p:nvSpPr>
          <p:cNvPr id="4" name="Označba mesta noge 3">
            <a:extLst>
              <a:ext uri="{FF2B5EF4-FFF2-40B4-BE49-F238E27FC236}">
                <a16:creationId xmlns:a16="http://schemas.microsoft.com/office/drawing/2014/main" id="{E3C7C129-4E67-4785-821A-75D4FFC65356}"/>
              </a:ext>
            </a:extLst>
          </p:cNvPr>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sl-SI"/>
          </a:p>
        </p:txBody>
      </p:sp>
      <p:sp>
        <p:nvSpPr>
          <p:cNvPr id="5" name="Označba mesta številke diapozitiva 4">
            <a:extLst>
              <a:ext uri="{FF2B5EF4-FFF2-40B4-BE49-F238E27FC236}">
                <a16:creationId xmlns:a16="http://schemas.microsoft.com/office/drawing/2014/main" id="{E28DC6F6-EE51-4822-AA15-4601441950C8}"/>
              </a:ext>
            </a:extLst>
          </p:cNvPr>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B2BCBD4B-53D0-46BD-BD66-0067C053BB88}" type="slidenum">
              <a:rPr lang="sl-SI" smtClean="0"/>
              <a:t>‹#›</a:t>
            </a:fld>
            <a:endParaRPr lang="sl-SI"/>
          </a:p>
        </p:txBody>
      </p:sp>
    </p:spTree>
    <p:extLst>
      <p:ext uri="{BB962C8B-B14F-4D97-AF65-F5344CB8AC3E}">
        <p14:creationId xmlns:p14="http://schemas.microsoft.com/office/powerpoint/2010/main" val="6692539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značba mesta glave 1">
            <a:extLst>
              <a:ext uri="{FF2B5EF4-FFF2-40B4-BE49-F238E27FC236}">
                <a16:creationId xmlns:a16="http://schemas.microsoft.com/office/drawing/2014/main" id="{C0D000ED-845B-4FAE-9AA2-C1E586EF3FFC}"/>
              </a:ext>
            </a:extLst>
          </p:cNvPr>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pPr>
              <a:defRPr/>
            </a:pPr>
            <a:endParaRPr lang="sl-SI"/>
          </a:p>
        </p:txBody>
      </p:sp>
      <p:sp>
        <p:nvSpPr>
          <p:cNvPr id="3" name="Označba mesta datuma 2">
            <a:extLst>
              <a:ext uri="{FF2B5EF4-FFF2-40B4-BE49-F238E27FC236}">
                <a16:creationId xmlns:a16="http://schemas.microsoft.com/office/drawing/2014/main" id="{C6DBC877-783A-4D6A-8E3F-5ADB177E960E}"/>
              </a:ext>
            </a:extLst>
          </p:cNvPr>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smtClean="0"/>
            </a:lvl1pPr>
          </a:lstStyle>
          <a:p>
            <a:pPr>
              <a:defRPr/>
            </a:pPr>
            <a:fld id="{A2912860-2A8F-4E32-94AA-60949885FCEE}" type="datetimeFigureOut">
              <a:rPr lang="sl-SI"/>
              <a:pPr>
                <a:defRPr/>
              </a:pPr>
              <a:t>21. 09. 2021</a:t>
            </a:fld>
            <a:endParaRPr lang="sl-SI"/>
          </a:p>
        </p:txBody>
      </p:sp>
      <p:sp>
        <p:nvSpPr>
          <p:cNvPr id="4" name="Označba mesta stranske slike 3">
            <a:extLst>
              <a:ext uri="{FF2B5EF4-FFF2-40B4-BE49-F238E27FC236}">
                <a16:creationId xmlns:a16="http://schemas.microsoft.com/office/drawing/2014/main" id="{69097DD7-06E7-4316-8FC7-C5B5FC0AAC8B}"/>
              </a:ext>
            </a:extLst>
          </p:cNvPr>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pPr lvl="0"/>
            <a:endParaRPr lang="sl-SI" noProof="0"/>
          </a:p>
        </p:txBody>
      </p:sp>
      <p:sp>
        <p:nvSpPr>
          <p:cNvPr id="5" name="Označba mesta opomb 4">
            <a:extLst>
              <a:ext uri="{FF2B5EF4-FFF2-40B4-BE49-F238E27FC236}">
                <a16:creationId xmlns:a16="http://schemas.microsoft.com/office/drawing/2014/main" id="{1B209DF2-9FC1-448A-BBEB-9C9155CBABE2}"/>
              </a:ext>
            </a:extLst>
          </p:cNvPr>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sl-SI" noProof="0"/>
              <a:t>Uredite sloge besedila matrice</a:t>
            </a:r>
          </a:p>
          <a:p>
            <a:pPr lvl="1"/>
            <a:r>
              <a:rPr lang="sl-SI" noProof="0"/>
              <a:t>Druga raven</a:t>
            </a:r>
          </a:p>
          <a:p>
            <a:pPr lvl="2"/>
            <a:r>
              <a:rPr lang="sl-SI" noProof="0"/>
              <a:t>Tretja raven</a:t>
            </a:r>
          </a:p>
          <a:p>
            <a:pPr lvl="3"/>
            <a:r>
              <a:rPr lang="sl-SI" noProof="0"/>
              <a:t>Četrta raven</a:t>
            </a:r>
          </a:p>
          <a:p>
            <a:pPr lvl="4"/>
            <a:r>
              <a:rPr lang="sl-SI" noProof="0"/>
              <a:t>Peta raven</a:t>
            </a:r>
          </a:p>
        </p:txBody>
      </p:sp>
      <p:sp>
        <p:nvSpPr>
          <p:cNvPr id="6" name="Označba mesta noge 5">
            <a:extLst>
              <a:ext uri="{FF2B5EF4-FFF2-40B4-BE49-F238E27FC236}">
                <a16:creationId xmlns:a16="http://schemas.microsoft.com/office/drawing/2014/main" id="{28A1480D-47A7-4598-933C-BBE2BBC54AE8}"/>
              </a:ext>
            </a:extLst>
          </p:cNvPr>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pPr>
              <a:defRPr/>
            </a:pPr>
            <a:endParaRPr lang="sl-SI"/>
          </a:p>
        </p:txBody>
      </p:sp>
      <p:sp>
        <p:nvSpPr>
          <p:cNvPr id="7" name="Označba mesta številke diapozitiva 6">
            <a:extLst>
              <a:ext uri="{FF2B5EF4-FFF2-40B4-BE49-F238E27FC236}">
                <a16:creationId xmlns:a16="http://schemas.microsoft.com/office/drawing/2014/main" id="{F100F572-52DD-4875-B7D3-CD2BD41009CB}"/>
              </a:ext>
            </a:extLst>
          </p:cNvPr>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smtClean="0"/>
            </a:lvl1pPr>
          </a:lstStyle>
          <a:p>
            <a:pPr>
              <a:defRPr/>
            </a:pPr>
            <a:fld id="{E2BACBE3-1400-408E-8A44-BD66F1DA6AA1}" type="slidenum">
              <a:rPr lang="sl-SI"/>
              <a:pPr>
                <a:defRPr/>
              </a:pPr>
              <a:t>‹#›</a:t>
            </a:fld>
            <a:endParaRPr lang="sl-SI"/>
          </a:p>
        </p:txBody>
      </p:sp>
    </p:spTree>
    <p:extLst>
      <p:ext uri="{BB962C8B-B14F-4D97-AF65-F5344CB8AC3E}">
        <p14:creationId xmlns:p14="http://schemas.microsoft.com/office/powerpoint/2010/main" val="37360828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sl-SI"/>
              <a:t>Uredite slog naslova matrice</a:t>
            </a:r>
          </a:p>
        </p:txBody>
      </p:sp>
      <p:sp>
        <p:nvSpPr>
          <p:cNvPr id="3" name="Podnaslov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a:t>Kliknite, da uredite slog podnaslova matrice</a:t>
            </a:r>
          </a:p>
        </p:txBody>
      </p:sp>
      <p:sp>
        <p:nvSpPr>
          <p:cNvPr id="4" name="Rectangle 4">
            <a:extLst>
              <a:ext uri="{FF2B5EF4-FFF2-40B4-BE49-F238E27FC236}">
                <a16:creationId xmlns:a16="http://schemas.microsoft.com/office/drawing/2014/main" id="{C6588362-1E44-4919-B81D-1BFF22232558}"/>
              </a:ext>
            </a:extLst>
          </p:cNvPr>
          <p:cNvSpPr>
            <a:spLocks noGrp="1" noChangeArrowheads="1"/>
          </p:cNvSpPr>
          <p:nvPr>
            <p:ph type="dt" sz="half" idx="10"/>
          </p:nvPr>
        </p:nvSpPr>
        <p:spPr>
          <a:ln/>
        </p:spPr>
        <p:txBody>
          <a:bodyPr/>
          <a:lstStyle>
            <a:lvl1pPr>
              <a:defRPr/>
            </a:lvl1pPr>
          </a:lstStyle>
          <a:p>
            <a:pPr>
              <a:defRPr/>
            </a:pPr>
            <a:endParaRPr lang="sl-SI" altLang="sl-SI"/>
          </a:p>
        </p:txBody>
      </p:sp>
      <p:sp>
        <p:nvSpPr>
          <p:cNvPr id="5" name="Rectangle 5">
            <a:extLst>
              <a:ext uri="{FF2B5EF4-FFF2-40B4-BE49-F238E27FC236}">
                <a16:creationId xmlns:a16="http://schemas.microsoft.com/office/drawing/2014/main" id="{2344C930-3159-434A-BEEA-2985502F30EC}"/>
              </a:ext>
            </a:extLst>
          </p:cNvPr>
          <p:cNvSpPr>
            <a:spLocks noGrp="1" noChangeArrowheads="1"/>
          </p:cNvSpPr>
          <p:nvPr>
            <p:ph type="ftr" sz="quarter" idx="11"/>
          </p:nvPr>
        </p:nvSpPr>
        <p:spPr>
          <a:ln/>
        </p:spPr>
        <p:txBody>
          <a:bodyPr/>
          <a:lstStyle>
            <a:lvl1pPr>
              <a:defRPr/>
            </a:lvl1pPr>
          </a:lstStyle>
          <a:p>
            <a:pPr>
              <a:defRPr/>
            </a:pPr>
            <a:endParaRPr lang="sl-SI" altLang="sl-SI"/>
          </a:p>
        </p:txBody>
      </p:sp>
      <p:sp>
        <p:nvSpPr>
          <p:cNvPr id="6" name="Rectangle 6">
            <a:extLst>
              <a:ext uri="{FF2B5EF4-FFF2-40B4-BE49-F238E27FC236}">
                <a16:creationId xmlns:a16="http://schemas.microsoft.com/office/drawing/2014/main" id="{1AB4DBA4-ADA6-4E01-B7BC-514EF629CE6A}"/>
              </a:ext>
            </a:extLst>
          </p:cNvPr>
          <p:cNvSpPr>
            <a:spLocks noGrp="1" noChangeArrowheads="1"/>
          </p:cNvSpPr>
          <p:nvPr>
            <p:ph type="sldNum" sz="quarter" idx="12"/>
          </p:nvPr>
        </p:nvSpPr>
        <p:spPr>
          <a:ln/>
        </p:spPr>
        <p:txBody>
          <a:bodyPr/>
          <a:lstStyle>
            <a:lvl1pPr>
              <a:defRPr/>
            </a:lvl1pPr>
          </a:lstStyle>
          <a:p>
            <a:pPr>
              <a:defRPr/>
            </a:pPr>
            <a:fld id="{EDCE1358-840E-4AC3-A15E-AC4A207A503D}" type="slidenum">
              <a:rPr lang="sl-SI" altLang="sl-SI"/>
              <a:pPr>
                <a:defRPr/>
              </a:pPr>
              <a:t>‹#›</a:t>
            </a:fld>
            <a:endParaRPr lang="sl-SI" altLang="sl-SI"/>
          </a:p>
        </p:txBody>
      </p:sp>
    </p:spTree>
    <p:extLst>
      <p:ext uri="{BB962C8B-B14F-4D97-AF65-F5344CB8AC3E}">
        <p14:creationId xmlns:p14="http://schemas.microsoft.com/office/powerpoint/2010/main" val="2989570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a:xfrm>
            <a:off x="628650" y="365125"/>
            <a:ext cx="7886700" cy="1325563"/>
          </a:xfrm>
          <a:prstGeom prst="rect">
            <a:avLst/>
          </a:prstGeom>
        </p:spPr>
        <p:txBody>
          <a:bodyPr/>
          <a:lstStyle/>
          <a:p>
            <a:r>
              <a:rPr lang="sl-SI"/>
              <a:t>Uredite slog naslova matrice</a:t>
            </a:r>
          </a:p>
        </p:txBody>
      </p:sp>
      <p:sp>
        <p:nvSpPr>
          <p:cNvPr id="3" name="Označba mesta navpičnega besedila 2"/>
          <p:cNvSpPr>
            <a:spLocks noGrp="1"/>
          </p:cNvSpPr>
          <p:nvPr>
            <p:ph type="body" orient="vert" idx="1"/>
          </p:nvPr>
        </p:nvSpPr>
        <p:spPr>
          <a:xfrm>
            <a:off x="628650" y="1825625"/>
            <a:ext cx="7886700" cy="4351338"/>
          </a:xfrm>
          <a:prstGeom prst="rect">
            <a:avLst/>
          </a:prstGeom>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Rectangle 4">
            <a:extLst>
              <a:ext uri="{FF2B5EF4-FFF2-40B4-BE49-F238E27FC236}">
                <a16:creationId xmlns:a16="http://schemas.microsoft.com/office/drawing/2014/main" id="{05AA6789-4072-46A1-9525-CD02BDE04B2A}"/>
              </a:ext>
            </a:extLst>
          </p:cNvPr>
          <p:cNvSpPr>
            <a:spLocks noGrp="1" noChangeArrowheads="1"/>
          </p:cNvSpPr>
          <p:nvPr>
            <p:ph type="dt" sz="half" idx="10"/>
          </p:nvPr>
        </p:nvSpPr>
        <p:spPr>
          <a:ln/>
        </p:spPr>
        <p:txBody>
          <a:bodyPr/>
          <a:lstStyle>
            <a:lvl1pPr>
              <a:defRPr/>
            </a:lvl1pPr>
          </a:lstStyle>
          <a:p>
            <a:pPr>
              <a:defRPr/>
            </a:pPr>
            <a:endParaRPr lang="sl-SI" altLang="sl-SI"/>
          </a:p>
        </p:txBody>
      </p:sp>
      <p:sp>
        <p:nvSpPr>
          <p:cNvPr id="5" name="Rectangle 5">
            <a:extLst>
              <a:ext uri="{FF2B5EF4-FFF2-40B4-BE49-F238E27FC236}">
                <a16:creationId xmlns:a16="http://schemas.microsoft.com/office/drawing/2014/main" id="{2B3D0C1C-1F38-4B4E-B37B-BED3CE93AA79}"/>
              </a:ext>
            </a:extLst>
          </p:cNvPr>
          <p:cNvSpPr>
            <a:spLocks noGrp="1" noChangeArrowheads="1"/>
          </p:cNvSpPr>
          <p:nvPr>
            <p:ph type="ftr" sz="quarter" idx="11"/>
          </p:nvPr>
        </p:nvSpPr>
        <p:spPr>
          <a:ln/>
        </p:spPr>
        <p:txBody>
          <a:bodyPr/>
          <a:lstStyle>
            <a:lvl1pPr>
              <a:defRPr/>
            </a:lvl1pPr>
          </a:lstStyle>
          <a:p>
            <a:pPr>
              <a:defRPr/>
            </a:pPr>
            <a:endParaRPr lang="sl-SI" altLang="sl-SI"/>
          </a:p>
        </p:txBody>
      </p:sp>
      <p:sp>
        <p:nvSpPr>
          <p:cNvPr id="6" name="Rectangle 6">
            <a:extLst>
              <a:ext uri="{FF2B5EF4-FFF2-40B4-BE49-F238E27FC236}">
                <a16:creationId xmlns:a16="http://schemas.microsoft.com/office/drawing/2014/main" id="{161C522A-497C-4D79-B7D8-CA4523B35256}"/>
              </a:ext>
            </a:extLst>
          </p:cNvPr>
          <p:cNvSpPr>
            <a:spLocks noGrp="1" noChangeArrowheads="1"/>
          </p:cNvSpPr>
          <p:nvPr>
            <p:ph type="sldNum" sz="quarter" idx="12"/>
          </p:nvPr>
        </p:nvSpPr>
        <p:spPr>
          <a:ln/>
        </p:spPr>
        <p:txBody>
          <a:bodyPr/>
          <a:lstStyle>
            <a:lvl1pPr>
              <a:defRPr/>
            </a:lvl1pPr>
          </a:lstStyle>
          <a:p>
            <a:pPr>
              <a:defRPr/>
            </a:pPr>
            <a:fld id="{E346D12C-B5AC-487A-854E-D7CFFA6C9B13}" type="slidenum">
              <a:rPr lang="sl-SI" altLang="sl-SI"/>
              <a:pPr>
                <a:defRPr/>
              </a:pPr>
              <a:t>‹#›</a:t>
            </a:fld>
            <a:endParaRPr lang="sl-SI" altLang="sl-SI"/>
          </a:p>
        </p:txBody>
      </p:sp>
    </p:spTree>
    <p:extLst>
      <p:ext uri="{BB962C8B-B14F-4D97-AF65-F5344CB8AC3E}">
        <p14:creationId xmlns:p14="http://schemas.microsoft.com/office/powerpoint/2010/main" val="2885492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6543675" y="365125"/>
            <a:ext cx="1971675" cy="5811838"/>
          </a:xfrm>
          <a:prstGeom prst="rect">
            <a:avLst/>
          </a:prstGeom>
        </p:spPr>
        <p:txBody>
          <a:bodyPr vert="eaVert"/>
          <a:lstStyle/>
          <a:p>
            <a:r>
              <a:rPr lang="sl-SI"/>
              <a:t>Uredite slog naslova matrice</a:t>
            </a:r>
          </a:p>
        </p:txBody>
      </p:sp>
      <p:sp>
        <p:nvSpPr>
          <p:cNvPr id="3" name="Označba mesta navpičnega besedila 2"/>
          <p:cNvSpPr>
            <a:spLocks noGrp="1"/>
          </p:cNvSpPr>
          <p:nvPr>
            <p:ph type="body" orient="vert" idx="1"/>
          </p:nvPr>
        </p:nvSpPr>
        <p:spPr>
          <a:xfrm>
            <a:off x="628650" y="365125"/>
            <a:ext cx="5762625" cy="5811838"/>
          </a:xfrm>
          <a:prstGeom prst="rect">
            <a:avLst/>
          </a:prstGeom>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Rectangle 4">
            <a:extLst>
              <a:ext uri="{FF2B5EF4-FFF2-40B4-BE49-F238E27FC236}">
                <a16:creationId xmlns:a16="http://schemas.microsoft.com/office/drawing/2014/main" id="{F5B1C314-54B0-4B95-9987-C1261521BB13}"/>
              </a:ext>
            </a:extLst>
          </p:cNvPr>
          <p:cNvSpPr>
            <a:spLocks noGrp="1" noChangeArrowheads="1"/>
          </p:cNvSpPr>
          <p:nvPr>
            <p:ph type="dt" sz="half" idx="10"/>
          </p:nvPr>
        </p:nvSpPr>
        <p:spPr>
          <a:ln/>
        </p:spPr>
        <p:txBody>
          <a:bodyPr/>
          <a:lstStyle>
            <a:lvl1pPr>
              <a:defRPr/>
            </a:lvl1pPr>
          </a:lstStyle>
          <a:p>
            <a:pPr>
              <a:defRPr/>
            </a:pPr>
            <a:endParaRPr lang="sl-SI" altLang="sl-SI"/>
          </a:p>
        </p:txBody>
      </p:sp>
      <p:sp>
        <p:nvSpPr>
          <p:cNvPr id="5" name="Rectangle 5">
            <a:extLst>
              <a:ext uri="{FF2B5EF4-FFF2-40B4-BE49-F238E27FC236}">
                <a16:creationId xmlns:a16="http://schemas.microsoft.com/office/drawing/2014/main" id="{437FBA2A-76B2-4C15-8275-9470676947A7}"/>
              </a:ext>
            </a:extLst>
          </p:cNvPr>
          <p:cNvSpPr>
            <a:spLocks noGrp="1" noChangeArrowheads="1"/>
          </p:cNvSpPr>
          <p:nvPr>
            <p:ph type="ftr" sz="quarter" idx="11"/>
          </p:nvPr>
        </p:nvSpPr>
        <p:spPr>
          <a:ln/>
        </p:spPr>
        <p:txBody>
          <a:bodyPr/>
          <a:lstStyle>
            <a:lvl1pPr>
              <a:defRPr/>
            </a:lvl1pPr>
          </a:lstStyle>
          <a:p>
            <a:pPr>
              <a:defRPr/>
            </a:pPr>
            <a:endParaRPr lang="sl-SI" altLang="sl-SI"/>
          </a:p>
        </p:txBody>
      </p:sp>
      <p:sp>
        <p:nvSpPr>
          <p:cNvPr id="6" name="Rectangle 6">
            <a:extLst>
              <a:ext uri="{FF2B5EF4-FFF2-40B4-BE49-F238E27FC236}">
                <a16:creationId xmlns:a16="http://schemas.microsoft.com/office/drawing/2014/main" id="{634A0CFA-23B5-475A-8431-9B3843201301}"/>
              </a:ext>
            </a:extLst>
          </p:cNvPr>
          <p:cNvSpPr>
            <a:spLocks noGrp="1" noChangeArrowheads="1"/>
          </p:cNvSpPr>
          <p:nvPr>
            <p:ph type="sldNum" sz="quarter" idx="12"/>
          </p:nvPr>
        </p:nvSpPr>
        <p:spPr>
          <a:ln/>
        </p:spPr>
        <p:txBody>
          <a:bodyPr/>
          <a:lstStyle>
            <a:lvl1pPr>
              <a:defRPr/>
            </a:lvl1pPr>
          </a:lstStyle>
          <a:p>
            <a:pPr>
              <a:defRPr/>
            </a:pPr>
            <a:fld id="{809D5759-7AB8-4E10-99C6-080B8273767F}" type="slidenum">
              <a:rPr lang="sl-SI" altLang="sl-SI"/>
              <a:pPr>
                <a:defRPr/>
              </a:pPr>
              <a:t>‹#›</a:t>
            </a:fld>
            <a:endParaRPr lang="sl-SI" altLang="sl-SI"/>
          </a:p>
        </p:txBody>
      </p:sp>
    </p:spTree>
    <p:extLst>
      <p:ext uri="{BB962C8B-B14F-4D97-AF65-F5344CB8AC3E}">
        <p14:creationId xmlns:p14="http://schemas.microsoft.com/office/powerpoint/2010/main" val="2183301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628650" y="365125"/>
            <a:ext cx="7886700" cy="1325563"/>
          </a:xfrm>
          <a:prstGeom prst="rect">
            <a:avLst/>
          </a:prstGeom>
        </p:spPr>
        <p:txBody>
          <a:bodyPr/>
          <a:lstStyle/>
          <a:p>
            <a:r>
              <a:rPr lang="sl-SI"/>
              <a:t>Uredite slog naslova matrice</a:t>
            </a:r>
          </a:p>
        </p:txBody>
      </p:sp>
      <p:sp>
        <p:nvSpPr>
          <p:cNvPr id="3" name="Označba mesta vsebine 2"/>
          <p:cNvSpPr>
            <a:spLocks noGrp="1"/>
          </p:cNvSpPr>
          <p:nvPr>
            <p:ph idx="1"/>
          </p:nvPr>
        </p:nvSpPr>
        <p:spPr>
          <a:xfrm>
            <a:off x="628650" y="1825625"/>
            <a:ext cx="7886700" cy="4351338"/>
          </a:xfrm>
          <a:prstGeom prst="rect">
            <a:avLst/>
          </a:prstGeo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Rectangle 4">
            <a:extLst>
              <a:ext uri="{FF2B5EF4-FFF2-40B4-BE49-F238E27FC236}">
                <a16:creationId xmlns:a16="http://schemas.microsoft.com/office/drawing/2014/main" id="{7E49E99F-19E9-4564-A2D8-A08801960364}"/>
              </a:ext>
            </a:extLst>
          </p:cNvPr>
          <p:cNvSpPr>
            <a:spLocks noGrp="1" noChangeArrowheads="1"/>
          </p:cNvSpPr>
          <p:nvPr>
            <p:ph type="dt" sz="half" idx="10"/>
          </p:nvPr>
        </p:nvSpPr>
        <p:spPr>
          <a:ln/>
        </p:spPr>
        <p:txBody>
          <a:bodyPr/>
          <a:lstStyle>
            <a:lvl1pPr>
              <a:defRPr/>
            </a:lvl1pPr>
          </a:lstStyle>
          <a:p>
            <a:pPr>
              <a:defRPr/>
            </a:pPr>
            <a:endParaRPr lang="sl-SI" altLang="sl-SI"/>
          </a:p>
        </p:txBody>
      </p:sp>
      <p:sp>
        <p:nvSpPr>
          <p:cNvPr id="5" name="Rectangle 5">
            <a:extLst>
              <a:ext uri="{FF2B5EF4-FFF2-40B4-BE49-F238E27FC236}">
                <a16:creationId xmlns:a16="http://schemas.microsoft.com/office/drawing/2014/main" id="{D55DDF5C-EA3C-459E-BCF6-CC3F860BEC3D}"/>
              </a:ext>
            </a:extLst>
          </p:cNvPr>
          <p:cNvSpPr>
            <a:spLocks noGrp="1" noChangeArrowheads="1"/>
          </p:cNvSpPr>
          <p:nvPr>
            <p:ph type="ftr" sz="quarter" idx="11"/>
          </p:nvPr>
        </p:nvSpPr>
        <p:spPr>
          <a:ln/>
        </p:spPr>
        <p:txBody>
          <a:bodyPr/>
          <a:lstStyle>
            <a:lvl1pPr>
              <a:defRPr/>
            </a:lvl1pPr>
          </a:lstStyle>
          <a:p>
            <a:pPr>
              <a:defRPr/>
            </a:pPr>
            <a:endParaRPr lang="sl-SI" altLang="sl-SI"/>
          </a:p>
        </p:txBody>
      </p:sp>
      <p:sp>
        <p:nvSpPr>
          <p:cNvPr id="6" name="Rectangle 6">
            <a:extLst>
              <a:ext uri="{FF2B5EF4-FFF2-40B4-BE49-F238E27FC236}">
                <a16:creationId xmlns:a16="http://schemas.microsoft.com/office/drawing/2014/main" id="{BE6FB29A-0101-44C3-B1BF-001FD5DF39F9}"/>
              </a:ext>
            </a:extLst>
          </p:cNvPr>
          <p:cNvSpPr>
            <a:spLocks noGrp="1" noChangeArrowheads="1"/>
          </p:cNvSpPr>
          <p:nvPr>
            <p:ph type="sldNum" sz="quarter" idx="12"/>
          </p:nvPr>
        </p:nvSpPr>
        <p:spPr>
          <a:ln/>
        </p:spPr>
        <p:txBody>
          <a:bodyPr/>
          <a:lstStyle>
            <a:lvl1pPr>
              <a:defRPr/>
            </a:lvl1pPr>
          </a:lstStyle>
          <a:p>
            <a:pPr>
              <a:defRPr/>
            </a:pPr>
            <a:fld id="{85B23215-935E-435D-835E-0AA69C3066A2}" type="slidenum">
              <a:rPr lang="sl-SI" altLang="sl-SI"/>
              <a:pPr>
                <a:defRPr/>
              </a:pPr>
              <a:t>‹#›</a:t>
            </a:fld>
            <a:endParaRPr lang="sl-SI" altLang="sl-SI"/>
          </a:p>
        </p:txBody>
      </p:sp>
    </p:spTree>
    <p:extLst>
      <p:ext uri="{BB962C8B-B14F-4D97-AF65-F5344CB8AC3E}">
        <p14:creationId xmlns:p14="http://schemas.microsoft.com/office/powerpoint/2010/main" val="2061207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623888" y="1709738"/>
            <a:ext cx="7886700" cy="2852737"/>
          </a:xfrm>
          <a:prstGeom prst="rect">
            <a:avLst/>
          </a:prstGeom>
        </p:spPr>
        <p:txBody>
          <a:bodyPr anchor="b"/>
          <a:lstStyle>
            <a:lvl1pPr>
              <a:defRPr sz="6000"/>
            </a:lvl1pPr>
          </a:lstStyle>
          <a:p>
            <a:r>
              <a:rPr lang="sl-SI"/>
              <a:t>Uredite slog naslova matrice</a:t>
            </a:r>
          </a:p>
        </p:txBody>
      </p:sp>
      <p:sp>
        <p:nvSpPr>
          <p:cNvPr id="3" name="Označba mesta besedila 2"/>
          <p:cNvSpPr>
            <a:spLocks noGrp="1"/>
          </p:cNvSpPr>
          <p:nvPr>
            <p:ph type="body" idx="1"/>
          </p:nvPr>
        </p:nvSpPr>
        <p:spPr>
          <a:xfrm>
            <a:off x="623888" y="4589463"/>
            <a:ext cx="78867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sl-SI"/>
              <a:t>Uredite sloge besedila matrice</a:t>
            </a:r>
          </a:p>
        </p:txBody>
      </p:sp>
      <p:sp>
        <p:nvSpPr>
          <p:cNvPr id="4" name="Rectangle 4">
            <a:extLst>
              <a:ext uri="{FF2B5EF4-FFF2-40B4-BE49-F238E27FC236}">
                <a16:creationId xmlns:a16="http://schemas.microsoft.com/office/drawing/2014/main" id="{D0F0796C-9A24-4C10-A04F-CB2EB53EA743}"/>
              </a:ext>
            </a:extLst>
          </p:cNvPr>
          <p:cNvSpPr>
            <a:spLocks noGrp="1" noChangeArrowheads="1"/>
          </p:cNvSpPr>
          <p:nvPr>
            <p:ph type="dt" sz="half" idx="10"/>
          </p:nvPr>
        </p:nvSpPr>
        <p:spPr>
          <a:ln/>
        </p:spPr>
        <p:txBody>
          <a:bodyPr/>
          <a:lstStyle>
            <a:lvl1pPr>
              <a:defRPr/>
            </a:lvl1pPr>
          </a:lstStyle>
          <a:p>
            <a:pPr>
              <a:defRPr/>
            </a:pPr>
            <a:endParaRPr lang="sl-SI" altLang="sl-SI"/>
          </a:p>
        </p:txBody>
      </p:sp>
      <p:sp>
        <p:nvSpPr>
          <p:cNvPr id="5" name="Rectangle 5">
            <a:extLst>
              <a:ext uri="{FF2B5EF4-FFF2-40B4-BE49-F238E27FC236}">
                <a16:creationId xmlns:a16="http://schemas.microsoft.com/office/drawing/2014/main" id="{CC16F169-451D-4198-9513-423FDFA11870}"/>
              </a:ext>
            </a:extLst>
          </p:cNvPr>
          <p:cNvSpPr>
            <a:spLocks noGrp="1" noChangeArrowheads="1"/>
          </p:cNvSpPr>
          <p:nvPr>
            <p:ph type="ftr" sz="quarter" idx="11"/>
          </p:nvPr>
        </p:nvSpPr>
        <p:spPr>
          <a:ln/>
        </p:spPr>
        <p:txBody>
          <a:bodyPr/>
          <a:lstStyle>
            <a:lvl1pPr>
              <a:defRPr/>
            </a:lvl1pPr>
          </a:lstStyle>
          <a:p>
            <a:pPr>
              <a:defRPr/>
            </a:pPr>
            <a:endParaRPr lang="sl-SI" altLang="sl-SI"/>
          </a:p>
        </p:txBody>
      </p:sp>
      <p:sp>
        <p:nvSpPr>
          <p:cNvPr id="6" name="Rectangle 6">
            <a:extLst>
              <a:ext uri="{FF2B5EF4-FFF2-40B4-BE49-F238E27FC236}">
                <a16:creationId xmlns:a16="http://schemas.microsoft.com/office/drawing/2014/main" id="{9E19A9F2-67F1-4364-9AD2-458CD2C1B194}"/>
              </a:ext>
            </a:extLst>
          </p:cNvPr>
          <p:cNvSpPr>
            <a:spLocks noGrp="1" noChangeArrowheads="1"/>
          </p:cNvSpPr>
          <p:nvPr>
            <p:ph type="sldNum" sz="quarter" idx="12"/>
          </p:nvPr>
        </p:nvSpPr>
        <p:spPr>
          <a:ln/>
        </p:spPr>
        <p:txBody>
          <a:bodyPr/>
          <a:lstStyle>
            <a:lvl1pPr>
              <a:defRPr/>
            </a:lvl1pPr>
          </a:lstStyle>
          <a:p>
            <a:pPr>
              <a:defRPr/>
            </a:pPr>
            <a:fld id="{B85E8148-476F-4378-ABE7-209262FDF073}" type="slidenum">
              <a:rPr lang="sl-SI" altLang="sl-SI"/>
              <a:pPr>
                <a:defRPr/>
              </a:pPr>
              <a:t>‹#›</a:t>
            </a:fld>
            <a:endParaRPr lang="sl-SI" altLang="sl-SI"/>
          </a:p>
        </p:txBody>
      </p:sp>
    </p:spTree>
    <p:extLst>
      <p:ext uri="{BB962C8B-B14F-4D97-AF65-F5344CB8AC3E}">
        <p14:creationId xmlns:p14="http://schemas.microsoft.com/office/powerpoint/2010/main" val="3433524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a:xfrm>
            <a:off x="628650" y="365125"/>
            <a:ext cx="7886700" cy="1325563"/>
          </a:xfrm>
          <a:prstGeom prst="rect">
            <a:avLst/>
          </a:prstGeom>
        </p:spPr>
        <p:txBody>
          <a:bodyPr/>
          <a:lstStyle/>
          <a:p>
            <a:r>
              <a:rPr lang="sl-SI"/>
              <a:t>Uredite slog naslova matrice</a:t>
            </a:r>
          </a:p>
        </p:txBody>
      </p:sp>
      <p:sp>
        <p:nvSpPr>
          <p:cNvPr id="3" name="Označba mesta vsebine 2"/>
          <p:cNvSpPr>
            <a:spLocks noGrp="1"/>
          </p:cNvSpPr>
          <p:nvPr>
            <p:ph sz="half" idx="1"/>
          </p:nvPr>
        </p:nvSpPr>
        <p:spPr>
          <a:xfrm>
            <a:off x="628650" y="1825625"/>
            <a:ext cx="3867150" cy="4351338"/>
          </a:xfrm>
          <a:prstGeom prst="rect">
            <a:avLst/>
          </a:prstGeo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vsebine 3"/>
          <p:cNvSpPr>
            <a:spLocks noGrp="1"/>
          </p:cNvSpPr>
          <p:nvPr>
            <p:ph sz="half" idx="2"/>
          </p:nvPr>
        </p:nvSpPr>
        <p:spPr>
          <a:xfrm>
            <a:off x="4648200" y="1825625"/>
            <a:ext cx="3867150" cy="4351338"/>
          </a:xfrm>
          <a:prstGeom prst="rect">
            <a:avLst/>
          </a:prstGeo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5" name="Rectangle 4">
            <a:extLst>
              <a:ext uri="{FF2B5EF4-FFF2-40B4-BE49-F238E27FC236}">
                <a16:creationId xmlns:a16="http://schemas.microsoft.com/office/drawing/2014/main" id="{D73A05DB-B898-463C-96FD-39D9C6433944}"/>
              </a:ext>
            </a:extLst>
          </p:cNvPr>
          <p:cNvSpPr>
            <a:spLocks noGrp="1" noChangeArrowheads="1"/>
          </p:cNvSpPr>
          <p:nvPr>
            <p:ph type="dt" sz="half" idx="10"/>
          </p:nvPr>
        </p:nvSpPr>
        <p:spPr>
          <a:ln/>
        </p:spPr>
        <p:txBody>
          <a:bodyPr/>
          <a:lstStyle>
            <a:lvl1pPr>
              <a:defRPr/>
            </a:lvl1pPr>
          </a:lstStyle>
          <a:p>
            <a:pPr>
              <a:defRPr/>
            </a:pPr>
            <a:endParaRPr lang="sl-SI" altLang="sl-SI"/>
          </a:p>
        </p:txBody>
      </p:sp>
      <p:sp>
        <p:nvSpPr>
          <p:cNvPr id="6" name="Rectangle 5">
            <a:extLst>
              <a:ext uri="{FF2B5EF4-FFF2-40B4-BE49-F238E27FC236}">
                <a16:creationId xmlns:a16="http://schemas.microsoft.com/office/drawing/2014/main" id="{E0EDCF46-A194-41FE-961C-31D2C31D01B0}"/>
              </a:ext>
            </a:extLst>
          </p:cNvPr>
          <p:cNvSpPr>
            <a:spLocks noGrp="1" noChangeArrowheads="1"/>
          </p:cNvSpPr>
          <p:nvPr>
            <p:ph type="ftr" sz="quarter" idx="11"/>
          </p:nvPr>
        </p:nvSpPr>
        <p:spPr>
          <a:ln/>
        </p:spPr>
        <p:txBody>
          <a:bodyPr/>
          <a:lstStyle>
            <a:lvl1pPr>
              <a:defRPr/>
            </a:lvl1pPr>
          </a:lstStyle>
          <a:p>
            <a:pPr>
              <a:defRPr/>
            </a:pPr>
            <a:endParaRPr lang="sl-SI" altLang="sl-SI"/>
          </a:p>
        </p:txBody>
      </p:sp>
      <p:sp>
        <p:nvSpPr>
          <p:cNvPr id="7" name="Rectangle 6">
            <a:extLst>
              <a:ext uri="{FF2B5EF4-FFF2-40B4-BE49-F238E27FC236}">
                <a16:creationId xmlns:a16="http://schemas.microsoft.com/office/drawing/2014/main" id="{CCBFCF42-4BC3-4C48-8C96-5E1DC9DB3650}"/>
              </a:ext>
            </a:extLst>
          </p:cNvPr>
          <p:cNvSpPr>
            <a:spLocks noGrp="1" noChangeArrowheads="1"/>
          </p:cNvSpPr>
          <p:nvPr>
            <p:ph type="sldNum" sz="quarter" idx="12"/>
          </p:nvPr>
        </p:nvSpPr>
        <p:spPr>
          <a:ln/>
        </p:spPr>
        <p:txBody>
          <a:bodyPr/>
          <a:lstStyle>
            <a:lvl1pPr>
              <a:defRPr/>
            </a:lvl1pPr>
          </a:lstStyle>
          <a:p>
            <a:pPr>
              <a:defRPr/>
            </a:pPr>
            <a:fld id="{62D526FF-86D1-453D-89CC-C9B13F2DD684}" type="slidenum">
              <a:rPr lang="sl-SI" altLang="sl-SI"/>
              <a:pPr>
                <a:defRPr/>
              </a:pPr>
              <a:t>‹#›</a:t>
            </a:fld>
            <a:endParaRPr lang="sl-SI" altLang="sl-SI"/>
          </a:p>
        </p:txBody>
      </p:sp>
    </p:spTree>
    <p:extLst>
      <p:ext uri="{BB962C8B-B14F-4D97-AF65-F5344CB8AC3E}">
        <p14:creationId xmlns:p14="http://schemas.microsoft.com/office/powerpoint/2010/main" val="2275212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630238" y="365125"/>
            <a:ext cx="7886700" cy="1325563"/>
          </a:xfrm>
          <a:prstGeom prst="rect">
            <a:avLst/>
          </a:prstGeom>
        </p:spPr>
        <p:txBody>
          <a:bodyPr/>
          <a:lstStyle/>
          <a:p>
            <a:r>
              <a:rPr lang="sl-SI"/>
              <a:t>Uredite slog naslova matrice</a:t>
            </a:r>
          </a:p>
        </p:txBody>
      </p:sp>
      <p:sp>
        <p:nvSpPr>
          <p:cNvPr id="3" name="Označba mesta besedila 2"/>
          <p:cNvSpPr>
            <a:spLocks noGrp="1"/>
          </p:cNvSpPr>
          <p:nvPr>
            <p:ph type="body" idx="1"/>
          </p:nvPr>
        </p:nvSpPr>
        <p:spPr>
          <a:xfrm>
            <a:off x="630238"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4" name="Označba mesta vsebine 3"/>
          <p:cNvSpPr>
            <a:spLocks noGrp="1"/>
          </p:cNvSpPr>
          <p:nvPr>
            <p:ph sz="half" idx="2"/>
          </p:nvPr>
        </p:nvSpPr>
        <p:spPr>
          <a:xfrm>
            <a:off x="630238" y="2505075"/>
            <a:ext cx="3868737" cy="3684588"/>
          </a:xfrm>
          <a:prstGeom prst="rect">
            <a:avLst/>
          </a:prstGeo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besedila 4"/>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6" name="Označba mesta vsebine 5"/>
          <p:cNvSpPr>
            <a:spLocks noGrp="1"/>
          </p:cNvSpPr>
          <p:nvPr>
            <p:ph sz="quarter" idx="4"/>
          </p:nvPr>
        </p:nvSpPr>
        <p:spPr>
          <a:xfrm>
            <a:off x="4629150" y="2505075"/>
            <a:ext cx="3887788" cy="3684588"/>
          </a:xfrm>
          <a:prstGeom prst="rect">
            <a:avLst/>
          </a:prstGeo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7" name="Rectangle 4">
            <a:extLst>
              <a:ext uri="{FF2B5EF4-FFF2-40B4-BE49-F238E27FC236}">
                <a16:creationId xmlns:a16="http://schemas.microsoft.com/office/drawing/2014/main" id="{25563B9B-E3CF-47AA-9F74-6F94B0C66E04}"/>
              </a:ext>
            </a:extLst>
          </p:cNvPr>
          <p:cNvSpPr>
            <a:spLocks noGrp="1" noChangeArrowheads="1"/>
          </p:cNvSpPr>
          <p:nvPr>
            <p:ph type="dt" sz="half" idx="10"/>
          </p:nvPr>
        </p:nvSpPr>
        <p:spPr>
          <a:ln/>
        </p:spPr>
        <p:txBody>
          <a:bodyPr/>
          <a:lstStyle>
            <a:lvl1pPr>
              <a:defRPr/>
            </a:lvl1pPr>
          </a:lstStyle>
          <a:p>
            <a:pPr>
              <a:defRPr/>
            </a:pPr>
            <a:endParaRPr lang="sl-SI" altLang="sl-SI"/>
          </a:p>
        </p:txBody>
      </p:sp>
      <p:sp>
        <p:nvSpPr>
          <p:cNvPr id="8" name="Rectangle 5">
            <a:extLst>
              <a:ext uri="{FF2B5EF4-FFF2-40B4-BE49-F238E27FC236}">
                <a16:creationId xmlns:a16="http://schemas.microsoft.com/office/drawing/2014/main" id="{1785A886-D283-495E-8EE8-4C0755D01A7F}"/>
              </a:ext>
            </a:extLst>
          </p:cNvPr>
          <p:cNvSpPr>
            <a:spLocks noGrp="1" noChangeArrowheads="1"/>
          </p:cNvSpPr>
          <p:nvPr>
            <p:ph type="ftr" sz="quarter" idx="11"/>
          </p:nvPr>
        </p:nvSpPr>
        <p:spPr>
          <a:ln/>
        </p:spPr>
        <p:txBody>
          <a:bodyPr/>
          <a:lstStyle>
            <a:lvl1pPr>
              <a:defRPr/>
            </a:lvl1pPr>
          </a:lstStyle>
          <a:p>
            <a:pPr>
              <a:defRPr/>
            </a:pPr>
            <a:endParaRPr lang="sl-SI" altLang="sl-SI"/>
          </a:p>
        </p:txBody>
      </p:sp>
      <p:sp>
        <p:nvSpPr>
          <p:cNvPr id="9" name="Rectangle 6">
            <a:extLst>
              <a:ext uri="{FF2B5EF4-FFF2-40B4-BE49-F238E27FC236}">
                <a16:creationId xmlns:a16="http://schemas.microsoft.com/office/drawing/2014/main" id="{7EB6BB13-8B71-40C4-89BF-A50D708B5119}"/>
              </a:ext>
            </a:extLst>
          </p:cNvPr>
          <p:cNvSpPr>
            <a:spLocks noGrp="1" noChangeArrowheads="1"/>
          </p:cNvSpPr>
          <p:nvPr>
            <p:ph type="sldNum" sz="quarter" idx="12"/>
          </p:nvPr>
        </p:nvSpPr>
        <p:spPr>
          <a:ln/>
        </p:spPr>
        <p:txBody>
          <a:bodyPr/>
          <a:lstStyle>
            <a:lvl1pPr>
              <a:defRPr/>
            </a:lvl1pPr>
          </a:lstStyle>
          <a:p>
            <a:pPr>
              <a:defRPr/>
            </a:pPr>
            <a:fld id="{4FC45771-1EDE-44F7-9E04-1E28D77DF243}" type="slidenum">
              <a:rPr lang="sl-SI" altLang="sl-SI"/>
              <a:pPr>
                <a:defRPr/>
              </a:pPr>
              <a:t>‹#›</a:t>
            </a:fld>
            <a:endParaRPr lang="sl-SI" altLang="sl-SI"/>
          </a:p>
        </p:txBody>
      </p:sp>
    </p:spTree>
    <p:extLst>
      <p:ext uri="{BB962C8B-B14F-4D97-AF65-F5344CB8AC3E}">
        <p14:creationId xmlns:p14="http://schemas.microsoft.com/office/powerpoint/2010/main" val="3389518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a:xfrm>
            <a:off x="628650" y="365125"/>
            <a:ext cx="7886700" cy="1325563"/>
          </a:xfrm>
          <a:prstGeom prst="rect">
            <a:avLst/>
          </a:prstGeom>
        </p:spPr>
        <p:txBody>
          <a:bodyPr/>
          <a:lstStyle/>
          <a:p>
            <a:r>
              <a:rPr lang="sl-SI"/>
              <a:t>Uredite slog naslova matrice</a:t>
            </a:r>
          </a:p>
        </p:txBody>
      </p:sp>
      <p:sp>
        <p:nvSpPr>
          <p:cNvPr id="3" name="Rectangle 4">
            <a:extLst>
              <a:ext uri="{FF2B5EF4-FFF2-40B4-BE49-F238E27FC236}">
                <a16:creationId xmlns:a16="http://schemas.microsoft.com/office/drawing/2014/main" id="{49AB2599-78CA-4B1A-AE07-CD5474DD12A4}"/>
              </a:ext>
            </a:extLst>
          </p:cNvPr>
          <p:cNvSpPr>
            <a:spLocks noGrp="1" noChangeArrowheads="1"/>
          </p:cNvSpPr>
          <p:nvPr>
            <p:ph type="dt" sz="half" idx="10"/>
          </p:nvPr>
        </p:nvSpPr>
        <p:spPr>
          <a:ln/>
        </p:spPr>
        <p:txBody>
          <a:bodyPr/>
          <a:lstStyle>
            <a:lvl1pPr>
              <a:defRPr/>
            </a:lvl1pPr>
          </a:lstStyle>
          <a:p>
            <a:pPr>
              <a:defRPr/>
            </a:pPr>
            <a:endParaRPr lang="sl-SI" altLang="sl-SI"/>
          </a:p>
        </p:txBody>
      </p:sp>
      <p:sp>
        <p:nvSpPr>
          <p:cNvPr id="4" name="Rectangle 5">
            <a:extLst>
              <a:ext uri="{FF2B5EF4-FFF2-40B4-BE49-F238E27FC236}">
                <a16:creationId xmlns:a16="http://schemas.microsoft.com/office/drawing/2014/main" id="{DC79528E-E033-4434-8FF5-81E522792079}"/>
              </a:ext>
            </a:extLst>
          </p:cNvPr>
          <p:cNvSpPr>
            <a:spLocks noGrp="1" noChangeArrowheads="1"/>
          </p:cNvSpPr>
          <p:nvPr>
            <p:ph type="ftr" sz="quarter" idx="11"/>
          </p:nvPr>
        </p:nvSpPr>
        <p:spPr>
          <a:ln/>
        </p:spPr>
        <p:txBody>
          <a:bodyPr/>
          <a:lstStyle>
            <a:lvl1pPr>
              <a:defRPr/>
            </a:lvl1pPr>
          </a:lstStyle>
          <a:p>
            <a:pPr>
              <a:defRPr/>
            </a:pPr>
            <a:endParaRPr lang="sl-SI" altLang="sl-SI"/>
          </a:p>
        </p:txBody>
      </p:sp>
      <p:sp>
        <p:nvSpPr>
          <p:cNvPr id="5" name="Rectangle 6">
            <a:extLst>
              <a:ext uri="{FF2B5EF4-FFF2-40B4-BE49-F238E27FC236}">
                <a16:creationId xmlns:a16="http://schemas.microsoft.com/office/drawing/2014/main" id="{F88EAEE7-CCF5-4164-B5E5-DE5B628AEC74}"/>
              </a:ext>
            </a:extLst>
          </p:cNvPr>
          <p:cNvSpPr>
            <a:spLocks noGrp="1" noChangeArrowheads="1"/>
          </p:cNvSpPr>
          <p:nvPr>
            <p:ph type="sldNum" sz="quarter" idx="12"/>
          </p:nvPr>
        </p:nvSpPr>
        <p:spPr>
          <a:ln/>
        </p:spPr>
        <p:txBody>
          <a:bodyPr/>
          <a:lstStyle>
            <a:lvl1pPr>
              <a:defRPr/>
            </a:lvl1pPr>
          </a:lstStyle>
          <a:p>
            <a:pPr>
              <a:defRPr/>
            </a:pPr>
            <a:fld id="{80529F3E-E5EF-41F3-8F76-10A6893845B6}" type="slidenum">
              <a:rPr lang="sl-SI" altLang="sl-SI"/>
              <a:pPr>
                <a:defRPr/>
              </a:pPr>
              <a:t>‹#›</a:t>
            </a:fld>
            <a:endParaRPr lang="sl-SI" altLang="sl-SI"/>
          </a:p>
        </p:txBody>
      </p:sp>
    </p:spTree>
    <p:extLst>
      <p:ext uri="{BB962C8B-B14F-4D97-AF65-F5344CB8AC3E}">
        <p14:creationId xmlns:p14="http://schemas.microsoft.com/office/powerpoint/2010/main" val="3135802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68FAD79A-47B7-4973-9C6B-4341CCF0569E}"/>
              </a:ext>
            </a:extLst>
          </p:cNvPr>
          <p:cNvSpPr>
            <a:spLocks noGrp="1" noChangeArrowheads="1"/>
          </p:cNvSpPr>
          <p:nvPr>
            <p:ph type="dt" sz="half" idx="10"/>
          </p:nvPr>
        </p:nvSpPr>
        <p:spPr>
          <a:ln/>
        </p:spPr>
        <p:txBody>
          <a:bodyPr/>
          <a:lstStyle>
            <a:lvl1pPr>
              <a:defRPr/>
            </a:lvl1pPr>
          </a:lstStyle>
          <a:p>
            <a:pPr>
              <a:defRPr/>
            </a:pPr>
            <a:endParaRPr lang="sl-SI" altLang="sl-SI"/>
          </a:p>
        </p:txBody>
      </p:sp>
      <p:sp>
        <p:nvSpPr>
          <p:cNvPr id="3" name="Rectangle 5">
            <a:extLst>
              <a:ext uri="{FF2B5EF4-FFF2-40B4-BE49-F238E27FC236}">
                <a16:creationId xmlns:a16="http://schemas.microsoft.com/office/drawing/2014/main" id="{D0F11A7A-EE7A-445C-8A90-984F6C3EE90B}"/>
              </a:ext>
            </a:extLst>
          </p:cNvPr>
          <p:cNvSpPr>
            <a:spLocks noGrp="1" noChangeArrowheads="1"/>
          </p:cNvSpPr>
          <p:nvPr>
            <p:ph type="ftr" sz="quarter" idx="11"/>
          </p:nvPr>
        </p:nvSpPr>
        <p:spPr>
          <a:ln/>
        </p:spPr>
        <p:txBody>
          <a:bodyPr/>
          <a:lstStyle>
            <a:lvl1pPr>
              <a:defRPr/>
            </a:lvl1pPr>
          </a:lstStyle>
          <a:p>
            <a:pPr>
              <a:defRPr/>
            </a:pPr>
            <a:endParaRPr lang="sl-SI" altLang="sl-SI"/>
          </a:p>
        </p:txBody>
      </p:sp>
      <p:sp>
        <p:nvSpPr>
          <p:cNvPr id="4" name="Rectangle 6">
            <a:extLst>
              <a:ext uri="{FF2B5EF4-FFF2-40B4-BE49-F238E27FC236}">
                <a16:creationId xmlns:a16="http://schemas.microsoft.com/office/drawing/2014/main" id="{48BF1BF3-1D56-4E49-A415-1A7B96E8133E}"/>
              </a:ext>
            </a:extLst>
          </p:cNvPr>
          <p:cNvSpPr>
            <a:spLocks noGrp="1" noChangeArrowheads="1"/>
          </p:cNvSpPr>
          <p:nvPr>
            <p:ph type="sldNum" sz="quarter" idx="12"/>
          </p:nvPr>
        </p:nvSpPr>
        <p:spPr>
          <a:ln/>
        </p:spPr>
        <p:txBody>
          <a:bodyPr/>
          <a:lstStyle>
            <a:lvl1pPr>
              <a:defRPr/>
            </a:lvl1pPr>
          </a:lstStyle>
          <a:p>
            <a:pPr>
              <a:defRPr/>
            </a:pPr>
            <a:fld id="{9F6572AC-115E-4C74-A93F-2603DCFCC670}" type="slidenum">
              <a:rPr lang="sl-SI" altLang="sl-SI"/>
              <a:pPr>
                <a:defRPr/>
              </a:pPr>
              <a:t>‹#›</a:t>
            </a:fld>
            <a:endParaRPr lang="sl-SI" altLang="sl-SI"/>
          </a:p>
        </p:txBody>
      </p:sp>
    </p:spTree>
    <p:extLst>
      <p:ext uri="{BB962C8B-B14F-4D97-AF65-F5344CB8AC3E}">
        <p14:creationId xmlns:p14="http://schemas.microsoft.com/office/powerpoint/2010/main" val="1624092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Naslov 1"/>
          <p:cNvSpPr>
            <a:spLocks noGrp="1"/>
          </p:cNvSpPr>
          <p:nvPr>
            <p:ph type="title"/>
          </p:nvPr>
        </p:nvSpPr>
        <p:spPr>
          <a:xfrm>
            <a:off x="630238" y="457200"/>
            <a:ext cx="2949575" cy="1600200"/>
          </a:xfrm>
          <a:prstGeom prst="rect">
            <a:avLst/>
          </a:prstGeom>
        </p:spPr>
        <p:txBody>
          <a:bodyPr anchor="b"/>
          <a:lstStyle>
            <a:lvl1pPr>
              <a:defRPr sz="3200"/>
            </a:lvl1pPr>
          </a:lstStyle>
          <a:p>
            <a:r>
              <a:rPr lang="sl-SI"/>
              <a:t>Uredite slog naslova matrice</a:t>
            </a:r>
          </a:p>
        </p:txBody>
      </p:sp>
      <p:sp>
        <p:nvSpPr>
          <p:cNvPr id="3" name="Označba mesta vsebine 2"/>
          <p:cNvSpPr>
            <a:spLocks noGrp="1"/>
          </p:cNvSpPr>
          <p:nvPr>
            <p:ph idx="1"/>
          </p:nvPr>
        </p:nvSpPr>
        <p:spPr>
          <a:xfrm>
            <a:off x="3887788" y="987425"/>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besedila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Uredite sloge besedila matrice</a:t>
            </a:r>
          </a:p>
        </p:txBody>
      </p:sp>
      <p:sp>
        <p:nvSpPr>
          <p:cNvPr id="5" name="Rectangle 4">
            <a:extLst>
              <a:ext uri="{FF2B5EF4-FFF2-40B4-BE49-F238E27FC236}">
                <a16:creationId xmlns:a16="http://schemas.microsoft.com/office/drawing/2014/main" id="{4C3107CB-A4C8-424C-BD91-CABB19E1D48B}"/>
              </a:ext>
            </a:extLst>
          </p:cNvPr>
          <p:cNvSpPr>
            <a:spLocks noGrp="1" noChangeArrowheads="1"/>
          </p:cNvSpPr>
          <p:nvPr>
            <p:ph type="dt" sz="half" idx="10"/>
          </p:nvPr>
        </p:nvSpPr>
        <p:spPr>
          <a:ln/>
        </p:spPr>
        <p:txBody>
          <a:bodyPr/>
          <a:lstStyle>
            <a:lvl1pPr>
              <a:defRPr/>
            </a:lvl1pPr>
          </a:lstStyle>
          <a:p>
            <a:pPr>
              <a:defRPr/>
            </a:pPr>
            <a:endParaRPr lang="sl-SI" altLang="sl-SI"/>
          </a:p>
        </p:txBody>
      </p:sp>
      <p:sp>
        <p:nvSpPr>
          <p:cNvPr id="6" name="Rectangle 5">
            <a:extLst>
              <a:ext uri="{FF2B5EF4-FFF2-40B4-BE49-F238E27FC236}">
                <a16:creationId xmlns:a16="http://schemas.microsoft.com/office/drawing/2014/main" id="{89135E68-549E-4293-99C9-92855A0528D4}"/>
              </a:ext>
            </a:extLst>
          </p:cNvPr>
          <p:cNvSpPr>
            <a:spLocks noGrp="1" noChangeArrowheads="1"/>
          </p:cNvSpPr>
          <p:nvPr>
            <p:ph type="ftr" sz="quarter" idx="11"/>
          </p:nvPr>
        </p:nvSpPr>
        <p:spPr>
          <a:ln/>
        </p:spPr>
        <p:txBody>
          <a:bodyPr/>
          <a:lstStyle>
            <a:lvl1pPr>
              <a:defRPr/>
            </a:lvl1pPr>
          </a:lstStyle>
          <a:p>
            <a:pPr>
              <a:defRPr/>
            </a:pPr>
            <a:endParaRPr lang="sl-SI" altLang="sl-SI"/>
          </a:p>
        </p:txBody>
      </p:sp>
      <p:sp>
        <p:nvSpPr>
          <p:cNvPr id="7" name="Rectangle 6">
            <a:extLst>
              <a:ext uri="{FF2B5EF4-FFF2-40B4-BE49-F238E27FC236}">
                <a16:creationId xmlns:a16="http://schemas.microsoft.com/office/drawing/2014/main" id="{0BCFAED8-EE7D-4CB1-A9EE-AD75D4ACA14D}"/>
              </a:ext>
            </a:extLst>
          </p:cNvPr>
          <p:cNvSpPr>
            <a:spLocks noGrp="1" noChangeArrowheads="1"/>
          </p:cNvSpPr>
          <p:nvPr>
            <p:ph type="sldNum" sz="quarter" idx="12"/>
          </p:nvPr>
        </p:nvSpPr>
        <p:spPr>
          <a:ln/>
        </p:spPr>
        <p:txBody>
          <a:bodyPr/>
          <a:lstStyle>
            <a:lvl1pPr>
              <a:defRPr/>
            </a:lvl1pPr>
          </a:lstStyle>
          <a:p>
            <a:pPr>
              <a:defRPr/>
            </a:pPr>
            <a:fld id="{A461F399-CF67-49A2-B20F-BA3AE2A657E2}" type="slidenum">
              <a:rPr lang="sl-SI" altLang="sl-SI"/>
              <a:pPr>
                <a:defRPr/>
              </a:pPr>
              <a:t>‹#›</a:t>
            </a:fld>
            <a:endParaRPr lang="sl-SI" altLang="sl-SI"/>
          </a:p>
        </p:txBody>
      </p:sp>
    </p:spTree>
    <p:extLst>
      <p:ext uri="{BB962C8B-B14F-4D97-AF65-F5344CB8AC3E}">
        <p14:creationId xmlns:p14="http://schemas.microsoft.com/office/powerpoint/2010/main" val="2402488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630238" y="457200"/>
            <a:ext cx="2949575" cy="1600200"/>
          </a:xfrm>
          <a:prstGeom prst="rect">
            <a:avLst/>
          </a:prstGeom>
        </p:spPr>
        <p:txBody>
          <a:bodyPr anchor="b"/>
          <a:lstStyle>
            <a:lvl1pPr>
              <a:defRPr sz="3200"/>
            </a:lvl1pPr>
          </a:lstStyle>
          <a:p>
            <a:r>
              <a:rPr lang="sl-SI"/>
              <a:t>Uredite slog naslova matrice</a:t>
            </a:r>
          </a:p>
        </p:txBody>
      </p:sp>
      <p:sp>
        <p:nvSpPr>
          <p:cNvPr id="3" name="Označba mesta slike 2"/>
          <p:cNvSpPr>
            <a:spLocks noGrp="1"/>
          </p:cNvSpPr>
          <p:nvPr>
            <p:ph type="pic" idx="1"/>
          </p:nvPr>
        </p:nvSpPr>
        <p:spPr>
          <a:xfrm>
            <a:off x="3887788" y="987425"/>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sl-SI" noProof="0"/>
              <a:t>Kliknite ikono, če želite dodati sliko</a:t>
            </a:r>
          </a:p>
        </p:txBody>
      </p:sp>
      <p:sp>
        <p:nvSpPr>
          <p:cNvPr id="4" name="Označba mesta besedila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Uredite sloge besedila matrice</a:t>
            </a:r>
          </a:p>
        </p:txBody>
      </p:sp>
      <p:sp>
        <p:nvSpPr>
          <p:cNvPr id="5" name="Rectangle 4">
            <a:extLst>
              <a:ext uri="{FF2B5EF4-FFF2-40B4-BE49-F238E27FC236}">
                <a16:creationId xmlns:a16="http://schemas.microsoft.com/office/drawing/2014/main" id="{83F3319E-7805-483A-A2FE-81AD77286809}"/>
              </a:ext>
            </a:extLst>
          </p:cNvPr>
          <p:cNvSpPr>
            <a:spLocks noGrp="1" noChangeArrowheads="1"/>
          </p:cNvSpPr>
          <p:nvPr>
            <p:ph type="dt" sz="half" idx="10"/>
          </p:nvPr>
        </p:nvSpPr>
        <p:spPr>
          <a:ln/>
        </p:spPr>
        <p:txBody>
          <a:bodyPr/>
          <a:lstStyle>
            <a:lvl1pPr>
              <a:defRPr/>
            </a:lvl1pPr>
          </a:lstStyle>
          <a:p>
            <a:pPr>
              <a:defRPr/>
            </a:pPr>
            <a:endParaRPr lang="sl-SI" altLang="sl-SI"/>
          </a:p>
        </p:txBody>
      </p:sp>
      <p:sp>
        <p:nvSpPr>
          <p:cNvPr id="6" name="Rectangle 5">
            <a:extLst>
              <a:ext uri="{FF2B5EF4-FFF2-40B4-BE49-F238E27FC236}">
                <a16:creationId xmlns:a16="http://schemas.microsoft.com/office/drawing/2014/main" id="{8A0F5CEC-680B-444F-9B9E-69DAD1C94A47}"/>
              </a:ext>
            </a:extLst>
          </p:cNvPr>
          <p:cNvSpPr>
            <a:spLocks noGrp="1" noChangeArrowheads="1"/>
          </p:cNvSpPr>
          <p:nvPr>
            <p:ph type="ftr" sz="quarter" idx="11"/>
          </p:nvPr>
        </p:nvSpPr>
        <p:spPr>
          <a:ln/>
        </p:spPr>
        <p:txBody>
          <a:bodyPr/>
          <a:lstStyle>
            <a:lvl1pPr>
              <a:defRPr/>
            </a:lvl1pPr>
          </a:lstStyle>
          <a:p>
            <a:pPr>
              <a:defRPr/>
            </a:pPr>
            <a:endParaRPr lang="sl-SI" altLang="sl-SI"/>
          </a:p>
        </p:txBody>
      </p:sp>
      <p:sp>
        <p:nvSpPr>
          <p:cNvPr id="7" name="Rectangle 6">
            <a:extLst>
              <a:ext uri="{FF2B5EF4-FFF2-40B4-BE49-F238E27FC236}">
                <a16:creationId xmlns:a16="http://schemas.microsoft.com/office/drawing/2014/main" id="{6EA861D8-546F-4985-9D60-5E1CC322A2A1}"/>
              </a:ext>
            </a:extLst>
          </p:cNvPr>
          <p:cNvSpPr>
            <a:spLocks noGrp="1" noChangeArrowheads="1"/>
          </p:cNvSpPr>
          <p:nvPr>
            <p:ph type="sldNum" sz="quarter" idx="12"/>
          </p:nvPr>
        </p:nvSpPr>
        <p:spPr>
          <a:ln/>
        </p:spPr>
        <p:txBody>
          <a:bodyPr/>
          <a:lstStyle>
            <a:lvl1pPr>
              <a:defRPr/>
            </a:lvl1pPr>
          </a:lstStyle>
          <a:p>
            <a:pPr>
              <a:defRPr/>
            </a:pPr>
            <a:fld id="{DE5628E8-8B5D-45FD-8233-4561072BD475}" type="slidenum">
              <a:rPr lang="sl-SI" altLang="sl-SI"/>
              <a:pPr>
                <a:defRPr/>
              </a:pPr>
              <a:t>‹#›</a:t>
            </a:fld>
            <a:endParaRPr lang="sl-SI" altLang="sl-SI"/>
          </a:p>
        </p:txBody>
      </p:sp>
    </p:spTree>
    <p:extLst>
      <p:ext uri="{BB962C8B-B14F-4D97-AF65-F5344CB8AC3E}">
        <p14:creationId xmlns:p14="http://schemas.microsoft.com/office/powerpoint/2010/main" val="908302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a:extLst>
              <a:ext uri="{FF2B5EF4-FFF2-40B4-BE49-F238E27FC236}">
                <a16:creationId xmlns:a16="http://schemas.microsoft.com/office/drawing/2014/main" id="{7FC2F7FE-A221-4523-AB95-F2DDB42A5BF5}"/>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sl-SI" altLang="sl-SI"/>
          </a:p>
        </p:txBody>
      </p:sp>
      <p:sp>
        <p:nvSpPr>
          <p:cNvPr id="1029" name="Rectangle 5">
            <a:extLst>
              <a:ext uri="{FF2B5EF4-FFF2-40B4-BE49-F238E27FC236}">
                <a16:creationId xmlns:a16="http://schemas.microsoft.com/office/drawing/2014/main" id="{3DCE8EC3-E48B-4978-AA3B-D619F557471E}"/>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sl-SI" altLang="sl-SI"/>
          </a:p>
        </p:txBody>
      </p:sp>
      <p:sp>
        <p:nvSpPr>
          <p:cNvPr id="1030" name="Rectangle 6">
            <a:extLst>
              <a:ext uri="{FF2B5EF4-FFF2-40B4-BE49-F238E27FC236}">
                <a16:creationId xmlns:a16="http://schemas.microsoft.com/office/drawing/2014/main" id="{07FCAA85-8E18-40CE-A6C1-F0407A6B952F}"/>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7BBFF2AA-8731-444F-AE69-7C7CCBA62FF9}" type="slidenum">
              <a:rPr lang="sl-SI" altLang="sl-SI"/>
              <a:pPr>
                <a:defRPr/>
              </a:pPr>
              <a:t>‹#›</a:t>
            </a:fld>
            <a:endParaRPr lang="sl-SI" altLang="sl-SI"/>
          </a:p>
        </p:txBody>
      </p:sp>
      <p:sp>
        <p:nvSpPr>
          <p:cNvPr id="8" name="TextBox 7">
            <a:extLst>
              <a:ext uri="{FF2B5EF4-FFF2-40B4-BE49-F238E27FC236}">
                <a16:creationId xmlns:a16="http://schemas.microsoft.com/office/drawing/2014/main" id="{623805E7-DF47-4913-8CD1-DEDB73A58F74}"/>
              </a:ext>
            </a:extLst>
          </p:cNvPr>
          <p:cNvSpPr txBox="1"/>
          <p:nvPr/>
        </p:nvSpPr>
        <p:spPr>
          <a:xfrm>
            <a:off x="962025" y="708025"/>
            <a:ext cx="1936750" cy="212725"/>
          </a:xfrm>
          <a:prstGeom prst="rect">
            <a:avLst/>
          </a:prstGeom>
          <a:noFill/>
        </p:spPr>
        <p:txBody>
          <a:bodyPr lIns="0" tIns="0" rIns="0" bIns="0">
            <a:spAutoFit/>
          </a:bodyPr>
          <a:lstStyle>
            <a:lvl1pPr defTabSz="457200">
              <a:defRPr>
                <a:solidFill>
                  <a:schemeClr val="tx1"/>
                </a:solidFill>
                <a:latin typeface="Arial" panose="020B0604020202020204" pitchFamily="34" charset="0"/>
              </a:defRPr>
            </a:lvl1pPr>
            <a:lvl2pPr marL="742950" indent="-285750" defTabSz="457200">
              <a:defRPr>
                <a:solidFill>
                  <a:schemeClr val="tx1"/>
                </a:solidFill>
                <a:latin typeface="Arial" panose="020B0604020202020204" pitchFamily="34" charset="0"/>
              </a:defRPr>
            </a:lvl2pPr>
            <a:lvl3pPr marL="1143000" indent="-228600" defTabSz="457200">
              <a:defRPr>
                <a:solidFill>
                  <a:schemeClr val="tx1"/>
                </a:solidFill>
                <a:latin typeface="Arial" panose="020B0604020202020204" pitchFamily="34" charset="0"/>
              </a:defRPr>
            </a:lvl3pPr>
            <a:lvl4pPr marL="1600200" indent="-228600" defTabSz="457200">
              <a:defRPr>
                <a:solidFill>
                  <a:schemeClr val="tx1"/>
                </a:solidFill>
                <a:latin typeface="Arial" panose="020B0604020202020204" pitchFamily="34" charset="0"/>
              </a:defRPr>
            </a:lvl4pPr>
            <a:lvl5pPr marL="2057400" indent="-228600" defTabSz="457200">
              <a:defRPr>
                <a:solidFill>
                  <a:schemeClr val="tx1"/>
                </a:solidFill>
                <a:latin typeface="Arial" panose="020B0604020202020204" pitchFamily="34" charset="0"/>
              </a:defRPr>
            </a:lvl5pPr>
            <a:lvl6pPr marL="2514600" indent="-228600" defTabSz="457200" fontAlgn="base">
              <a:spcBef>
                <a:spcPct val="0"/>
              </a:spcBef>
              <a:spcAft>
                <a:spcPct val="0"/>
              </a:spcAft>
              <a:defRPr>
                <a:solidFill>
                  <a:schemeClr val="tx1"/>
                </a:solidFill>
                <a:latin typeface="Arial" panose="020B0604020202020204" pitchFamily="34" charset="0"/>
              </a:defRPr>
            </a:lvl6pPr>
            <a:lvl7pPr marL="2971800" indent="-228600" defTabSz="457200" fontAlgn="base">
              <a:spcBef>
                <a:spcPct val="0"/>
              </a:spcBef>
              <a:spcAft>
                <a:spcPct val="0"/>
              </a:spcAft>
              <a:defRPr>
                <a:solidFill>
                  <a:schemeClr val="tx1"/>
                </a:solidFill>
                <a:latin typeface="Arial" panose="020B0604020202020204" pitchFamily="34" charset="0"/>
              </a:defRPr>
            </a:lvl7pPr>
            <a:lvl8pPr marL="3429000" indent="-228600" defTabSz="457200" fontAlgn="base">
              <a:spcBef>
                <a:spcPct val="0"/>
              </a:spcBef>
              <a:spcAft>
                <a:spcPct val="0"/>
              </a:spcAft>
              <a:defRPr>
                <a:solidFill>
                  <a:schemeClr val="tx1"/>
                </a:solidFill>
                <a:latin typeface="Arial" panose="020B0604020202020204" pitchFamily="34" charset="0"/>
              </a:defRPr>
            </a:lvl8pPr>
            <a:lvl9pPr marL="3886200" indent="-228600" defTabSz="457200" fontAlgn="base">
              <a:spcBef>
                <a:spcPct val="0"/>
              </a:spcBef>
              <a:spcAft>
                <a:spcPct val="0"/>
              </a:spcAft>
              <a:defRPr>
                <a:solidFill>
                  <a:schemeClr val="tx1"/>
                </a:solidFill>
                <a:latin typeface="Arial" panose="020B0604020202020204" pitchFamily="34" charset="0"/>
              </a:defRPr>
            </a:lvl9pPr>
          </a:lstStyle>
          <a:p>
            <a:pPr eaLnBrk="1" hangingPunct="1">
              <a:lnSpc>
                <a:spcPts val="838"/>
              </a:lnSpc>
              <a:defRPr/>
            </a:pPr>
            <a:r>
              <a:rPr lang="sl-SI" altLang="sl-SI" sz="700">
                <a:solidFill>
                  <a:schemeClr val="tx2"/>
                </a:solidFill>
                <a:latin typeface="Republika" panose="02000506040000020004" pitchFamily="2" charset="-18"/>
              </a:rPr>
              <a:t>REPUBLIKA SLOVENIJA</a:t>
            </a:r>
            <a:endParaRPr lang="en-US" altLang="sl-SI" sz="700">
              <a:solidFill>
                <a:schemeClr val="tx2"/>
              </a:solidFill>
              <a:latin typeface="Republika" panose="02000506040000020004" pitchFamily="2" charset="-18"/>
            </a:endParaRPr>
          </a:p>
          <a:p>
            <a:pPr eaLnBrk="1" hangingPunct="1">
              <a:lnSpc>
                <a:spcPts val="838"/>
              </a:lnSpc>
              <a:defRPr/>
            </a:pPr>
            <a:r>
              <a:rPr lang="sl-SI" altLang="sl-SI" sz="700" b="1">
                <a:solidFill>
                  <a:schemeClr val="tx2"/>
                </a:solidFill>
                <a:latin typeface="Republika" panose="02000506040000020004" pitchFamily="2" charset="-18"/>
              </a:rPr>
              <a:t>MINISTRSTVO ZA JAVNO UPRAVO</a:t>
            </a:r>
            <a:endParaRPr lang="en-US" altLang="sl-SI" sz="700" b="1">
              <a:solidFill>
                <a:schemeClr val="tx2"/>
              </a:solidFill>
              <a:latin typeface="Republika" panose="02000506040000020004" pitchFamily="2" charset="-18"/>
            </a:endParaRPr>
          </a:p>
        </p:txBody>
      </p:sp>
      <p:pic>
        <p:nvPicPr>
          <p:cNvPr id="2" name="Picture 8" descr="grb moder za 10 pt.wmf">
            <a:extLst>
              <a:ext uri="{FF2B5EF4-FFF2-40B4-BE49-F238E27FC236}">
                <a16:creationId xmlns:a16="http://schemas.microsoft.com/office/drawing/2014/main" id="{4A8BFD72-340E-48D7-A593-EFE73A6E470A}"/>
              </a:ext>
            </a:extLst>
          </p:cNvPr>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639763" y="712788"/>
            <a:ext cx="166687" cy="20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gov.si/zbirke/javne-objave/javni-razpis-za-sofinanciranje-gradnje-odprtih-sirokopasovnih-omrezij-naslednje-generacije-goso-4/"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gov.si/drzavni-organi/ministrstva/ministrstvo-za-javno-upravo/javne-objave/" TargetMode="External"/><Relationship Id="rId2" Type="http://schemas.openxmlformats.org/officeDocument/2006/relationships/hyperlink" Target="https://www.gov.si/assets/ministrstva/MJU/DID/GOSO/%20https:/www.gov.si/drzavni-organi/ministrstva/ministrstvo-za-javno-upravo/javne-objave/" TargetMode="Externa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hyperlink" Target="mailto:mojca.jarc@gov.si" TargetMode="External"/><Relationship Id="rId4" Type="http://schemas.openxmlformats.org/officeDocument/2006/relationships/hyperlink" Target="mailto:gp.mju@gov.si"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3E57F411-DF81-42E7-B95D-2BED6AA40E29}"/>
              </a:ext>
              <a:ext uri="{C183D7F6-B498-43B3-948B-1728B52AA6E4}">
                <adec:decorative xmlns:adec="http://schemas.microsoft.com/office/drawing/2017/decorative" val="1"/>
              </a:ext>
            </a:extLst>
          </p:cNvPr>
          <p:cNvSpPr>
            <a:spLocks/>
          </p:cNvSpPr>
          <p:nvPr/>
        </p:nvSpPr>
        <p:spPr bwMode="auto">
          <a:xfrm>
            <a:off x="971550" y="1547813"/>
            <a:ext cx="7200900" cy="149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sl-SI" altLang="sl-SI" sz="4400" b="1">
                <a:solidFill>
                  <a:srgbClr val="999999"/>
                </a:solidFill>
                <a:cs typeface="Arial" panose="020B0604020202020204" pitchFamily="34" charset="0"/>
              </a:rPr>
              <a:t> </a:t>
            </a:r>
            <a:endParaRPr lang="en-US" altLang="sl-SI" sz="4400" b="1">
              <a:solidFill>
                <a:srgbClr val="999999"/>
              </a:solidFill>
              <a:cs typeface="Arial" panose="020B0604020202020204" pitchFamily="34" charset="0"/>
            </a:endParaRPr>
          </a:p>
        </p:txBody>
      </p:sp>
      <p:sp>
        <p:nvSpPr>
          <p:cNvPr id="3075" name="TextBox 7">
            <a:extLst>
              <a:ext uri="{FF2B5EF4-FFF2-40B4-BE49-F238E27FC236}">
                <a16:creationId xmlns:a16="http://schemas.microsoft.com/office/drawing/2014/main" id="{0C6B0D59-9D6C-4C57-8A49-54A9735F52D6}"/>
              </a:ext>
            </a:extLst>
          </p:cNvPr>
          <p:cNvSpPr txBox="1">
            <a:spLocks noChangeArrowheads="1"/>
          </p:cNvSpPr>
          <p:nvPr/>
        </p:nvSpPr>
        <p:spPr bwMode="auto">
          <a:xfrm>
            <a:off x="1331913" y="1281113"/>
            <a:ext cx="19161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defRPr>
                <a:solidFill>
                  <a:schemeClr val="tx1"/>
                </a:solidFill>
                <a:latin typeface="Arial" panose="020B0604020202020204" pitchFamily="34" charset="0"/>
              </a:defRPr>
            </a:lvl1pPr>
            <a:lvl2pPr marL="742950" indent="-285750" defTabSz="457200">
              <a:defRPr>
                <a:solidFill>
                  <a:schemeClr val="tx1"/>
                </a:solidFill>
                <a:latin typeface="Arial" panose="020B0604020202020204" pitchFamily="34" charset="0"/>
              </a:defRPr>
            </a:lvl2pPr>
            <a:lvl3pPr marL="1143000" indent="-228600" defTabSz="457200">
              <a:defRPr>
                <a:solidFill>
                  <a:schemeClr val="tx1"/>
                </a:solidFill>
                <a:latin typeface="Arial" panose="020B0604020202020204" pitchFamily="34" charset="0"/>
              </a:defRPr>
            </a:lvl3pPr>
            <a:lvl4pPr marL="1600200" indent="-228600" defTabSz="457200">
              <a:defRPr>
                <a:solidFill>
                  <a:schemeClr val="tx1"/>
                </a:solidFill>
                <a:latin typeface="Arial" panose="020B0604020202020204" pitchFamily="34" charset="0"/>
              </a:defRPr>
            </a:lvl4pPr>
            <a:lvl5pPr marL="2057400" indent="-228600" defTabSz="4572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sl-SI" altLang="sl-SI">
                <a:latin typeface="Calibri" panose="020F0502020204030204" pitchFamily="34" charset="0"/>
              </a:rPr>
              <a:t></a:t>
            </a:r>
          </a:p>
        </p:txBody>
      </p:sp>
      <p:sp>
        <p:nvSpPr>
          <p:cNvPr id="6" name="Naslov 5">
            <a:extLst>
              <a:ext uri="{FF2B5EF4-FFF2-40B4-BE49-F238E27FC236}">
                <a16:creationId xmlns:a16="http://schemas.microsoft.com/office/drawing/2014/main" id="{B2B07469-EDC3-4906-A3CD-927F14EC144D}"/>
              </a:ext>
            </a:extLst>
          </p:cNvPr>
          <p:cNvSpPr>
            <a:spLocks noGrp="1"/>
          </p:cNvSpPr>
          <p:nvPr>
            <p:ph type="title" idx="4294967295"/>
          </p:nvPr>
        </p:nvSpPr>
        <p:spPr>
          <a:xfrm>
            <a:off x="1331913" y="1311565"/>
            <a:ext cx="6626225" cy="3046988"/>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sl-SI" sz="32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Arial" panose="020B0604020202020204" pitchFamily="34" charset="0"/>
                <a:ea typeface="+mn-ea"/>
                <a:cs typeface="+mn-cs"/>
              </a:rPr>
              <a:t>INFORMATIVNI DAN</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sl-SI" sz="32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Arial" panose="020B0604020202020204" pitchFamily="34" charset="0"/>
                <a:ea typeface="+mn-ea"/>
                <a:cs typeface="+mn-cs"/>
              </a:rPr>
              <a:t> za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sl-SI" sz="32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Arial" panose="020B0604020202020204" pitchFamily="34" charset="0"/>
                <a:ea typeface="+mn-ea"/>
                <a:cs typeface="+mn-cs"/>
              </a:rPr>
              <a:t>Javni razpis za sofinanciranje gradnje odprtih širokopasovnih omrežij naslednje generacije »GOŠO 4«</a:t>
            </a:r>
          </a:p>
        </p:txBody>
      </p:sp>
      <p:sp>
        <p:nvSpPr>
          <p:cNvPr id="3077" name="PoljeZBesedilom 2">
            <a:extLst>
              <a:ext uri="{FF2B5EF4-FFF2-40B4-BE49-F238E27FC236}">
                <a16:creationId xmlns:a16="http://schemas.microsoft.com/office/drawing/2014/main" id="{5BAE5AD3-AD4B-4254-AD27-8FA175080AF4}"/>
              </a:ext>
            </a:extLst>
          </p:cNvPr>
          <p:cNvSpPr txBox="1">
            <a:spLocks noChangeArrowheads="1"/>
          </p:cNvSpPr>
          <p:nvPr/>
        </p:nvSpPr>
        <p:spPr bwMode="auto">
          <a:xfrm>
            <a:off x="1334826" y="5085184"/>
            <a:ext cx="619125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sl-SI" altLang="sl-SI" sz="1600" b="1" dirty="0"/>
              <a:t>Direktorat za informacijsko družbo in informatiko</a:t>
            </a:r>
          </a:p>
          <a:p>
            <a:pPr algn="ctr"/>
            <a:r>
              <a:rPr lang="sl-SI" altLang="sl-SI" sz="1600" b="1" dirty="0"/>
              <a:t>Ministrstvo za javno upravo</a:t>
            </a:r>
          </a:p>
        </p:txBody>
      </p:sp>
      <p:sp>
        <p:nvSpPr>
          <p:cNvPr id="3078" name="PoljeZBesedilom 3">
            <a:extLst>
              <a:ext uri="{FF2B5EF4-FFF2-40B4-BE49-F238E27FC236}">
                <a16:creationId xmlns:a16="http://schemas.microsoft.com/office/drawing/2014/main" id="{0CA260EB-C1B5-41D2-A084-05335687CF88}"/>
              </a:ext>
            </a:extLst>
          </p:cNvPr>
          <p:cNvSpPr txBox="1">
            <a:spLocks noChangeArrowheads="1"/>
          </p:cNvSpPr>
          <p:nvPr/>
        </p:nvSpPr>
        <p:spPr bwMode="auto">
          <a:xfrm>
            <a:off x="2447925" y="6092825"/>
            <a:ext cx="42481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sl-SI" altLang="sl-SI" sz="1600" dirty="0"/>
              <a:t>marec 2020</a:t>
            </a:r>
          </a:p>
        </p:txBody>
      </p:sp>
      <p:pic>
        <p:nvPicPr>
          <p:cNvPr id="2" name="Slika 1" descr="Logotip: Evropska unija, Evropski sklad za regionalni razvoj, Naložba v vašo prihodnost">
            <a:extLst>
              <a:ext uri="{FF2B5EF4-FFF2-40B4-BE49-F238E27FC236}">
                <a16:creationId xmlns:a16="http://schemas.microsoft.com/office/drawing/2014/main" id="{99EBCCB9-6563-4A6C-A4BC-DD61FBBED93A}"/>
              </a:ext>
            </a:extLst>
          </p:cNvPr>
          <p:cNvPicPr>
            <a:picLocks noChangeAspect="1"/>
          </p:cNvPicPr>
          <p:nvPr/>
        </p:nvPicPr>
        <p:blipFill>
          <a:blip r:embed="rId3"/>
          <a:stretch>
            <a:fillRect/>
          </a:stretch>
        </p:blipFill>
        <p:spPr>
          <a:xfrm>
            <a:off x="6804248" y="610495"/>
            <a:ext cx="1804572" cy="67061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29419" y="1209030"/>
            <a:ext cx="7886700" cy="668486"/>
          </a:xfrm>
        </p:spPr>
        <p:txBody>
          <a:bodyPr/>
          <a:lstStyle/>
          <a:p>
            <a:r>
              <a:rPr lang="sl-SI" sz="3200" b="1" dirty="0">
                <a:effectLst>
                  <a:outerShdw blurRad="38100" dist="38100" dir="2700000" algn="tl">
                    <a:srgbClr val="000000">
                      <a:alpha val="43137"/>
                    </a:srgbClr>
                  </a:outerShdw>
                </a:effectLst>
              </a:rPr>
              <a:t>Potencialni prijavitelji</a:t>
            </a:r>
          </a:p>
        </p:txBody>
      </p:sp>
      <p:sp>
        <p:nvSpPr>
          <p:cNvPr id="3" name="Ograda vsebine 2"/>
          <p:cNvSpPr>
            <a:spLocks noGrp="1"/>
          </p:cNvSpPr>
          <p:nvPr>
            <p:ph idx="1"/>
          </p:nvPr>
        </p:nvSpPr>
        <p:spPr>
          <a:xfrm>
            <a:off x="632470" y="1988840"/>
            <a:ext cx="8047806" cy="4509740"/>
          </a:xfrm>
        </p:spPr>
        <p:txBody>
          <a:bodyPr/>
          <a:lstStyle/>
          <a:p>
            <a:pPr algn="just">
              <a:buFont typeface="Arial" panose="020B0604020202020204" pitchFamily="34" charset="0"/>
              <a:buChar char="•"/>
            </a:pPr>
            <a:r>
              <a:rPr lang="sl-SI" sz="1800" dirty="0"/>
              <a:t>Registrirani pri </a:t>
            </a:r>
            <a:r>
              <a:rPr lang="sl-SI" sz="1800" dirty="0" err="1"/>
              <a:t>AKOSu</a:t>
            </a:r>
            <a:r>
              <a:rPr lang="sl-SI" sz="1800" dirty="0"/>
              <a:t> kot operaterji elektronskih komunikacij;</a:t>
            </a:r>
          </a:p>
          <a:p>
            <a:pPr algn="just">
              <a:buFont typeface="Arial" panose="020B0604020202020204" pitchFamily="34" charset="0"/>
              <a:buChar char="•"/>
            </a:pPr>
            <a:r>
              <a:rPr lang="sl-SI" sz="1800" dirty="0"/>
              <a:t>Na javni razpis lahko kandidira prijavitelj sam ali v projektnem partnerstvu; v tem primeru morajo biti vsi registrirano kot operaterji; skupno vlogo predloži vodilni partner</a:t>
            </a:r>
          </a:p>
          <a:p>
            <a:pPr algn="just">
              <a:buFont typeface="Arial" panose="020B0604020202020204" pitchFamily="34" charset="0"/>
              <a:buChar char="•"/>
            </a:pPr>
            <a:r>
              <a:rPr lang="sl-SI" sz="1800" dirty="0"/>
              <a:t>Prijavitelj lahko nastopa s podizvajalci. </a:t>
            </a:r>
          </a:p>
          <a:p>
            <a:pPr algn="just">
              <a:buFont typeface="Arial" panose="020B0604020202020204" pitchFamily="34" charset="0"/>
              <a:buChar char="•"/>
            </a:pPr>
            <a:r>
              <a:rPr lang="sl-SI" sz="1800" dirty="0"/>
              <a:t>Prijavitelj v celoti odgovarja za izvedbo projekta, ne glede na število podizvajalcev, ki jih bo navedel v svoji vlogi;</a:t>
            </a:r>
          </a:p>
          <a:p>
            <a:pPr algn="just">
              <a:buFont typeface="Arial" panose="020B0604020202020204" pitchFamily="34" charset="0"/>
              <a:buChar char="•"/>
            </a:pPr>
            <a:r>
              <a:rPr lang="sl-SI" sz="1800" dirty="0"/>
              <a:t>Prijaviteljem, katerih projekti bodo izbrani na tem javnem razpisu, bodo sofinancirani stroški izvedbe projektov iz sredstev Evropskega sklada za regionalni razvoj in sredstev slovenskega proračuna kot dovoljena državna pomoč v skladu s shemo pomoči št. SA.49322 (2017/X).</a:t>
            </a:r>
          </a:p>
          <a:p>
            <a:pPr algn="just">
              <a:buFont typeface="Arial" panose="020B0604020202020204" pitchFamily="34" charset="0"/>
              <a:buChar char="•"/>
            </a:pPr>
            <a:r>
              <a:rPr lang="sl-SI" sz="1800" dirty="0"/>
              <a:t>Prijavitelj lahko kandidira na en ali na več sklopov; v tem primeru odda vlogo za vsak sklop posebej;</a:t>
            </a:r>
          </a:p>
          <a:p>
            <a:pPr algn="just">
              <a:buFont typeface="Arial" panose="020B0604020202020204" pitchFamily="34" charset="0"/>
              <a:buChar char="•"/>
            </a:pPr>
            <a:r>
              <a:rPr lang="sl-SI" sz="1800" dirty="0"/>
              <a:t>Za posamezen sklop prijavitelj ali projektni partner kandidira samo enkrat, ne glede na to ali skupaj s partnerji ali samostojno.</a:t>
            </a:r>
          </a:p>
        </p:txBody>
      </p:sp>
      <p:pic>
        <p:nvPicPr>
          <p:cNvPr id="4" name="Picture 2" descr="Logo_EKP_sklad_za_regionalni_razvoj_SLO_sloga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15919" y="359420"/>
            <a:ext cx="1800200" cy="668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16586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547167" y="1556792"/>
            <a:ext cx="8208912" cy="668486"/>
          </a:xfrm>
        </p:spPr>
        <p:txBody>
          <a:bodyPr/>
          <a:lstStyle/>
          <a:p>
            <a:pPr lvl="2"/>
            <a:r>
              <a:rPr lang="sl-SI" sz="3200" b="1" dirty="0">
                <a:effectLst>
                  <a:outerShdw blurRad="38100" dist="38100" dir="2700000" algn="tl">
                    <a:srgbClr val="000000">
                      <a:alpha val="43137"/>
                    </a:srgbClr>
                  </a:outerShdw>
                </a:effectLst>
              </a:rPr>
              <a:t>Splošni pogoji za prijavitelje</a:t>
            </a:r>
            <a:br>
              <a:rPr lang="sl-SI" sz="4800" dirty="0"/>
            </a:br>
            <a:endParaRPr lang="sl-SI" dirty="0"/>
          </a:p>
        </p:txBody>
      </p:sp>
      <p:sp>
        <p:nvSpPr>
          <p:cNvPr id="3" name="Ograda vsebine 2"/>
          <p:cNvSpPr>
            <a:spLocks noGrp="1"/>
          </p:cNvSpPr>
          <p:nvPr>
            <p:ph idx="1"/>
          </p:nvPr>
        </p:nvSpPr>
        <p:spPr>
          <a:xfrm>
            <a:off x="539552" y="2420888"/>
            <a:ext cx="8208912" cy="4248472"/>
          </a:xfrm>
        </p:spPr>
        <p:txBody>
          <a:bodyPr/>
          <a:lstStyle/>
          <a:p>
            <a:pPr lvl="0"/>
            <a:r>
              <a:rPr lang="sl-SI" sz="2000" dirty="0"/>
              <a:t>Osnovni podatki o prijavitelju, podizvajalcih in projektnem partnerju;</a:t>
            </a:r>
          </a:p>
          <a:p>
            <a:r>
              <a:rPr lang="sl-SI" sz="2000" dirty="0"/>
              <a:t>Podpisana izjava o strinjanju in sprejemanju pogojev (Obrazec št. 2)</a:t>
            </a:r>
          </a:p>
          <a:p>
            <a:pPr lvl="1"/>
            <a:r>
              <a:rPr lang="sl-SI" sz="2000" dirty="0">
                <a:highlight>
                  <a:srgbClr val="FF0000"/>
                </a:highlight>
              </a:rPr>
              <a:t>(pomembno) </a:t>
            </a:r>
            <a:r>
              <a:rPr lang="sl-SI" sz="2000" dirty="0"/>
              <a:t>Projekt mora imeti </a:t>
            </a:r>
            <a:r>
              <a:rPr lang="sl-SI" sz="2000" b="1" dirty="0"/>
              <a:t>zaključeno finančno konstrukcijo </a:t>
            </a:r>
            <a:r>
              <a:rPr lang="sl-SI" sz="2000" dirty="0"/>
              <a:t>oz. so ob upoštevanju virov po tem javnem razpisu zagotovljeni vsi ostali viri za izvedbo celotnega projekta</a:t>
            </a:r>
          </a:p>
          <a:p>
            <a:r>
              <a:rPr lang="sl-SI" sz="2000" dirty="0"/>
              <a:t>Prijavitelj </a:t>
            </a:r>
            <a:r>
              <a:rPr lang="sl-SI" sz="2000" b="1" dirty="0"/>
              <a:t>ni v težavah </a:t>
            </a:r>
            <a:r>
              <a:rPr lang="sl-SI" sz="2000" dirty="0"/>
              <a:t>v skladu z 18. točko 2. člena Uredba (EU) št. 651/2014 (Obrazec št. 3) (A,B,C…);</a:t>
            </a:r>
          </a:p>
          <a:p>
            <a:r>
              <a:rPr lang="sl-SI" sz="2000" dirty="0"/>
              <a:t>Prijavni obrazec za posamezni sklop (Obrazec št. 4) ;</a:t>
            </a:r>
          </a:p>
          <a:p>
            <a:r>
              <a:rPr lang="sl-SI" sz="2000" dirty="0"/>
              <a:t>Investicijska dokumentacija za posamezni sklop (Obrazec št. 5) ;</a:t>
            </a:r>
          </a:p>
          <a:p>
            <a:r>
              <a:rPr lang="sl-SI" sz="2000" dirty="0"/>
              <a:t>Časovni načrt izvedbe sklopa (Obrazec št. 6);</a:t>
            </a:r>
          </a:p>
          <a:p>
            <a:r>
              <a:rPr lang="sl-SI" sz="2000" dirty="0"/>
              <a:t>Predvidena dinamika črpanja sredstev na sklop (Obrazec št. 7);</a:t>
            </a:r>
          </a:p>
          <a:p>
            <a:r>
              <a:rPr lang="sl-SI" sz="2000" dirty="0"/>
              <a:t>Načrt financiranja investicijskega projekta na sklop (Obrazec št. 8);</a:t>
            </a:r>
          </a:p>
        </p:txBody>
      </p:sp>
      <p:pic>
        <p:nvPicPr>
          <p:cNvPr id="4" name="Picture 2" descr="Logo_EKP_sklad_za_regionalni_razvoj_SLO_sloga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32240" y="456258"/>
            <a:ext cx="1800200" cy="668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804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34702" y="1340768"/>
            <a:ext cx="7886700" cy="668487"/>
          </a:xfrm>
        </p:spPr>
        <p:txBody>
          <a:bodyPr/>
          <a:lstStyle/>
          <a:p>
            <a:pPr lvl="2"/>
            <a:r>
              <a:rPr lang="sl-SI" sz="3200" b="1" dirty="0">
                <a:effectLst>
                  <a:outerShdw blurRad="38100" dist="38100" dir="2700000" algn="tl">
                    <a:srgbClr val="000000">
                      <a:alpha val="43137"/>
                    </a:srgbClr>
                  </a:outerShdw>
                </a:effectLst>
              </a:rPr>
              <a:t>Zahteve za sofinancirano omrežje</a:t>
            </a:r>
            <a:endParaRPr lang="sl-SI" dirty="0"/>
          </a:p>
        </p:txBody>
      </p:sp>
      <p:sp>
        <p:nvSpPr>
          <p:cNvPr id="3" name="Ograda vsebine 2"/>
          <p:cNvSpPr>
            <a:spLocks noGrp="1"/>
          </p:cNvSpPr>
          <p:nvPr>
            <p:ph idx="1"/>
          </p:nvPr>
        </p:nvSpPr>
        <p:spPr>
          <a:xfrm>
            <a:off x="611063" y="2081263"/>
            <a:ext cx="8136904" cy="4586895"/>
          </a:xfrm>
        </p:spPr>
        <p:txBody>
          <a:bodyPr/>
          <a:lstStyle/>
          <a:p>
            <a:pPr marL="0" indent="0">
              <a:buNone/>
            </a:pPr>
            <a:r>
              <a:rPr lang="sl-SI" sz="1400" dirty="0"/>
              <a:t>ODPRTO širokopasovno omrežje (OŠO) naslednje generacije:</a:t>
            </a:r>
          </a:p>
          <a:p>
            <a:pPr>
              <a:buFont typeface="+mj-lt"/>
              <a:buAutoNum type="arabicPeriod"/>
            </a:pPr>
            <a:r>
              <a:rPr lang="sl-SI" sz="1400" dirty="0"/>
              <a:t>odprt veleprodajni širokopasovni dostop, vsaj 10 let od podpisa pogodbe z MJU:</a:t>
            </a:r>
          </a:p>
          <a:p>
            <a:pPr marL="857250" lvl="1" indent="-342900">
              <a:buFont typeface="Wingdings" panose="05000000000000000000" pitchFamily="2" charset="2"/>
              <a:buChar char="§"/>
            </a:pPr>
            <a:r>
              <a:rPr lang="sl-SI" sz="1400" dirty="0"/>
              <a:t>lokalni dostop – fizična ali virtualna razvezava lokalne zanke;</a:t>
            </a:r>
          </a:p>
          <a:p>
            <a:pPr marL="857250" lvl="1" indent="-342900">
              <a:buFont typeface="Wingdings" panose="05000000000000000000" pitchFamily="2" charset="2"/>
              <a:buChar char="§"/>
            </a:pPr>
            <a:r>
              <a:rPr lang="sl-SI" sz="1400" dirty="0"/>
              <a:t>osrednji dostop – dostop z bitnim tokom;</a:t>
            </a:r>
          </a:p>
          <a:p>
            <a:pPr marL="400050">
              <a:buFont typeface="+mj-lt"/>
              <a:buAutoNum type="arabicPeriod"/>
            </a:pPr>
            <a:r>
              <a:rPr lang="sl-SI" sz="1400" dirty="0"/>
              <a:t>OŠO naslednje generacije mora omogočati prenosno hitrost vsaj 100 Mb/s v smeri proti končnemu uporabniku – gospodinjstvu, ki je bela lisa, ter  mu je ta dostopna hitrost na voljo ves čas – 24 ur na dan, vse dni v letu;</a:t>
            </a:r>
          </a:p>
          <a:p>
            <a:pPr marL="400050">
              <a:buFont typeface="+mj-lt"/>
              <a:buAutoNum type="arabicPeriod"/>
            </a:pPr>
            <a:r>
              <a:rPr lang="sl-SI" sz="1400" dirty="0"/>
              <a:t>v projekt  obvezno vključiti bele lise vseh občin posameznega sklopa, v katerih je več kot 10 belih lis;</a:t>
            </a:r>
          </a:p>
          <a:p>
            <a:pPr marL="400050">
              <a:buFont typeface="+mj-lt"/>
              <a:buAutoNum type="arabicPeriod"/>
            </a:pPr>
            <a:r>
              <a:rPr lang="sl-SI" sz="1400" dirty="0"/>
              <a:t>na svojem enotnem informacijskem sistemu za pregledovanje, naročanje in upravljanje storitev najaviti datume, ko bodo posamezni priključki na določenih naslovih omogočeni, vsaj trideset (30) koledarskih dni pred predvidenim zaključkom gradnje le teh;</a:t>
            </a:r>
          </a:p>
          <a:p>
            <a:pPr marL="400050">
              <a:buFont typeface="+mj-lt"/>
              <a:buAutoNum type="arabicPeriod"/>
            </a:pPr>
            <a:r>
              <a:rPr lang="sl-SI" sz="1400" dirty="0"/>
              <a:t>za izgradnjo zadnjih 200 m lahko vsem ponudnikom storitev ali končnim uporabnikom celotnega sklopa zaračuna priključnino v enotni višini, ki ne sme biti višja od 200 EUR na priključek;</a:t>
            </a:r>
          </a:p>
          <a:p>
            <a:pPr marL="400050">
              <a:buFont typeface="+mj-lt"/>
              <a:buAutoNum type="arabicPeriod"/>
            </a:pPr>
            <a:r>
              <a:rPr lang="sl-SI" sz="1400" dirty="0"/>
              <a:t>javno objaviti vzorčne ponudbe (obvezna Priloga 3 Obrazca št. 9) za vse ponujene modele odprtega veleprodajnega širokopasovnega dostopa;</a:t>
            </a:r>
          </a:p>
          <a:p>
            <a:pPr marL="400050">
              <a:buFont typeface="+mj-lt"/>
              <a:buAutoNum type="arabicPeriod"/>
            </a:pPr>
            <a:r>
              <a:rPr lang="sl-SI" sz="1400" dirty="0"/>
              <a:t>oblikovati cene odprtega veleprodajnega širokopasovnega dostopa na podlagi učinkovitih prirastnih stroškov vključno s pribitkom za skupne stroške;</a:t>
            </a:r>
          </a:p>
          <a:p>
            <a:pPr marL="400050">
              <a:buFont typeface="+mj-lt"/>
              <a:buAutoNum type="arabicPeriod"/>
            </a:pPr>
            <a:r>
              <a:rPr lang="sl-SI" sz="1400" dirty="0"/>
              <a:t>določen rok za odpravo napak</a:t>
            </a:r>
          </a:p>
        </p:txBody>
      </p:sp>
      <p:pic>
        <p:nvPicPr>
          <p:cNvPr id="4" name="Picture 2" descr="Logo_EKP_sklad_za_regionalni_razvoj_SLO_sloga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89923" y="404664"/>
            <a:ext cx="1800200" cy="668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380850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28649" y="1453469"/>
            <a:ext cx="7886700" cy="668487"/>
          </a:xfrm>
        </p:spPr>
        <p:txBody>
          <a:bodyPr/>
          <a:lstStyle/>
          <a:p>
            <a:r>
              <a:rPr lang="sl-SI" sz="3200" b="1" dirty="0">
                <a:effectLst>
                  <a:outerShdw blurRad="38100" dist="38100" dir="2700000" algn="tl">
                    <a:srgbClr val="000000">
                      <a:alpha val="43137"/>
                    </a:srgbClr>
                  </a:outerShdw>
                </a:effectLst>
              </a:rPr>
              <a:t>Merila za izbor prijaviteljev</a:t>
            </a:r>
          </a:p>
        </p:txBody>
      </p:sp>
      <p:pic>
        <p:nvPicPr>
          <p:cNvPr id="4" name="Picture 2" descr="Logo_EKP_sklad_za_regionalni_razvoj_SLO_sloga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15149" y="335214"/>
            <a:ext cx="1800200" cy="668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Tabela 4">
            <a:extLst>
              <a:ext uri="{FF2B5EF4-FFF2-40B4-BE49-F238E27FC236}">
                <a16:creationId xmlns:a16="http://schemas.microsoft.com/office/drawing/2014/main" id="{4998AA20-03BE-48AE-9F37-CD31DD98D30E}"/>
              </a:ext>
            </a:extLst>
          </p:cNvPr>
          <p:cNvGraphicFramePr>
            <a:graphicFrameLocks noGrp="1"/>
          </p:cNvGraphicFramePr>
          <p:nvPr>
            <p:extLst>
              <p:ext uri="{D42A27DB-BD31-4B8C-83A1-F6EECF244321}">
                <p14:modId xmlns:p14="http://schemas.microsoft.com/office/powerpoint/2010/main" val="2637022541"/>
              </p:ext>
            </p:extLst>
          </p:nvPr>
        </p:nvGraphicFramePr>
        <p:xfrm>
          <a:off x="628649" y="2326922"/>
          <a:ext cx="7886699" cy="4679275"/>
        </p:xfrm>
        <a:graphic>
          <a:graphicData uri="http://schemas.openxmlformats.org/drawingml/2006/table">
            <a:tbl>
              <a:tblPr firstRow="1">
                <a:tableStyleId>{616DA210-FB5B-4158-B5E0-FEB733F419BA}</a:tableStyleId>
              </a:tblPr>
              <a:tblGrid>
                <a:gridCol w="847007">
                  <a:extLst>
                    <a:ext uri="{9D8B030D-6E8A-4147-A177-3AD203B41FA5}">
                      <a16:colId xmlns:a16="http://schemas.microsoft.com/office/drawing/2014/main" val="2543852008"/>
                    </a:ext>
                  </a:extLst>
                </a:gridCol>
                <a:gridCol w="5947771">
                  <a:extLst>
                    <a:ext uri="{9D8B030D-6E8A-4147-A177-3AD203B41FA5}">
                      <a16:colId xmlns:a16="http://schemas.microsoft.com/office/drawing/2014/main" val="3795461384"/>
                    </a:ext>
                  </a:extLst>
                </a:gridCol>
                <a:gridCol w="1091921">
                  <a:extLst>
                    <a:ext uri="{9D8B030D-6E8A-4147-A177-3AD203B41FA5}">
                      <a16:colId xmlns:a16="http://schemas.microsoft.com/office/drawing/2014/main" val="1291729829"/>
                    </a:ext>
                  </a:extLst>
                </a:gridCol>
              </a:tblGrid>
              <a:tr h="1060130">
                <a:tc>
                  <a:txBody>
                    <a:bodyPr/>
                    <a:lstStyle/>
                    <a:p>
                      <a:pPr>
                        <a:lnSpc>
                          <a:spcPct val="150000"/>
                        </a:lnSpc>
                        <a:spcBef>
                          <a:spcPts val="0"/>
                        </a:spcBef>
                        <a:spcAft>
                          <a:spcPts val="0"/>
                        </a:spcAft>
                      </a:pPr>
                      <a:r>
                        <a:rPr lang="sl-SI" sz="1600" dirty="0">
                          <a:effectLst/>
                        </a:rPr>
                        <a:t>Št.</a:t>
                      </a:r>
                      <a:endParaRPr lang="sl-SI" sz="1600" b="1"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Bef>
                          <a:spcPts val="0"/>
                        </a:spcBef>
                        <a:spcAft>
                          <a:spcPts val="0"/>
                        </a:spcAft>
                      </a:pPr>
                      <a:r>
                        <a:rPr lang="sl-SI" sz="1600" dirty="0">
                          <a:effectLst/>
                        </a:rPr>
                        <a:t>Merila</a:t>
                      </a:r>
                      <a:endParaRPr lang="sl-SI" sz="1600" b="1"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Bef>
                          <a:spcPts val="0"/>
                        </a:spcBef>
                        <a:spcAft>
                          <a:spcPts val="0"/>
                        </a:spcAft>
                      </a:pPr>
                      <a:r>
                        <a:rPr lang="sl-SI" sz="1600" dirty="0">
                          <a:effectLst/>
                        </a:rPr>
                        <a:t>Najvišje možno št. točk</a:t>
                      </a:r>
                      <a:endParaRPr lang="sl-SI" sz="1600" b="1"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860184350"/>
                  </a:ext>
                </a:extLst>
              </a:tr>
              <a:tr h="828232">
                <a:tc>
                  <a:txBody>
                    <a:bodyPr/>
                    <a:lstStyle/>
                    <a:p>
                      <a:pPr>
                        <a:lnSpc>
                          <a:spcPct val="150000"/>
                        </a:lnSpc>
                        <a:spcAft>
                          <a:spcPts val="0"/>
                        </a:spcAft>
                      </a:pPr>
                      <a:r>
                        <a:rPr lang="sl-SI" sz="1600" dirty="0">
                          <a:effectLst/>
                        </a:rPr>
                        <a:t>M1</a:t>
                      </a:r>
                      <a:endParaRPr lang="sl-SI" sz="1600" b="1"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ct val="150000"/>
                        </a:lnSpc>
                        <a:spcAft>
                          <a:spcPts val="0"/>
                        </a:spcAft>
                      </a:pPr>
                      <a:r>
                        <a:rPr lang="sl-SI" sz="1600" dirty="0">
                          <a:effectLst>
                            <a:outerShdw blurRad="38100" dist="38100" dir="2700000" algn="tl">
                              <a:srgbClr val="000000">
                                <a:alpha val="43137"/>
                              </a:srgbClr>
                            </a:outerShdw>
                          </a:effectLst>
                        </a:rPr>
                        <a:t>Najnižji znesek javnega sofinanciranja na gospodinjstvo na beli lisi brez  DDV</a:t>
                      </a:r>
                      <a:endParaRPr lang="sl-SI" sz="16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spcAft>
                          <a:spcPts val="0"/>
                        </a:spcAft>
                      </a:pPr>
                      <a:r>
                        <a:rPr lang="sl-SI" sz="1600" dirty="0">
                          <a:effectLst/>
                        </a:rPr>
                        <a:t>45</a:t>
                      </a:r>
                      <a:endParaRPr lang="sl-SI" sz="1600" b="1"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177029865"/>
                  </a:ext>
                </a:extLst>
              </a:tr>
              <a:tr h="653876">
                <a:tc>
                  <a:txBody>
                    <a:bodyPr/>
                    <a:lstStyle/>
                    <a:p>
                      <a:pPr>
                        <a:lnSpc>
                          <a:spcPct val="150000"/>
                        </a:lnSpc>
                        <a:spcAft>
                          <a:spcPts val="0"/>
                        </a:spcAft>
                      </a:pPr>
                      <a:r>
                        <a:rPr lang="sl-SI" sz="1600" dirty="0">
                          <a:effectLst/>
                        </a:rPr>
                        <a:t>M2</a:t>
                      </a:r>
                      <a:endParaRPr lang="sl-SI" sz="1600" b="1"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ct val="150000"/>
                        </a:lnSpc>
                        <a:spcAft>
                          <a:spcPts val="0"/>
                        </a:spcAft>
                      </a:pPr>
                      <a:r>
                        <a:rPr lang="sl-SI" sz="1600" dirty="0">
                          <a:effectLst>
                            <a:outerShdw blurRad="38100" dist="38100" dir="2700000" algn="tl">
                              <a:srgbClr val="000000">
                                <a:alpha val="43137"/>
                              </a:srgbClr>
                            </a:outerShdw>
                          </a:effectLst>
                        </a:rPr>
                        <a:t>Število dodatnih omogočenih modelov širokopasovnega dostopa</a:t>
                      </a:r>
                      <a:endParaRPr lang="sl-SI" sz="16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spcAft>
                          <a:spcPts val="0"/>
                        </a:spcAft>
                      </a:pPr>
                      <a:r>
                        <a:rPr lang="sl-SI" sz="1600" dirty="0">
                          <a:effectLst/>
                        </a:rPr>
                        <a:t>5</a:t>
                      </a:r>
                      <a:endParaRPr lang="sl-SI" sz="1600" b="1"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761213412"/>
                  </a:ext>
                </a:extLst>
              </a:tr>
              <a:tr h="1021266">
                <a:tc>
                  <a:txBody>
                    <a:bodyPr/>
                    <a:lstStyle/>
                    <a:p>
                      <a:pPr>
                        <a:lnSpc>
                          <a:spcPct val="150000"/>
                        </a:lnSpc>
                        <a:spcAft>
                          <a:spcPts val="0"/>
                        </a:spcAft>
                      </a:pPr>
                      <a:r>
                        <a:rPr lang="sl-SI" sz="1600" dirty="0">
                          <a:effectLst/>
                        </a:rPr>
                        <a:t>M3</a:t>
                      </a:r>
                      <a:endParaRPr lang="sl-SI" sz="1600" b="1"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ct val="150000"/>
                        </a:lnSpc>
                        <a:spcAft>
                          <a:spcPts val="0"/>
                        </a:spcAft>
                      </a:pPr>
                      <a:r>
                        <a:rPr lang="sl-SI" sz="1600" dirty="0">
                          <a:effectLst>
                            <a:outerShdw blurRad="38100" dist="38100" dir="2700000" algn="tl">
                              <a:srgbClr val="000000">
                                <a:alpha val="43137"/>
                              </a:srgbClr>
                            </a:outerShdw>
                          </a:effectLst>
                        </a:rPr>
                        <a:t>Delež dodatnih gospodinjstev na območju belih lis z omogočenega širokopasovnega dostopa gospodinjstvom nad 80 % vseh gospodinjstev na območju belih lisah</a:t>
                      </a:r>
                      <a:endParaRPr lang="sl-SI" sz="16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spcAft>
                          <a:spcPts val="0"/>
                        </a:spcAft>
                      </a:pPr>
                      <a:r>
                        <a:rPr lang="sl-SI" sz="1600" dirty="0">
                          <a:effectLst/>
                        </a:rPr>
                        <a:t>50</a:t>
                      </a:r>
                      <a:endParaRPr lang="sl-SI" sz="1600" b="1"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46568473"/>
                  </a:ext>
                </a:extLst>
              </a:tr>
              <a:tr h="541913">
                <a:tc>
                  <a:txBody>
                    <a:bodyPr/>
                    <a:lstStyle/>
                    <a:p>
                      <a:pPr>
                        <a:lnSpc>
                          <a:spcPct val="150000"/>
                        </a:lnSpc>
                        <a:spcAft>
                          <a:spcPts val="0"/>
                        </a:spcAft>
                      </a:pPr>
                      <a:r>
                        <a:rPr lang="sl-SI" sz="1600" dirty="0">
                          <a:effectLst/>
                          <a:highlight>
                            <a:srgbClr val="00FF00"/>
                          </a:highlight>
                        </a:rPr>
                        <a:t> </a:t>
                      </a:r>
                      <a:endParaRPr lang="sl-SI" sz="1600" b="1" dirty="0">
                        <a:effectLst/>
                        <a:highlight>
                          <a:srgbClr val="00FF00"/>
                        </a:highligh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r>
                        <a:rPr lang="sl-SI" sz="1600" dirty="0">
                          <a:effectLst>
                            <a:outerShdw blurRad="38100" dist="38100" dir="2700000" algn="tl">
                              <a:srgbClr val="000000">
                                <a:alpha val="43137"/>
                              </a:srgbClr>
                            </a:outerShdw>
                          </a:effectLst>
                        </a:rPr>
                        <a:t>Skupaj</a:t>
                      </a:r>
                      <a:r>
                        <a:rPr lang="sl-SI" sz="1600" dirty="0">
                          <a:effectLst>
                            <a:outerShdw blurRad="38100" dist="38100" dir="2700000" algn="tl">
                              <a:srgbClr val="000000">
                                <a:alpha val="43137"/>
                              </a:srgbClr>
                            </a:outerShdw>
                          </a:effectLst>
                          <a:highlight>
                            <a:srgbClr val="00FF00"/>
                          </a:highlight>
                        </a:rPr>
                        <a:t> </a:t>
                      </a:r>
                      <a:endParaRPr lang="sl-SI" sz="1600" b="1" dirty="0">
                        <a:effectLst>
                          <a:outerShdw blurRad="38100" dist="38100" dir="2700000" algn="tl">
                            <a:srgbClr val="000000">
                              <a:alpha val="43137"/>
                            </a:srgbClr>
                          </a:outerShdw>
                        </a:effectLst>
                        <a:highlight>
                          <a:srgbClr val="00FF00"/>
                        </a:highligh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spcAft>
                          <a:spcPts val="0"/>
                        </a:spcAft>
                      </a:pPr>
                      <a:r>
                        <a:rPr lang="sl-SI" sz="1600" dirty="0">
                          <a:effectLst/>
                        </a:rPr>
                        <a:t>100</a:t>
                      </a:r>
                      <a:endParaRPr lang="sl-SI" sz="1600" b="1"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26831204"/>
                  </a:ext>
                </a:extLst>
              </a:tr>
              <a:tr h="541913">
                <a:tc>
                  <a:txBody>
                    <a:bodyPr/>
                    <a:lstStyle/>
                    <a:p>
                      <a:pPr>
                        <a:lnSpc>
                          <a:spcPct val="150000"/>
                        </a:lnSpc>
                        <a:spcAft>
                          <a:spcPts val="0"/>
                        </a:spcAft>
                      </a:pPr>
                      <a:endParaRPr lang="sl-SI" sz="1600" b="1" dirty="0">
                        <a:effectLst/>
                        <a:highlight>
                          <a:srgbClr val="00FF00"/>
                        </a:highligh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50000"/>
                        </a:lnSpc>
                        <a:spcAft>
                          <a:spcPts val="0"/>
                        </a:spcAft>
                      </a:pPr>
                      <a:endParaRPr lang="sl-SI" sz="1600" b="1" dirty="0">
                        <a:effectLst>
                          <a:outerShdw blurRad="38100" dist="38100" dir="2700000" algn="tl">
                            <a:srgbClr val="000000">
                              <a:alpha val="43137"/>
                            </a:srgbClr>
                          </a:outerShdw>
                        </a:effectLst>
                        <a:highlight>
                          <a:srgbClr val="00FF00"/>
                        </a:highligh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spcAft>
                          <a:spcPts val="0"/>
                        </a:spcAft>
                      </a:pPr>
                      <a:endParaRPr lang="sl-SI" sz="1600" b="1"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73267962"/>
                  </a:ext>
                </a:extLst>
              </a:tr>
            </a:tbl>
          </a:graphicData>
        </a:graphic>
      </p:graphicFrame>
    </p:spTree>
    <p:extLst>
      <p:ext uri="{BB962C8B-B14F-4D97-AF65-F5344CB8AC3E}">
        <p14:creationId xmlns:p14="http://schemas.microsoft.com/office/powerpoint/2010/main" val="16325249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24855" y="2420888"/>
            <a:ext cx="7886700" cy="668486"/>
          </a:xfrm>
        </p:spPr>
        <p:txBody>
          <a:bodyPr/>
          <a:lstStyle/>
          <a:p>
            <a:r>
              <a:rPr lang="sl-SI" sz="3200" b="1" dirty="0">
                <a:effectLst>
                  <a:outerShdw blurRad="38100" dist="38100" dir="2700000" algn="tl">
                    <a:srgbClr val="000000">
                      <a:alpha val="43137"/>
                    </a:srgbClr>
                  </a:outerShdw>
                </a:effectLst>
              </a:rPr>
              <a:t>Najvišja dovoljena višina sofinanciranja </a:t>
            </a:r>
          </a:p>
        </p:txBody>
      </p:sp>
      <p:sp>
        <p:nvSpPr>
          <p:cNvPr id="3" name="Ograda vsebine 2"/>
          <p:cNvSpPr>
            <a:spLocks noGrp="1"/>
          </p:cNvSpPr>
          <p:nvPr>
            <p:ph idx="1"/>
          </p:nvPr>
        </p:nvSpPr>
        <p:spPr>
          <a:xfrm>
            <a:off x="624855" y="3562598"/>
            <a:ext cx="7886700" cy="2952328"/>
          </a:xfrm>
        </p:spPr>
        <p:txBody>
          <a:bodyPr/>
          <a:lstStyle/>
          <a:p>
            <a:endParaRPr lang="sl-SI" sz="2000" dirty="0"/>
          </a:p>
          <a:p>
            <a:pPr marL="0" indent="0" algn="ctr">
              <a:buNone/>
            </a:pPr>
            <a:r>
              <a:rPr lang="sl-SI" sz="2800" b="1" dirty="0">
                <a:solidFill>
                  <a:srgbClr val="FF0000"/>
                </a:solidFill>
              </a:rPr>
              <a:t>Upravičeno sofinanciranje je največ do 1.200 EUR na posamezno belo liso. V celotni investiciji morajo zasebna sredstva presegati 50% celotne vrednosti investicije</a:t>
            </a:r>
          </a:p>
        </p:txBody>
      </p:sp>
      <p:pic>
        <p:nvPicPr>
          <p:cNvPr id="4" name="Picture 2" descr="Logo_EKP_sklad_za_regionalni_razvoj_SLO_sloga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11355" y="343074"/>
            <a:ext cx="1800200" cy="668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287149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31540" y="1700808"/>
            <a:ext cx="8244916" cy="668487"/>
          </a:xfrm>
        </p:spPr>
        <p:txBody>
          <a:bodyPr/>
          <a:lstStyle/>
          <a:p>
            <a:r>
              <a:rPr lang="sl-SI" sz="3200" b="1" dirty="0">
                <a:effectLst>
                  <a:outerShdw blurRad="38100" dist="38100" dir="2700000" algn="tl">
                    <a:srgbClr val="000000">
                      <a:alpha val="43137"/>
                    </a:srgbClr>
                  </a:outerShdw>
                </a:effectLst>
              </a:rPr>
              <a:t>Okvirna višina sredstev</a:t>
            </a:r>
          </a:p>
        </p:txBody>
      </p:sp>
      <p:graphicFrame>
        <p:nvGraphicFramePr>
          <p:cNvPr id="6" name="Ograda vsebine 5"/>
          <p:cNvGraphicFramePr>
            <a:graphicFrameLocks noGrp="1"/>
          </p:cNvGraphicFramePr>
          <p:nvPr>
            <p:ph idx="1"/>
            <p:extLst>
              <p:ext uri="{D42A27DB-BD31-4B8C-83A1-F6EECF244321}">
                <p14:modId xmlns:p14="http://schemas.microsoft.com/office/powerpoint/2010/main" val="581664078"/>
              </p:ext>
            </p:extLst>
          </p:nvPr>
        </p:nvGraphicFramePr>
        <p:xfrm>
          <a:off x="431540" y="2770113"/>
          <a:ext cx="8244916" cy="3744416"/>
        </p:xfrm>
        <a:graphic>
          <a:graphicData uri="http://schemas.openxmlformats.org/drawingml/2006/table">
            <a:tbl>
              <a:tblPr firstRow="1" firstCol="1" bandRow="1">
                <a:tableStyleId>{5C22544A-7EE6-4342-B048-85BDC9FD1C3A}</a:tableStyleId>
              </a:tblPr>
              <a:tblGrid>
                <a:gridCol w="6339424">
                  <a:extLst>
                    <a:ext uri="{9D8B030D-6E8A-4147-A177-3AD203B41FA5}">
                      <a16:colId xmlns:a16="http://schemas.microsoft.com/office/drawing/2014/main" val="20000"/>
                    </a:ext>
                  </a:extLst>
                </a:gridCol>
                <a:gridCol w="1905492">
                  <a:extLst>
                    <a:ext uri="{9D8B030D-6E8A-4147-A177-3AD203B41FA5}">
                      <a16:colId xmlns:a16="http://schemas.microsoft.com/office/drawing/2014/main" val="20001"/>
                    </a:ext>
                  </a:extLst>
                </a:gridCol>
              </a:tblGrid>
              <a:tr h="615601">
                <a:tc>
                  <a:txBody>
                    <a:bodyPr/>
                    <a:lstStyle/>
                    <a:p>
                      <a:pPr algn="ctr">
                        <a:spcAft>
                          <a:spcPts val="0"/>
                        </a:spcAft>
                      </a:pPr>
                      <a:r>
                        <a:rPr lang="sl-SI" sz="1800" b="1" strike="noStrike" dirty="0">
                          <a:solidFill>
                            <a:schemeClr val="tx1"/>
                          </a:solidFill>
                          <a:effectLst/>
                          <a:latin typeface="Arial" panose="020B0604020202020204" pitchFamily="34" charset="0"/>
                          <a:ea typeface="Times New Roman"/>
                          <a:cs typeface="Arial" panose="020B0604020202020204" pitchFamily="34" charset="0"/>
                        </a:rPr>
                        <a:t>Območje</a:t>
                      </a:r>
                    </a:p>
                  </a:txBody>
                  <a:tcPr marL="44450" marR="44450" marT="0" marB="0" anchor="ctr"/>
                </a:tc>
                <a:tc>
                  <a:txBody>
                    <a:bodyPr/>
                    <a:lstStyle/>
                    <a:p>
                      <a:pPr algn="ctr">
                        <a:spcAft>
                          <a:spcPts val="0"/>
                        </a:spcAft>
                      </a:pPr>
                      <a:r>
                        <a:rPr lang="sl-SI" sz="1800" dirty="0">
                          <a:solidFill>
                            <a:schemeClr val="tx1"/>
                          </a:solidFill>
                          <a:effectLst/>
                          <a:latin typeface="Arial" panose="020B0604020202020204" pitchFamily="34" charset="0"/>
                          <a:cs typeface="Arial" panose="020B0604020202020204" pitchFamily="34" charset="0"/>
                        </a:rPr>
                        <a:t>EUR</a:t>
                      </a:r>
                      <a:endParaRPr lang="sl-SI" sz="1800" dirty="0">
                        <a:solidFill>
                          <a:schemeClr val="tx1"/>
                        </a:solidFill>
                        <a:effectLst/>
                        <a:latin typeface="Arial" panose="020B0604020202020204" pitchFamily="34" charset="0"/>
                        <a:ea typeface="Times New Roman"/>
                        <a:cs typeface="Arial" panose="020B0604020202020204" pitchFamily="34" charset="0"/>
                      </a:endParaRPr>
                    </a:p>
                  </a:txBody>
                  <a:tcPr marL="44450" marR="44450" marT="0" marB="0" anchor="ctr"/>
                </a:tc>
                <a:extLst>
                  <a:ext uri="{0D108BD9-81ED-4DB2-BD59-A6C34878D82A}">
                    <a16:rowId xmlns:a16="http://schemas.microsoft.com/office/drawing/2014/main" val="10000"/>
                  </a:ext>
                </a:extLst>
              </a:tr>
              <a:tr h="1256607">
                <a:tc>
                  <a:txBody>
                    <a:bodyPr/>
                    <a:lstStyle/>
                    <a:p>
                      <a:pPr>
                        <a:lnSpc>
                          <a:spcPts val="1300"/>
                        </a:lnSpc>
                        <a:spcAft>
                          <a:spcPts val="0"/>
                        </a:spcAft>
                      </a:pPr>
                      <a:r>
                        <a:rPr lang="sl-SI" sz="1800" b="1" kern="1200" dirty="0">
                          <a:solidFill>
                            <a:schemeClr val="tx1"/>
                          </a:solidFill>
                          <a:effectLst/>
                          <a:latin typeface="Arial" panose="020B0604020202020204" pitchFamily="34" charset="0"/>
                          <a:ea typeface="+mn-ea"/>
                          <a:cs typeface="Arial" panose="020B0604020202020204" pitchFamily="34" charset="0"/>
                        </a:rPr>
                        <a:t>Sofinanciranje GOŠO 4 VZHODNA KOHEZIJSKA REGIJA</a:t>
                      </a:r>
                      <a:endParaRPr lang="sl-SI" sz="2000" strike="noStrike" dirty="0">
                        <a:solidFill>
                          <a:schemeClr val="tx1"/>
                        </a:solidFill>
                        <a:effectLst/>
                        <a:latin typeface="Arial" panose="020B0604020202020204" pitchFamily="34" charset="0"/>
                        <a:ea typeface="Times New Roman"/>
                        <a:cs typeface="Arial" panose="020B0604020202020204" pitchFamily="34" charset="0"/>
                      </a:endParaRPr>
                    </a:p>
                  </a:txBody>
                  <a:tcPr marL="44450" marR="44450" marT="0" marB="0" anchor="ctr">
                    <a:solidFill>
                      <a:schemeClr val="bg1">
                        <a:lumMod val="85000"/>
                      </a:schemeClr>
                    </a:solidFill>
                  </a:tcPr>
                </a:tc>
                <a:tc>
                  <a:txBody>
                    <a:bodyPr/>
                    <a:lstStyle/>
                    <a:p>
                      <a:pPr algn="r">
                        <a:spcAft>
                          <a:spcPts val="0"/>
                        </a:spcAft>
                      </a:pPr>
                      <a:r>
                        <a:rPr lang="sl-SI" sz="1800" b="1" kern="1200" dirty="0">
                          <a:solidFill>
                            <a:schemeClr val="dk1"/>
                          </a:solidFill>
                          <a:effectLst/>
                          <a:latin typeface="Arial" panose="020B0604020202020204" pitchFamily="34" charset="0"/>
                          <a:ea typeface="+mn-ea"/>
                          <a:cs typeface="Arial" panose="020B0604020202020204" pitchFamily="34" charset="0"/>
                        </a:rPr>
                        <a:t>18.902.126,65 €</a:t>
                      </a:r>
                      <a:endParaRPr lang="sl-SI" sz="2000" strike="sngStrike" dirty="0">
                        <a:solidFill>
                          <a:schemeClr val="tx1"/>
                        </a:solidFill>
                        <a:effectLst/>
                        <a:latin typeface="Arial" panose="020B0604020202020204" pitchFamily="34" charset="0"/>
                        <a:ea typeface="Times New Roman"/>
                        <a:cs typeface="Arial" panose="020B0604020202020204" pitchFamily="34" charset="0"/>
                      </a:endParaRPr>
                    </a:p>
                  </a:txBody>
                  <a:tcPr marL="44450" marR="44450" marT="0" marB="0" anchor="ctr">
                    <a:solidFill>
                      <a:schemeClr val="bg1">
                        <a:lumMod val="85000"/>
                      </a:schemeClr>
                    </a:solidFill>
                  </a:tcPr>
                </a:tc>
                <a:extLst>
                  <a:ext uri="{0D108BD9-81ED-4DB2-BD59-A6C34878D82A}">
                    <a16:rowId xmlns:a16="http://schemas.microsoft.com/office/drawing/2014/main" val="10001"/>
                  </a:ext>
                </a:extLst>
              </a:tr>
              <a:tr h="1256607">
                <a:tc>
                  <a:txBody>
                    <a:bodyPr/>
                    <a:lstStyle/>
                    <a:p>
                      <a:pPr>
                        <a:lnSpc>
                          <a:spcPts val="1300"/>
                        </a:lnSpc>
                        <a:spcAft>
                          <a:spcPts val="0"/>
                        </a:spcAft>
                      </a:pPr>
                      <a:r>
                        <a:rPr lang="sl-SI" sz="1800" b="1" kern="1200" dirty="0">
                          <a:solidFill>
                            <a:schemeClr val="tx1"/>
                          </a:solidFill>
                          <a:effectLst/>
                          <a:latin typeface="Arial" panose="020B0604020202020204" pitchFamily="34" charset="0"/>
                          <a:ea typeface="+mn-ea"/>
                          <a:cs typeface="Arial" panose="020B0604020202020204" pitchFamily="34" charset="0"/>
                        </a:rPr>
                        <a:t>Sofinanciranje GOŠO 4 ZAHODNA KOHEZIJSKA REGIJA</a:t>
                      </a:r>
                      <a:endParaRPr lang="sl-SI" sz="2000" strike="sngStrike" dirty="0">
                        <a:solidFill>
                          <a:schemeClr val="tx1"/>
                        </a:solidFill>
                        <a:effectLst/>
                        <a:latin typeface="Arial" panose="020B0604020202020204" pitchFamily="34" charset="0"/>
                        <a:ea typeface="Times New Roman"/>
                        <a:cs typeface="Arial" panose="020B0604020202020204" pitchFamily="34" charset="0"/>
                      </a:endParaRPr>
                    </a:p>
                  </a:txBody>
                  <a:tcPr marL="44450" marR="44450" marT="0" marB="0" anchor="ctr">
                    <a:solidFill>
                      <a:schemeClr val="bg1">
                        <a:lumMod val="85000"/>
                      </a:schemeClr>
                    </a:solidFill>
                  </a:tcPr>
                </a:tc>
                <a:tc>
                  <a:txBody>
                    <a:bodyPr/>
                    <a:lstStyle/>
                    <a:p>
                      <a:pPr algn="r">
                        <a:spcAft>
                          <a:spcPts val="0"/>
                        </a:spcAft>
                      </a:pPr>
                      <a:r>
                        <a:rPr lang="sl-SI" sz="1800" b="1" kern="1200" dirty="0">
                          <a:solidFill>
                            <a:schemeClr val="dk1"/>
                          </a:solidFill>
                          <a:effectLst/>
                          <a:latin typeface="Arial" panose="020B0604020202020204" pitchFamily="34" charset="0"/>
                          <a:ea typeface="+mn-ea"/>
                          <a:cs typeface="Arial" panose="020B0604020202020204" pitchFamily="34" charset="0"/>
                        </a:rPr>
                        <a:t>10.569.101,35 €</a:t>
                      </a:r>
                      <a:endParaRPr lang="sl-SI" sz="2000" strike="sngStrike" dirty="0">
                        <a:solidFill>
                          <a:schemeClr val="tx1"/>
                        </a:solidFill>
                        <a:effectLst/>
                        <a:latin typeface="Arial" panose="020B0604020202020204" pitchFamily="34" charset="0"/>
                        <a:ea typeface="Times New Roman"/>
                        <a:cs typeface="Arial" panose="020B0604020202020204" pitchFamily="34" charset="0"/>
                      </a:endParaRPr>
                    </a:p>
                  </a:txBody>
                  <a:tcPr marL="44450" marR="44450" marT="0" marB="0" anchor="ctr">
                    <a:solidFill>
                      <a:schemeClr val="bg1">
                        <a:lumMod val="85000"/>
                      </a:schemeClr>
                    </a:solidFill>
                  </a:tcPr>
                </a:tc>
                <a:extLst>
                  <a:ext uri="{0D108BD9-81ED-4DB2-BD59-A6C34878D82A}">
                    <a16:rowId xmlns:a16="http://schemas.microsoft.com/office/drawing/2014/main" val="10002"/>
                  </a:ext>
                </a:extLst>
              </a:tr>
              <a:tr h="615601">
                <a:tc>
                  <a:txBody>
                    <a:bodyPr/>
                    <a:lstStyle/>
                    <a:p>
                      <a:pPr>
                        <a:lnSpc>
                          <a:spcPts val="1300"/>
                        </a:lnSpc>
                        <a:spcAft>
                          <a:spcPts val="0"/>
                        </a:spcAft>
                      </a:pPr>
                      <a:r>
                        <a:rPr lang="sl-SI" sz="2000" strike="noStrike" dirty="0">
                          <a:solidFill>
                            <a:schemeClr val="tx1"/>
                          </a:solidFill>
                          <a:effectLst/>
                          <a:latin typeface="Arial" panose="020B0604020202020204" pitchFamily="34" charset="0"/>
                          <a:cs typeface="Arial" panose="020B0604020202020204" pitchFamily="34" charset="0"/>
                        </a:rPr>
                        <a:t>SKUPAJ</a:t>
                      </a:r>
                      <a:endParaRPr lang="sl-SI" sz="2000" strike="noStrike" dirty="0">
                        <a:solidFill>
                          <a:schemeClr val="tx1"/>
                        </a:solidFill>
                        <a:effectLst/>
                        <a:latin typeface="Arial" panose="020B0604020202020204" pitchFamily="34" charset="0"/>
                        <a:ea typeface="Times New Roman"/>
                        <a:cs typeface="Arial" panose="020B0604020202020204" pitchFamily="34" charset="0"/>
                      </a:endParaRPr>
                    </a:p>
                  </a:txBody>
                  <a:tcPr marL="44450" marR="44450" marT="0" marB="0" anchor="ctr">
                    <a:solidFill>
                      <a:schemeClr val="accent1"/>
                    </a:solidFill>
                  </a:tcPr>
                </a:tc>
                <a:tc>
                  <a:txBody>
                    <a:bodyPr/>
                    <a:lstStyle/>
                    <a:p>
                      <a:pPr algn="r">
                        <a:spcAft>
                          <a:spcPts val="0"/>
                        </a:spcAft>
                      </a:pPr>
                      <a:r>
                        <a:rPr lang="sl-SI" sz="1800" b="1" kern="1200" dirty="0">
                          <a:solidFill>
                            <a:schemeClr val="dk1"/>
                          </a:solidFill>
                          <a:effectLst/>
                          <a:latin typeface="Arial" panose="020B0604020202020204" pitchFamily="34" charset="0"/>
                          <a:ea typeface="+mn-ea"/>
                          <a:cs typeface="Arial" panose="020B0604020202020204" pitchFamily="34" charset="0"/>
                        </a:rPr>
                        <a:t>29.471.228,00 €</a:t>
                      </a:r>
                      <a:endParaRPr lang="sl-SI" sz="2000" strike="sngStrike" dirty="0">
                        <a:solidFill>
                          <a:schemeClr val="tx1"/>
                        </a:solidFill>
                        <a:effectLst/>
                        <a:latin typeface="Arial" panose="020B0604020202020204" pitchFamily="34" charset="0"/>
                        <a:ea typeface="Times New Roman"/>
                        <a:cs typeface="Arial" panose="020B0604020202020204" pitchFamily="34" charset="0"/>
                      </a:endParaRPr>
                    </a:p>
                  </a:txBody>
                  <a:tcPr marL="44450" marR="44450" marT="0" marB="0" anchor="ctr">
                    <a:solidFill>
                      <a:schemeClr val="accent1"/>
                    </a:solidFill>
                  </a:tcPr>
                </a:tc>
                <a:extLst>
                  <a:ext uri="{0D108BD9-81ED-4DB2-BD59-A6C34878D82A}">
                    <a16:rowId xmlns:a16="http://schemas.microsoft.com/office/drawing/2014/main" val="10003"/>
                  </a:ext>
                </a:extLst>
              </a:tr>
            </a:tbl>
          </a:graphicData>
        </a:graphic>
      </p:graphicFrame>
      <p:pic>
        <p:nvPicPr>
          <p:cNvPr id="4" name="Picture 2" descr="Logo_EKP_sklad_za_regionalni_razvoj_SLO_sloga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76256" y="343471"/>
            <a:ext cx="1800200" cy="668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873999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23528" y="1412776"/>
            <a:ext cx="8424936" cy="668486"/>
          </a:xfrm>
        </p:spPr>
        <p:txBody>
          <a:bodyPr/>
          <a:lstStyle/>
          <a:p>
            <a:r>
              <a:rPr lang="sl-SI" sz="3200" b="1" dirty="0">
                <a:effectLst>
                  <a:outerShdw blurRad="38100" dist="38100" dir="2700000" algn="tl">
                    <a:srgbClr val="000000">
                      <a:alpha val="43137"/>
                    </a:srgbClr>
                  </a:outerShdw>
                </a:effectLst>
              </a:rPr>
              <a:t>Obdobje sofinanciranja</a:t>
            </a:r>
          </a:p>
        </p:txBody>
      </p:sp>
      <p:sp>
        <p:nvSpPr>
          <p:cNvPr id="3" name="Ograda vsebine 2"/>
          <p:cNvSpPr>
            <a:spLocks noGrp="1"/>
          </p:cNvSpPr>
          <p:nvPr>
            <p:ph idx="1"/>
          </p:nvPr>
        </p:nvSpPr>
        <p:spPr>
          <a:xfrm>
            <a:off x="323528" y="2276872"/>
            <a:ext cx="8424936" cy="4231953"/>
          </a:xfrm>
        </p:spPr>
        <p:txBody>
          <a:bodyPr/>
          <a:lstStyle/>
          <a:p>
            <a:pPr>
              <a:spcBef>
                <a:spcPts val="0"/>
              </a:spcBef>
              <a:spcAft>
                <a:spcPts val="400"/>
              </a:spcAft>
            </a:pPr>
            <a:r>
              <a:rPr lang="sl-SI" sz="2000" dirty="0"/>
              <a:t>Obdobje, za katerega so namenjena razpisana sredstva kohezijske politike, so proračunska leta </a:t>
            </a:r>
            <a:r>
              <a:rPr lang="sl-SI" sz="2000" b="1" dirty="0"/>
              <a:t>2020, 2021, 2022 in 2023 </a:t>
            </a:r>
            <a:r>
              <a:rPr lang="sl-SI" sz="2000" dirty="0"/>
              <a:t>in morajo biti porabljena v teh letih oziroma v plačilnih rokih, kot jih določa vsakokratni veljavni zakon, ki ureja izvrševanje proračunov RS;</a:t>
            </a:r>
          </a:p>
          <a:p>
            <a:pPr>
              <a:spcBef>
                <a:spcPts val="0"/>
              </a:spcBef>
              <a:spcAft>
                <a:spcPts val="400"/>
              </a:spcAft>
            </a:pPr>
            <a:r>
              <a:rPr lang="sl-SI" sz="2000" dirty="0"/>
              <a:t>Ministrstvo za javno upravo bo izbranim prijaviteljem sofinanciralo le upravičene stroške, ki bodo nastali </a:t>
            </a:r>
            <a:r>
              <a:rPr lang="sl-SI" sz="2000" u="sng" dirty="0"/>
              <a:t>od dneva prejete vloge na ta javni razpis in najkasneje do 39 mesecev od podpisa pogodbe vendar ne kasneje kot 30. 9. 2023;</a:t>
            </a:r>
          </a:p>
          <a:p>
            <a:pPr>
              <a:spcBef>
                <a:spcPts val="0"/>
              </a:spcBef>
              <a:spcAft>
                <a:spcPts val="400"/>
              </a:spcAft>
            </a:pPr>
            <a:r>
              <a:rPr lang="sl-SI" sz="2000" dirty="0"/>
              <a:t>Ministrstvo bo upravičene izdatke plačalo najkasneje do </a:t>
            </a:r>
            <a:r>
              <a:rPr lang="sl-SI" sz="2000" u="sng" dirty="0"/>
              <a:t>31.12. 2023</a:t>
            </a:r>
            <a:r>
              <a:rPr lang="sl-SI" sz="2000" dirty="0"/>
              <a:t>, vendar v skladu s plačilnimi roki, kot jih določa aktualni zakon, ki ureja izvrševanje proračunov RS;</a:t>
            </a:r>
          </a:p>
          <a:p>
            <a:pPr>
              <a:spcBef>
                <a:spcPts val="0"/>
              </a:spcBef>
              <a:spcAft>
                <a:spcPts val="400"/>
              </a:spcAft>
            </a:pPr>
            <a:r>
              <a:rPr lang="sl-SI" sz="2000" dirty="0"/>
              <a:t>Dodeljena sredstva se bodo izplačevala po </a:t>
            </a:r>
            <a:r>
              <a:rPr lang="sl-SI" sz="2000" u="sng" dirty="0"/>
              <a:t>mesečnih gradbenih situacijah.</a:t>
            </a:r>
          </a:p>
        </p:txBody>
      </p:sp>
      <p:pic>
        <p:nvPicPr>
          <p:cNvPr id="4" name="Picture 2" descr="Logo_EKP_sklad_za_regionalni_razvoj_SLO_sloga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48264" y="356071"/>
            <a:ext cx="1800200" cy="668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478814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12676" y="1063270"/>
            <a:ext cx="8463172" cy="668486"/>
          </a:xfrm>
        </p:spPr>
        <p:txBody>
          <a:bodyPr/>
          <a:lstStyle/>
          <a:p>
            <a:r>
              <a:rPr lang="sl-SI" sz="3200" b="1" dirty="0">
                <a:effectLst>
                  <a:outerShdw blurRad="38100" dist="38100" dir="2700000" algn="tl">
                    <a:srgbClr val="000000">
                      <a:alpha val="43137"/>
                    </a:srgbClr>
                  </a:outerShdw>
                </a:effectLst>
              </a:rPr>
              <a:t>Upravičeni stroški</a:t>
            </a:r>
          </a:p>
        </p:txBody>
      </p:sp>
      <p:pic>
        <p:nvPicPr>
          <p:cNvPr id="4" name="Picture 2" descr="Logo_EKP_sklad_za_regionalni_razvoj_SLO_sloga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75648" y="373818"/>
            <a:ext cx="1800200" cy="668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Označba mesta vsebine 2">
            <a:extLst>
              <a:ext uri="{FF2B5EF4-FFF2-40B4-BE49-F238E27FC236}">
                <a16:creationId xmlns:a16="http://schemas.microsoft.com/office/drawing/2014/main" id="{E7A08291-5037-476C-ADF7-A5193B1BF222}"/>
              </a:ext>
            </a:extLst>
          </p:cNvPr>
          <p:cNvSpPr>
            <a:spLocks noGrp="1"/>
          </p:cNvSpPr>
          <p:nvPr>
            <p:ph idx="1"/>
          </p:nvPr>
        </p:nvSpPr>
        <p:spPr>
          <a:xfrm>
            <a:off x="312676" y="1700809"/>
            <a:ext cx="8651812" cy="5040560"/>
          </a:xfrm>
        </p:spPr>
        <p:txBody>
          <a:bodyPr/>
          <a:lstStyle/>
          <a:p>
            <a:pPr marL="179388" indent="-179388">
              <a:spcBef>
                <a:spcPts val="0"/>
              </a:spcBef>
              <a:buFont typeface="+mj-lt"/>
              <a:buAutoNum type="arabicPeriod"/>
            </a:pPr>
            <a:r>
              <a:rPr lang="sl-SI" sz="1600" dirty="0"/>
              <a:t>Strošek nakupa in gradnje širokopasovne infrastrukture, ki vsebujejo stroške </a:t>
            </a:r>
            <a:r>
              <a:rPr lang="sl-SI" sz="1600" u="sng" dirty="0"/>
              <a:t>namestitve pasivne širokopasovne infrastrukture (hrbtenične in dostopovne</a:t>
            </a:r>
            <a:r>
              <a:rPr lang="sl-SI" sz="1600" dirty="0"/>
              <a:t>), kot je npr. strošek nakupa in polaganja kablov, nakupa in vgradnje spojne opreme, delilnikov …, in </a:t>
            </a:r>
            <a:r>
              <a:rPr lang="sl-SI" sz="1600" u="sng" dirty="0"/>
              <a:t>stroške gradbenih del v povezavi s širokopasovno infrastrukturo (hrbtenične in dostopovne),</a:t>
            </a:r>
            <a:r>
              <a:rPr lang="sl-SI" sz="1600" dirty="0"/>
              <a:t> kot je npr. strošek za pripravo in izvedbo gradbenih, obrtniških in instalacijskih del, strošek projektne in investicijske dokumentacije, nadomestilo za stvarno služnost, </a:t>
            </a:r>
            <a:r>
              <a:rPr lang="sl-SI" sz="1600" u="sng" dirty="0"/>
              <a:t>strošek gradbenega nadzora;</a:t>
            </a:r>
            <a:endParaRPr lang="sl-SI" sz="1600" dirty="0"/>
          </a:p>
          <a:p>
            <a:pPr marL="179388" indent="-179388">
              <a:spcBef>
                <a:spcPts val="0"/>
              </a:spcBef>
              <a:buFont typeface="+mj-lt"/>
              <a:buAutoNum type="arabicPeriod"/>
            </a:pPr>
            <a:r>
              <a:rPr lang="sl-SI" sz="1600" dirty="0"/>
              <a:t>Stroške opreme in drugih opredmetenih osnovnih sredstev za namene namestitve pasivne širokopasovne infrastrukture ter dostopovnih omrežij naslednje generacije, ki so stroški namestitve dostopovnih omrežij naslednje generacije, kot je npr. </a:t>
            </a:r>
            <a:r>
              <a:rPr lang="sl-SI" sz="1600" u="sng" dirty="0"/>
              <a:t>strošek nakupa in vgradnje opreme za dostopovna omrežja …).</a:t>
            </a:r>
          </a:p>
          <a:p>
            <a:pPr marL="179388" indent="-163513">
              <a:spcBef>
                <a:spcPts val="0"/>
              </a:spcBef>
            </a:pPr>
            <a:r>
              <a:rPr lang="sl-SI" sz="1600" dirty="0"/>
              <a:t>Upravičeni stroški se ne smejo dvojno financirati iz različnih virov javnih sredstev.</a:t>
            </a:r>
          </a:p>
          <a:p>
            <a:pPr marL="179388" indent="-163513">
              <a:spcBef>
                <a:spcPts val="0"/>
              </a:spcBef>
            </a:pPr>
            <a:r>
              <a:rPr lang="sl-SI" sz="1600" dirty="0"/>
              <a:t>DDV in stroški financiranja niso upravičeni stroški.</a:t>
            </a:r>
          </a:p>
          <a:p>
            <a:pPr marL="179388" indent="-163513">
              <a:spcBef>
                <a:spcPts val="0"/>
              </a:spcBef>
            </a:pPr>
            <a:r>
              <a:rPr lang="sl-SI" sz="1600" dirty="0"/>
              <a:t>Vse stroške, povezane s pripravo in predložitvijo vloge, nosi prijavitelj. Stroški priprave vloge niso predmet sofinanciranja tako za izbrane kot neizbrane prijavitelje na ta javni razpis.</a:t>
            </a:r>
          </a:p>
          <a:p>
            <a:pPr marL="179388" indent="-163513">
              <a:spcBef>
                <a:spcPts val="0"/>
              </a:spcBef>
            </a:pPr>
            <a:r>
              <a:rPr lang="sl-SI" sz="1600" u="sng" dirty="0"/>
              <a:t>Najem obstoječe infrastrukture je upravičen stroške le za čas trajanja operacije, ne pa tudi za čas trajanja pogodbe.</a:t>
            </a:r>
          </a:p>
          <a:p>
            <a:pPr marL="179388" indent="-163513">
              <a:spcBef>
                <a:spcPts val="0"/>
              </a:spcBef>
            </a:pPr>
            <a:r>
              <a:rPr lang="sl-SI" sz="1600" u="sng" dirty="0"/>
              <a:t>Najem lastne infrastrukture ni upravičen strošek.</a:t>
            </a:r>
          </a:p>
          <a:p>
            <a:pPr marL="179388" indent="-163513">
              <a:spcBef>
                <a:spcPts val="0"/>
              </a:spcBef>
            </a:pPr>
            <a:r>
              <a:rPr lang="sl-SI" sz="1600" u="sng" dirty="0"/>
              <a:t>Strošek aktivne opreme pri končnih uporabnikih in strošek aktivne opreme hrbteničnega omrežja skladno z določili tega javnega razpisa nista upravičen strošek</a:t>
            </a:r>
            <a:r>
              <a:rPr lang="sl-SI" sz="1600" dirty="0"/>
              <a:t>.</a:t>
            </a:r>
          </a:p>
          <a:p>
            <a:pPr marL="179388" indent="-163513">
              <a:spcBef>
                <a:spcPts val="0"/>
              </a:spcBef>
            </a:pPr>
            <a:r>
              <a:rPr lang="sl-SI" sz="1600" u="sng" dirty="0"/>
              <a:t>Notranja inštalacija ni predmet tega JR.</a:t>
            </a:r>
          </a:p>
        </p:txBody>
      </p:sp>
    </p:spTree>
    <p:extLst>
      <p:ext uri="{BB962C8B-B14F-4D97-AF65-F5344CB8AC3E}">
        <p14:creationId xmlns:p14="http://schemas.microsoft.com/office/powerpoint/2010/main" val="13580970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11560" y="1556792"/>
            <a:ext cx="8064896" cy="668486"/>
          </a:xfrm>
        </p:spPr>
        <p:txBody>
          <a:bodyPr/>
          <a:lstStyle/>
          <a:p>
            <a:r>
              <a:rPr lang="sl-SI" sz="3200" dirty="0">
                <a:effectLst>
                  <a:outerShdw blurRad="38100" dist="38100" dir="2700000" algn="tl">
                    <a:srgbClr val="000000">
                      <a:alpha val="43137"/>
                    </a:srgbClr>
                  </a:outerShdw>
                </a:effectLst>
              </a:rPr>
              <a:t>Dokazovanje stroškov</a:t>
            </a:r>
          </a:p>
        </p:txBody>
      </p:sp>
      <p:pic>
        <p:nvPicPr>
          <p:cNvPr id="4" name="Picture 2" descr="Logo_EKP_sklad_za_regionalni_razvoj_SLO_sloga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76256" y="343472"/>
            <a:ext cx="1800200" cy="668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Označba mesta vsebine 2">
            <a:extLst>
              <a:ext uri="{FF2B5EF4-FFF2-40B4-BE49-F238E27FC236}">
                <a16:creationId xmlns:a16="http://schemas.microsoft.com/office/drawing/2014/main" id="{53FC95C1-12B1-41EC-850D-4593DB337D02}"/>
              </a:ext>
            </a:extLst>
          </p:cNvPr>
          <p:cNvSpPr>
            <a:spLocks noGrp="1"/>
          </p:cNvSpPr>
          <p:nvPr>
            <p:ph idx="1"/>
          </p:nvPr>
        </p:nvSpPr>
        <p:spPr>
          <a:xfrm>
            <a:off x="611560" y="2708919"/>
            <a:ext cx="8064896" cy="3805609"/>
          </a:xfrm>
        </p:spPr>
        <p:txBody>
          <a:bodyPr/>
          <a:lstStyle/>
          <a:p>
            <a:r>
              <a:rPr lang="sl-SI" sz="2200" dirty="0"/>
              <a:t>Zahtevek za izplačilo</a:t>
            </a:r>
          </a:p>
          <a:p>
            <a:r>
              <a:rPr lang="sl-SI" sz="2200" dirty="0"/>
              <a:t>Mesečne gradbene situacije, ki jih predhodno potrdi pooblaščeni nadzornik del</a:t>
            </a:r>
          </a:p>
          <a:p>
            <a:r>
              <a:rPr lang="sl-SI" sz="2200" dirty="0"/>
              <a:t>Potrdilo GURS o vpisu vseh v tem obdobju omogočenih priključkov v evidenco skladno s 14. členom ZEKom-1.</a:t>
            </a:r>
          </a:p>
          <a:p>
            <a:r>
              <a:rPr lang="sl-SI" sz="2200" dirty="0"/>
              <a:t>Dokazila o upravičenosti stroška (verodostojne listine in računi)</a:t>
            </a:r>
          </a:p>
          <a:p>
            <a:r>
              <a:rPr lang="sl-SI" sz="2200" dirty="0"/>
              <a:t>Če gospodinjstvo ne želi priključka: predvidena je izjava; če ne želi podpisati niti te, bo upravičenec podal kumulativni seznam teh gospodinjstev; overitev podpisov ni predvidena</a:t>
            </a:r>
          </a:p>
        </p:txBody>
      </p:sp>
    </p:spTree>
    <p:extLst>
      <p:ext uri="{BB962C8B-B14F-4D97-AF65-F5344CB8AC3E}">
        <p14:creationId xmlns:p14="http://schemas.microsoft.com/office/powerpoint/2010/main" val="40194534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28650" y="1319370"/>
            <a:ext cx="7886700" cy="668486"/>
          </a:xfrm>
        </p:spPr>
        <p:txBody>
          <a:bodyPr/>
          <a:lstStyle/>
          <a:p>
            <a:r>
              <a:rPr lang="sl-SI" sz="3200" dirty="0">
                <a:effectLst>
                  <a:outerShdw blurRad="38100" dist="38100" dir="2700000" algn="tl">
                    <a:srgbClr val="000000">
                      <a:alpha val="43137"/>
                    </a:srgbClr>
                  </a:outerShdw>
                </a:effectLst>
              </a:rPr>
              <a:t>Upoštevanje horizontalnih pravil</a:t>
            </a:r>
          </a:p>
        </p:txBody>
      </p:sp>
      <p:sp>
        <p:nvSpPr>
          <p:cNvPr id="3" name="Ograda vsebine 2"/>
          <p:cNvSpPr>
            <a:spLocks noGrp="1"/>
          </p:cNvSpPr>
          <p:nvPr>
            <p:ph idx="1"/>
          </p:nvPr>
        </p:nvSpPr>
        <p:spPr>
          <a:xfrm>
            <a:off x="628650" y="2276872"/>
            <a:ext cx="7886700" cy="4351338"/>
          </a:xfrm>
        </p:spPr>
        <p:txBody>
          <a:bodyPr/>
          <a:lstStyle/>
          <a:p>
            <a:r>
              <a:rPr lang="sl-SI" sz="1800" dirty="0"/>
              <a:t>Pri informiranju in obveščanju javnosti upoštevati 115. in 116. člen Uredbe (EU) št. 1303/2013 in veljavna Navodila organa upravljanja na področju komuniciranja;</a:t>
            </a:r>
          </a:p>
          <a:p>
            <a:pPr>
              <a:buFont typeface="Arial" panose="020B0604020202020204" pitchFamily="34" charset="0"/>
              <a:buChar char="•"/>
            </a:pPr>
            <a:r>
              <a:rPr lang="sl-SI" sz="1800" dirty="0"/>
              <a:t>Dopolnilno financiranje ni predvideno;</a:t>
            </a:r>
          </a:p>
          <a:p>
            <a:pPr>
              <a:buFont typeface="Arial" panose="020B0604020202020204" pitchFamily="34" charset="0"/>
              <a:buChar char="•"/>
            </a:pPr>
            <a:r>
              <a:rPr lang="sl-SI" sz="1800" dirty="0"/>
              <a:t>Zahteve glede hranjenja dokumentacije o operaciji in spremljanja ter evidentiranja operacije;</a:t>
            </a:r>
          </a:p>
          <a:p>
            <a:pPr>
              <a:buFont typeface="Arial" panose="020B0604020202020204" pitchFamily="34" charset="0"/>
              <a:buChar char="•"/>
            </a:pPr>
            <a:r>
              <a:rPr lang="sl-SI" sz="1800" dirty="0"/>
              <a:t>Zahteve glede dostopnosti dokumentacije o operaciji nadzornim organom;</a:t>
            </a:r>
          </a:p>
          <a:p>
            <a:pPr>
              <a:buFont typeface="Arial" panose="020B0604020202020204" pitchFamily="34" charset="0"/>
              <a:buChar char="•"/>
            </a:pPr>
            <a:r>
              <a:rPr lang="sl-SI" sz="1800" dirty="0"/>
              <a:t>Zagotavljanje enakih možnosti in trajnostnega razvoja v skladu s 7.  členom Uredbe (EU) št. 1303/2013;</a:t>
            </a:r>
          </a:p>
          <a:p>
            <a:pPr>
              <a:buFont typeface="Arial" panose="020B0604020202020204" pitchFamily="34" charset="0"/>
              <a:buChar char="•"/>
            </a:pPr>
            <a:r>
              <a:rPr lang="sl-SI" sz="1800" dirty="0"/>
              <a:t>Varovanje osebnih podatkov in poslovnih skrivnosti;</a:t>
            </a:r>
          </a:p>
          <a:p>
            <a:pPr>
              <a:buFont typeface="Arial" panose="020B0604020202020204" pitchFamily="34" charset="0"/>
              <a:buChar char="•"/>
            </a:pPr>
            <a:r>
              <a:rPr lang="sl-SI" sz="1800" dirty="0"/>
              <a:t>Zahteve glede spremljanja neto prihodkov operacije; </a:t>
            </a:r>
          </a:p>
          <a:p>
            <a:pPr>
              <a:buFont typeface="Arial" panose="020B0604020202020204" pitchFamily="34" charset="0"/>
              <a:buChar char="•"/>
            </a:pPr>
            <a:r>
              <a:rPr lang="sl-SI" sz="1800" dirty="0"/>
              <a:t>Zahteve glede spremljanja in vrednotenja doseganja ciljev in kazalnikov operacije.</a:t>
            </a:r>
          </a:p>
        </p:txBody>
      </p:sp>
      <p:pic>
        <p:nvPicPr>
          <p:cNvPr id="4" name="Picture 2" descr="Logo_EKP_sklad_za_regionalni_razvoj_SLO_sloga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15150" y="361868"/>
            <a:ext cx="1800200" cy="668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55685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28650" y="1628007"/>
            <a:ext cx="7886700" cy="668486"/>
          </a:xfrm>
        </p:spPr>
        <p:txBody>
          <a:bodyPr/>
          <a:lstStyle/>
          <a:p>
            <a:r>
              <a:rPr lang="sl-SI" sz="3200" b="1" dirty="0">
                <a:effectLst>
                  <a:outerShdw blurRad="38100" dist="38100" dir="2700000" algn="tl">
                    <a:srgbClr val="000000">
                      <a:alpha val="43137"/>
                    </a:srgbClr>
                  </a:outerShdw>
                </a:effectLst>
              </a:rPr>
              <a:t>Objava JR GOŠO 4</a:t>
            </a:r>
          </a:p>
        </p:txBody>
      </p:sp>
      <p:sp>
        <p:nvSpPr>
          <p:cNvPr id="3" name="Ograda vsebine 2"/>
          <p:cNvSpPr>
            <a:spLocks noGrp="1"/>
          </p:cNvSpPr>
          <p:nvPr>
            <p:ph idx="1"/>
          </p:nvPr>
        </p:nvSpPr>
        <p:spPr>
          <a:xfrm>
            <a:off x="628650" y="2276872"/>
            <a:ext cx="7886700" cy="4320480"/>
          </a:xfrm>
        </p:spPr>
        <p:txBody>
          <a:bodyPr/>
          <a:lstStyle/>
          <a:p>
            <a:endParaRPr lang="sl-SI" sz="2400" dirty="0"/>
          </a:p>
          <a:p>
            <a:r>
              <a:rPr lang="sl-SI" sz="2400" dirty="0"/>
              <a:t>Javni razpis za sofinanciranje gradnje odprtih širokopasovnih omrežij naslednje generacije »GOŠO 4«</a:t>
            </a:r>
          </a:p>
          <a:p>
            <a:pPr marL="0" indent="0">
              <a:buNone/>
            </a:pPr>
            <a:endParaRPr lang="sl-SI" sz="1200" dirty="0"/>
          </a:p>
          <a:p>
            <a:r>
              <a:rPr lang="sl-SI" sz="2400" dirty="0"/>
              <a:t>objavljen 28. 2. 2020 je bil v Uradnem listu RS, št. 12/2020</a:t>
            </a:r>
          </a:p>
          <a:p>
            <a:pPr marL="0" indent="0">
              <a:buNone/>
            </a:pPr>
            <a:endParaRPr lang="sl-SI" sz="1200" dirty="0"/>
          </a:p>
          <a:p>
            <a:r>
              <a:rPr lang="sl-SI" sz="2400" dirty="0"/>
              <a:t>spletna stran: </a:t>
            </a:r>
            <a:r>
              <a:rPr lang="sl-SI" sz="2400" dirty="0">
                <a:hlinkClick r:id="rId2"/>
              </a:rPr>
              <a:t>https://www.gov.si/zbirke/javne-objave/javni-razpis-za-sofinanciranje-gradnje-odprtih-sirokopasovnih-omrezij-naslednje-generacije-goso-4/</a:t>
            </a:r>
            <a:endParaRPr lang="sl-SI" sz="2400" dirty="0"/>
          </a:p>
        </p:txBody>
      </p:sp>
      <p:pic>
        <p:nvPicPr>
          <p:cNvPr id="4" name="Picture 2" descr="Logo_EKP_sklad_za_regionalni_razvoj_SLO_sloga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15150" y="580356"/>
            <a:ext cx="1800200" cy="668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981091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28650" y="1320354"/>
            <a:ext cx="7886700" cy="668486"/>
          </a:xfrm>
        </p:spPr>
        <p:txBody>
          <a:bodyPr/>
          <a:lstStyle/>
          <a:p>
            <a:r>
              <a:rPr lang="sl-SI" sz="3200" b="1" dirty="0">
                <a:effectLst>
                  <a:outerShdw blurRad="38100" dist="38100" dir="2700000" algn="tl">
                    <a:srgbClr val="000000">
                      <a:alpha val="43137"/>
                    </a:srgbClr>
                  </a:outerShdw>
                </a:effectLst>
              </a:rPr>
              <a:t>Vloga na javni razpis</a:t>
            </a:r>
          </a:p>
        </p:txBody>
      </p:sp>
      <p:sp>
        <p:nvSpPr>
          <p:cNvPr id="3" name="Ograda vsebine 2"/>
          <p:cNvSpPr>
            <a:spLocks noGrp="1"/>
          </p:cNvSpPr>
          <p:nvPr>
            <p:ph idx="1"/>
          </p:nvPr>
        </p:nvSpPr>
        <p:spPr>
          <a:xfrm>
            <a:off x="179512" y="1988840"/>
            <a:ext cx="8784976" cy="4722588"/>
          </a:xfrm>
        </p:spPr>
        <p:txBody>
          <a:bodyPr/>
          <a:lstStyle/>
          <a:p>
            <a:pPr marL="179388" indent="-163513">
              <a:spcBef>
                <a:spcPts val="0"/>
              </a:spcBef>
            </a:pPr>
            <a:r>
              <a:rPr lang="sl-SI" sz="1400" dirty="0"/>
              <a:t>Za vsak sklop lahko prijavitelj ali projektni partner kandidira samo enkrat, ne glede na to ali skupaj s partnerji ali samostojno;</a:t>
            </a:r>
          </a:p>
          <a:p>
            <a:pPr marL="179388" indent="-163513">
              <a:spcBef>
                <a:spcPts val="0"/>
              </a:spcBef>
            </a:pPr>
            <a:r>
              <a:rPr lang="sl-SI" sz="1400" dirty="0"/>
              <a:t>Vloga mora biti predložena v celoti v enem pisnem izvodu skupaj z vsemi obrazci razpisne dokumentacije in v enem elektronskem izvodu na CD-ju ali USB ključku, v zaprti ovojnici, opremljena z obrazcem razpisne dokumentacije z vidno oznako »NE ODPIRAJ – vloga na Javni razpis za sofinanciranje gradnje odprtih širokopasovnih omrežij naslednje generacije »GOŠO 4« za SKLOP (navedba sklopa), z navedbo polnega naziva in naslova pošiljatelja in mora prispeti na naslov: Ministrstvo za javno upravo, Tržaška cesta 21, 1000 Ljubljana najkasneje do 5. 5. 2020 do 14:00 ure;</a:t>
            </a:r>
          </a:p>
          <a:p>
            <a:pPr marL="179388" indent="-163513">
              <a:spcBef>
                <a:spcPts val="0"/>
              </a:spcBef>
            </a:pPr>
            <a:r>
              <a:rPr lang="sl-SI" sz="1400" u="sng" dirty="0"/>
              <a:t>V trenutnih kriznih razmerah ministrstvo preučuje možnosti podaljšanja roka za oddajo vlog;</a:t>
            </a:r>
          </a:p>
          <a:p>
            <a:pPr marL="179388" indent="-163513">
              <a:spcBef>
                <a:spcPts val="0"/>
              </a:spcBef>
            </a:pPr>
            <a:r>
              <a:rPr lang="sl-SI" sz="1400" dirty="0"/>
              <a:t>Ministrstvo bo dokazila glede izpolnjevanja nekaterih pogojev pridobilo iz javnih evidenc;</a:t>
            </a:r>
          </a:p>
          <a:p>
            <a:pPr marL="179388" indent="-163513">
              <a:spcBef>
                <a:spcPts val="0"/>
              </a:spcBef>
            </a:pPr>
            <a:r>
              <a:rPr lang="sl-SI" sz="1400" dirty="0"/>
              <a:t>Kot pravočasne bodo upoštevane vloge, ki bodo </a:t>
            </a:r>
            <a:r>
              <a:rPr lang="sl-SI" sz="1400" b="1" dirty="0"/>
              <a:t>v določenem roku</a:t>
            </a:r>
            <a:r>
              <a:rPr lang="sl-SI" sz="1400" dirty="0"/>
              <a:t> </a:t>
            </a:r>
            <a:r>
              <a:rPr lang="sl-SI" sz="1400" b="1" dirty="0"/>
              <a:t>ne glede na način dostave prispele v vložišče ministrstva;</a:t>
            </a:r>
          </a:p>
          <a:p>
            <a:pPr marL="179388" indent="-163513">
              <a:spcBef>
                <a:spcPts val="0"/>
              </a:spcBef>
            </a:pPr>
            <a:r>
              <a:rPr lang="sl-SI" sz="1400" dirty="0"/>
              <a:t>Variantne vloge niso dopuščene;</a:t>
            </a:r>
          </a:p>
          <a:p>
            <a:pPr marL="179388" indent="-163513">
              <a:spcBef>
                <a:spcPts val="0"/>
              </a:spcBef>
            </a:pPr>
            <a:r>
              <a:rPr lang="sl-SI" sz="1400" dirty="0"/>
              <a:t>Vse stroške, povezane s pripravo in predložitvijo vloge, nosi prijavitelj. Stroški priprave vloge niso predmet sofinanciranja tako za izbrane kot neizbrane prijavitelje na ta javni razpis;</a:t>
            </a:r>
          </a:p>
          <a:p>
            <a:pPr marL="179388" indent="-163513">
              <a:spcBef>
                <a:spcPts val="0"/>
              </a:spcBef>
            </a:pPr>
            <a:r>
              <a:rPr lang="sl-SI" sz="1400" dirty="0"/>
              <a:t>Odpiranje prispelih vlog bo dne 5. 5. 2020 ob 14:30 uri, v prostorih</a:t>
            </a:r>
            <a:r>
              <a:rPr lang="sl-SI" sz="1400" b="1" dirty="0"/>
              <a:t> </a:t>
            </a:r>
            <a:r>
              <a:rPr lang="sl-SI" sz="1400" dirty="0"/>
              <a:t>Ministrstva za javno upravo, Tržaška cesta 21, 1000 Ljubljana;</a:t>
            </a:r>
          </a:p>
          <a:p>
            <a:pPr marL="179388" indent="-163513">
              <a:spcBef>
                <a:spcPts val="0"/>
              </a:spcBef>
            </a:pPr>
            <a:r>
              <a:rPr lang="sl-SI" sz="1400" dirty="0"/>
              <a:t>Neustrezno označene in nepravočasno prispele vloge bodo s sklepom zavržene in neodprte vrnjene prijavitelju;</a:t>
            </a:r>
            <a:endParaRPr lang="sl-SI" sz="1400" b="1" dirty="0"/>
          </a:p>
          <a:p>
            <a:pPr marL="179388" indent="-163513">
              <a:spcBef>
                <a:spcPts val="0"/>
              </a:spcBef>
            </a:pPr>
            <a:r>
              <a:rPr lang="sl-SI" sz="1400" dirty="0"/>
              <a:t>Komisija bo v roku 8 dni od odpiranja vlog pisno pozvala k dopolnitvi tiste prijavitelje, katerih vloge niso popolne. Nepopolne vloge, ki jih prijavitelji ne bodo dopolnili v skladu s pozivom za dopolnitev, bodo s sklepom zavržene.</a:t>
            </a:r>
          </a:p>
        </p:txBody>
      </p:sp>
      <p:pic>
        <p:nvPicPr>
          <p:cNvPr id="4" name="Picture 2" descr="Logo_EKP_sklad_za_regionalni_razvoj_SLO_sloga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414" y="404664"/>
            <a:ext cx="1800200" cy="668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70973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28650" y="1526195"/>
            <a:ext cx="7886700" cy="668486"/>
          </a:xfrm>
        </p:spPr>
        <p:txBody>
          <a:bodyPr/>
          <a:lstStyle/>
          <a:p>
            <a:r>
              <a:rPr lang="sl-SI" sz="3200" b="1" dirty="0">
                <a:effectLst>
                  <a:outerShdw blurRad="38100" dist="38100" dir="2700000" algn="tl">
                    <a:srgbClr val="000000">
                      <a:alpha val="43137"/>
                    </a:srgbClr>
                  </a:outerShdw>
                </a:effectLst>
              </a:rPr>
              <a:t>Vloga lokalnih skupnosti</a:t>
            </a:r>
          </a:p>
        </p:txBody>
      </p:sp>
      <p:sp>
        <p:nvSpPr>
          <p:cNvPr id="3" name="Ograda vsebine 2"/>
          <p:cNvSpPr>
            <a:spLocks noGrp="1"/>
          </p:cNvSpPr>
          <p:nvPr>
            <p:ph idx="1"/>
          </p:nvPr>
        </p:nvSpPr>
        <p:spPr>
          <a:xfrm>
            <a:off x="628650" y="2708920"/>
            <a:ext cx="7886700" cy="3863800"/>
          </a:xfrm>
        </p:spPr>
        <p:txBody>
          <a:bodyPr/>
          <a:lstStyle/>
          <a:p>
            <a:r>
              <a:rPr lang="sl-SI" sz="1800" dirty="0"/>
              <a:t>Pri prijavi na javni razpis same občine oziroma lokalne skupnosti nimajo neposredne vloge, ampak…</a:t>
            </a:r>
            <a:r>
              <a:rPr lang="sl-SI" sz="1800" b="1" dirty="0"/>
              <a:t>sodelovanje, pomoč, zasledovanje skupnih interesov,…</a:t>
            </a:r>
          </a:p>
          <a:p>
            <a:endParaRPr lang="sl-SI" sz="1200" dirty="0"/>
          </a:p>
          <a:p>
            <a:r>
              <a:rPr lang="sl-SI" sz="1800" dirty="0"/>
              <a:t>Na podlagi ZEKom-1C lokalne skupnosti v okviru svojih pristojnosti pospešujejo gradnjo elektronskih komunikacijskih omrežij in pripadajoče infrastrukture;</a:t>
            </a:r>
          </a:p>
          <a:p>
            <a:pPr marL="0" indent="0">
              <a:buNone/>
            </a:pPr>
            <a:endParaRPr lang="sl-SI" sz="1200" dirty="0"/>
          </a:p>
          <a:p>
            <a:r>
              <a:rPr lang="sl-SI" sz="1800" b="1" dirty="0"/>
              <a:t>Doprinos lokalnih</a:t>
            </a:r>
            <a:r>
              <a:rPr lang="sl-SI" sz="1800" dirty="0"/>
              <a:t> </a:t>
            </a:r>
            <a:r>
              <a:rPr lang="sl-SI" sz="1800" b="1" dirty="0"/>
              <a:t>skupnosti</a:t>
            </a:r>
            <a:r>
              <a:rPr lang="sl-SI" sz="1800" dirty="0"/>
              <a:t> za hitrejšo vzpostavitev širokopasovnih omrežij na belih lisah in njihova vloga je predvsem v </a:t>
            </a:r>
            <a:r>
              <a:rPr lang="sl-SI" sz="1800" b="1" dirty="0"/>
              <a:t>zagotavljanju brezplačnih služnosti na javnih občinskih zemljiščih</a:t>
            </a:r>
            <a:r>
              <a:rPr lang="sl-SI" sz="1800" dirty="0"/>
              <a:t>, v lastni razpoložljivi pasivni kanalski in drugi komunalni infrastrukturi in </a:t>
            </a:r>
            <a:r>
              <a:rPr lang="sl-SI" sz="1800" b="1" dirty="0"/>
              <a:t>dobrem poznavanju lokalnega okolja</a:t>
            </a:r>
            <a:r>
              <a:rPr lang="sl-SI" sz="1800" dirty="0"/>
              <a:t>.</a:t>
            </a:r>
          </a:p>
          <a:p>
            <a:endParaRPr lang="sl-SI" sz="1400" dirty="0"/>
          </a:p>
        </p:txBody>
      </p:sp>
      <p:pic>
        <p:nvPicPr>
          <p:cNvPr id="4" name="Picture 2" descr="Logo_EKP_sklad_za_regionalni_razvoj_SLO_sloga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15150" y="404664"/>
            <a:ext cx="1800200" cy="668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691227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26470" y="1590054"/>
            <a:ext cx="7886700" cy="668486"/>
          </a:xfrm>
        </p:spPr>
        <p:txBody>
          <a:bodyPr/>
          <a:lstStyle/>
          <a:p>
            <a:r>
              <a:rPr lang="sl-SI" sz="3200" b="1" dirty="0">
                <a:effectLst>
                  <a:outerShdw blurRad="38100" dist="38100" dir="2700000" algn="tl">
                    <a:srgbClr val="000000">
                      <a:alpha val="43137"/>
                    </a:srgbClr>
                  </a:outerShdw>
                </a:effectLst>
              </a:rPr>
              <a:t>Kontakt</a:t>
            </a:r>
          </a:p>
        </p:txBody>
      </p:sp>
      <p:sp>
        <p:nvSpPr>
          <p:cNvPr id="3" name="Ograda vsebine 2"/>
          <p:cNvSpPr>
            <a:spLocks noGrp="1"/>
          </p:cNvSpPr>
          <p:nvPr>
            <p:ph idx="1"/>
          </p:nvPr>
        </p:nvSpPr>
        <p:spPr>
          <a:xfrm>
            <a:off x="626470" y="2708920"/>
            <a:ext cx="7886700" cy="3933780"/>
          </a:xfrm>
        </p:spPr>
        <p:txBody>
          <a:bodyPr/>
          <a:lstStyle/>
          <a:p>
            <a:pPr>
              <a:buFont typeface="Arial" panose="020B0604020202020204" pitchFamily="34" charset="0"/>
              <a:buChar char="•"/>
            </a:pPr>
            <a:r>
              <a:rPr lang="sl-SI" sz="2000" dirty="0"/>
              <a:t>Razpisna dokumentacija je dosegljiva na spletnem naslovu ministrstva, </a:t>
            </a:r>
            <a:r>
              <a:rPr lang="sl-SI" sz="2000" u="sng" dirty="0">
                <a:hlinkClick r:id="rId2"/>
              </a:rPr>
              <a:t> </a:t>
            </a:r>
            <a:r>
              <a:rPr lang="sl-SI" sz="2000" u="sng" dirty="0">
                <a:hlinkClick r:id="rId3"/>
              </a:rPr>
              <a:t>https://www.gov.si/drzavni-organi/ministrstva/ministrstvo-za-javno-upravo/javne-objave/</a:t>
            </a:r>
            <a:r>
              <a:rPr lang="sl-SI" sz="2000" u="sng" dirty="0"/>
              <a:t>;</a:t>
            </a:r>
          </a:p>
          <a:p>
            <a:pPr>
              <a:buFont typeface="Arial" panose="020B0604020202020204" pitchFamily="34" charset="0"/>
              <a:buChar char="•"/>
            </a:pPr>
            <a:r>
              <a:rPr lang="sl-SI" sz="2000" dirty="0"/>
              <a:t>Odgovori na zastavljena vprašanja v zvezi z JR GOŠO4 bodo javno objavljeni na spletnem naslovu </a:t>
            </a:r>
            <a:r>
              <a:rPr lang="sl-SI" sz="2000" u="sng" dirty="0">
                <a:hlinkClick r:id="rId2"/>
              </a:rPr>
              <a:t> https://www.gov.si/drzavni-organi/ministrstva/ministrstvo-za-javno-upravo/javne-objave/</a:t>
            </a:r>
            <a:r>
              <a:rPr lang="sl-SI" sz="2000" dirty="0"/>
              <a:t> </a:t>
            </a:r>
          </a:p>
          <a:p>
            <a:pPr>
              <a:buFont typeface="Arial" panose="020B0604020202020204" pitchFamily="34" charset="0"/>
              <a:buChar char="•"/>
            </a:pPr>
            <a:r>
              <a:rPr lang="sl-SI" sz="2000" dirty="0"/>
              <a:t>Kontaktna oseba za posredovanje dodatnih informacij v zvezi s tem javnim razpisom in z razpisno dokumentacijo je vodja razpisne komisije Mojca Jarc, na voljo vsak dan med 10. in 11. uro na telefonski številki 01/ 400 32-50 Morebitna vprašanja je mogoče posredovati tudi po elektronski pošti: </a:t>
            </a:r>
            <a:r>
              <a:rPr lang="sl-SI" sz="2000" u="sng" dirty="0">
                <a:hlinkClick r:id="rId4"/>
              </a:rPr>
              <a:t>gp.mju@gov.si</a:t>
            </a:r>
            <a:r>
              <a:rPr lang="sl-SI" sz="2000" dirty="0"/>
              <a:t> ali  </a:t>
            </a:r>
            <a:r>
              <a:rPr lang="sl-SI" sz="2000" u="sng" dirty="0">
                <a:hlinkClick r:id="rId5"/>
              </a:rPr>
              <a:t>mojca.jarc@gov.si</a:t>
            </a:r>
            <a:endParaRPr lang="sl-SI" sz="2000" dirty="0"/>
          </a:p>
        </p:txBody>
      </p:sp>
      <p:pic>
        <p:nvPicPr>
          <p:cNvPr id="4" name="Picture 2" descr="Logo_EKP_sklad_za_regionalni_razvoj_SLO_slogan"/>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712970" y="471188"/>
            <a:ext cx="1800200" cy="668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155167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24136" y="1138824"/>
            <a:ext cx="7886700" cy="668486"/>
          </a:xfrm>
        </p:spPr>
        <p:txBody>
          <a:bodyPr/>
          <a:lstStyle/>
          <a:p>
            <a:r>
              <a:rPr lang="sl-SI" sz="3200" b="1" dirty="0"/>
              <a:t>Vprašanja</a:t>
            </a:r>
            <a:endParaRPr lang="sl-SI" sz="3200" b="1" dirty="0">
              <a:effectLst>
                <a:outerShdw blurRad="38100" dist="38100" dir="2700000" algn="tl">
                  <a:srgbClr val="000000">
                    <a:alpha val="43137"/>
                  </a:srgbClr>
                </a:outerShdw>
              </a:effectLst>
            </a:endParaRPr>
          </a:p>
        </p:txBody>
      </p:sp>
      <p:pic>
        <p:nvPicPr>
          <p:cNvPr id="4" name="Picture 2" descr="Logo_EKP_sklad_za_regionalni_razvoj_SLO_sloga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13679" y="405376"/>
            <a:ext cx="1800200" cy="668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IMGP4305">
            <a:extLst>
              <a:ext uri="{FF2B5EF4-FFF2-40B4-BE49-F238E27FC236}">
                <a16:creationId xmlns:a16="http://schemas.microsoft.com/office/drawing/2014/main" id="{A984FEA0-88B7-4B4A-92AD-B16F39DDD1A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1721" y="1996248"/>
            <a:ext cx="7600558" cy="4669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17584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28650" y="1926742"/>
            <a:ext cx="7886700" cy="668486"/>
          </a:xfrm>
        </p:spPr>
        <p:txBody>
          <a:bodyPr/>
          <a:lstStyle/>
          <a:p>
            <a:r>
              <a:rPr lang="sl-SI" sz="3200" b="1" dirty="0">
                <a:effectLst>
                  <a:outerShdw blurRad="38100" dist="38100" dir="2700000" algn="tl">
                    <a:srgbClr val="000000">
                      <a:alpha val="43137"/>
                    </a:srgbClr>
                  </a:outerShdw>
                </a:effectLst>
              </a:rPr>
              <a:t>Predmet JR GOŠO 4</a:t>
            </a:r>
          </a:p>
        </p:txBody>
      </p:sp>
      <p:sp>
        <p:nvSpPr>
          <p:cNvPr id="3" name="Ograda vsebine 2"/>
          <p:cNvSpPr>
            <a:spLocks noGrp="1"/>
          </p:cNvSpPr>
          <p:nvPr>
            <p:ph idx="1"/>
          </p:nvPr>
        </p:nvSpPr>
        <p:spPr>
          <a:xfrm>
            <a:off x="628650" y="2852936"/>
            <a:ext cx="7886700" cy="3661593"/>
          </a:xfrm>
        </p:spPr>
        <p:txBody>
          <a:bodyPr/>
          <a:lstStyle/>
          <a:p>
            <a:pPr>
              <a:buFontTx/>
              <a:buChar char="-"/>
            </a:pPr>
            <a:r>
              <a:rPr lang="sl-SI" sz="2000" b="1" dirty="0"/>
              <a:t>sofinanciranje gradnje odprtih širokopasovnih omrežij v statističnih regijah: Gorenjska, Goriška, Obalno-kraška, Osrednjeslovenska, Primorsko-notranjska, Savinjska, Zasavska, Posavska, Jugovzhodna Slovenija, </a:t>
            </a:r>
          </a:p>
          <a:p>
            <a:pPr>
              <a:buFontTx/>
              <a:buChar char="-"/>
            </a:pPr>
            <a:r>
              <a:rPr lang="sl-SI" sz="2000" b="1" dirty="0"/>
              <a:t>ki bodo gospodinjstvom, ki so bele lise, v razdalji največ 200 m od lokacije gospodinjstva</a:t>
            </a:r>
          </a:p>
          <a:p>
            <a:pPr>
              <a:buFontTx/>
              <a:buChar char="-"/>
            </a:pPr>
            <a:r>
              <a:rPr lang="sl-SI" sz="2000" b="1" dirty="0"/>
              <a:t>omogočala odprt širokopasovni dostop naslednje generacije s prenosno hitrostjo najmanj 100 Mb/s</a:t>
            </a:r>
          </a:p>
          <a:p>
            <a:pPr>
              <a:buFontTx/>
              <a:buChar char="-"/>
            </a:pPr>
            <a:r>
              <a:rPr lang="sl-SI" sz="2000" b="1" dirty="0"/>
              <a:t>razdelitev na </a:t>
            </a:r>
            <a:r>
              <a:rPr lang="sl-SI" sz="2000" b="1" u="sng" dirty="0"/>
              <a:t>17 sklopov </a:t>
            </a:r>
            <a:r>
              <a:rPr lang="sl-SI" sz="2000" b="1" dirty="0"/>
              <a:t>(oblikovani na podlagi geografskih značilnosti, prisotnosti obstoječih omrežij)</a:t>
            </a:r>
            <a:endParaRPr lang="sl-SI" sz="2000" b="1" dirty="0">
              <a:effectLst>
                <a:outerShdw blurRad="38100" dist="38100" dir="2700000" algn="tl">
                  <a:srgbClr val="000000">
                    <a:alpha val="43137"/>
                  </a:srgbClr>
                </a:outerShdw>
              </a:effectLst>
            </a:endParaRPr>
          </a:p>
        </p:txBody>
      </p:sp>
      <p:pic>
        <p:nvPicPr>
          <p:cNvPr id="4" name="Picture 2" descr="Logo_EKP_sklad_za_regionalni_razvoj_SLO_sloga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15150" y="601179"/>
            <a:ext cx="1800200" cy="668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87814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539552" y="1129990"/>
            <a:ext cx="8064896" cy="668486"/>
          </a:xfrm>
        </p:spPr>
        <p:txBody>
          <a:bodyPr/>
          <a:lstStyle/>
          <a:p>
            <a:r>
              <a:rPr lang="sl-SI" sz="3200" b="1" dirty="0">
                <a:effectLst>
                  <a:outerShdw blurRad="38100" dist="38100" dir="2700000" algn="tl">
                    <a:srgbClr val="000000">
                      <a:alpha val="43137"/>
                    </a:srgbClr>
                  </a:outerShdw>
                </a:effectLst>
              </a:rPr>
              <a:t>  Predmet JR GOŠO 4</a:t>
            </a:r>
            <a:endParaRPr lang="sl-SI" sz="3200" b="1" dirty="0"/>
          </a:p>
        </p:txBody>
      </p:sp>
      <p:sp>
        <p:nvSpPr>
          <p:cNvPr id="3" name="Ograda vsebine 2"/>
          <p:cNvSpPr>
            <a:spLocks noGrp="1"/>
          </p:cNvSpPr>
          <p:nvPr>
            <p:ph idx="1"/>
          </p:nvPr>
        </p:nvSpPr>
        <p:spPr>
          <a:xfrm>
            <a:off x="539552" y="1858751"/>
            <a:ext cx="8280920" cy="4669705"/>
          </a:xfrm>
        </p:spPr>
        <p:txBody>
          <a:bodyPr/>
          <a:lstStyle/>
          <a:p>
            <a:pPr marL="0" indent="0">
              <a:buNone/>
            </a:pPr>
            <a:r>
              <a:rPr lang="sl-SI" sz="2000" b="1" dirty="0"/>
              <a:t>V okviru predmetnega javnega razpisa je:</a:t>
            </a:r>
          </a:p>
          <a:p>
            <a:r>
              <a:rPr lang="sl-SI" sz="2000" b="1" dirty="0"/>
              <a:t>GOŠO 4  - VZHODNA KOHEZIJSKA REGIJA - </a:t>
            </a:r>
            <a:br>
              <a:rPr lang="sl-SI" sz="2000" b="1" dirty="0"/>
            </a:br>
            <a:r>
              <a:rPr lang="sl-SI" sz="2000" dirty="0"/>
              <a:t>bele lise v lokalnih skupnostih na območju:</a:t>
            </a:r>
          </a:p>
          <a:p>
            <a:pPr lvl="0" algn="just">
              <a:buFont typeface="+mj-lt"/>
              <a:buAutoNum type="arabicPeriod"/>
            </a:pPr>
            <a:r>
              <a:rPr lang="sl-SI" sz="1600" dirty="0"/>
              <a:t>Sklop ILIRSKA BISTRICA (občine: Cerknica, Ilirska Bistrica, Loška Dolina, Pivka)</a:t>
            </a:r>
          </a:p>
          <a:p>
            <a:pPr lvl="0" algn="just">
              <a:buFont typeface="+mj-lt"/>
              <a:buAutoNum type="arabicPeriod"/>
            </a:pPr>
            <a:r>
              <a:rPr lang="sl-SI" sz="1600" dirty="0"/>
              <a:t>Sklop MOZIRJE (občine: Gornji Grad, Ljubno, Luče, Mozirje, Nazarje, Rečica ob Savinji, Solčava)</a:t>
            </a:r>
          </a:p>
          <a:p>
            <a:pPr lvl="0" algn="just">
              <a:buFont typeface="+mj-lt"/>
              <a:buAutoNum type="arabicPeriod"/>
            </a:pPr>
            <a:r>
              <a:rPr lang="sl-SI" sz="1600" dirty="0"/>
              <a:t>Sklop CELJE (občine: Braslovče, Celje, Dobrna, Polzela, Prebold, Šmartno Ob Paki, Šoštanj, Tabor, Velenje, Vojnik, Vransko, Zreče, Žalec)</a:t>
            </a:r>
          </a:p>
          <a:p>
            <a:pPr lvl="0" algn="just">
              <a:buFont typeface="+mj-lt"/>
              <a:buAutoNum type="arabicPeriod"/>
            </a:pPr>
            <a:r>
              <a:rPr lang="sl-SI" sz="1600" dirty="0"/>
              <a:t>Sklop ŠMARJE PRI JELŠAH (občine: Bistrica ob Sotli, Kozje, Podčetrtek, Rogaška Slatina, Rogatec, Slovenske Konjice, Šentjur, Šmarje Pri Jelšah)</a:t>
            </a:r>
          </a:p>
          <a:p>
            <a:pPr lvl="0" algn="just">
              <a:buFont typeface="+mj-lt"/>
              <a:buAutoNum type="arabicPeriod"/>
            </a:pPr>
            <a:r>
              <a:rPr lang="sl-SI" sz="1600" dirty="0"/>
              <a:t>Sklop LAŠKO (občine: Dobje, Laško, Štore)</a:t>
            </a:r>
          </a:p>
          <a:p>
            <a:pPr lvl="0" algn="just">
              <a:buFont typeface="+mj-lt"/>
              <a:buAutoNum type="arabicPeriod"/>
            </a:pPr>
            <a:r>
              <a:rPr lang="sl-SI" sz="1600" dirty="0"/>
              <a:t>Sklop BREŽICE (občine: Brežice, Hrastnik, Kostanjevica na Krki, Radeče, Sevnica, Šentjernej, Šentrupert, Škocjan, Šmarješke Toplice, Trbovlje, Zagorje ob Savi)</a:t>
            </a:r>
          </a:p>
          <a:p>
            <a:pPr lvl="0" algn="just">
              <a:buFont typeface="+mj-lt"/>
              <a:buAutoNum type="arabicPeriod"/>
            </a:pPr>
            <a:r>
              <a:rPr lang="sl-SI" sz="1600" dirty="0"/>
              <a:t>Sklop NOVO MESTO (občine: Črnomelj, Metlika, Novo Mesto, Straža)</a:t>
            </a:r>
          </a:p>
          <a:p>
            <a:pPr lvl="0" algn="just">
              <a:buFont typeface="+mj-lt"/>
              <a:buAutoNum type="arabicPeriod"/>
            </a:pPr>
            <a:r>
              <a:rPr lang="sl-SI" sz="1600" dirty="0"/>
              <a:t>Sklop TREBNJE (občine: Mirna, Mirna Peč, Mokronog-Trebelno, Trebnje, Žužemberk)</a:t>
            </a:r>
          </a:p>
          <a:p>
            <a:pPr algn="just">
              <a:buFont typeface="+mj-lt"/>
              <a:buAutoNum type="arabicPeriod"/>
            </a:pPr>
            <a:r>
              <a:rPr lang="sl-SI" sz="1600" dirty="0"/>
              <a:t>Sklop KOČEVJE (občine: Kočevje, Kostel, Osilnica, Ribnica, Sodražica)</a:t>
            </a:r>
          </a:p>
        </p:txBody>
      </p:sp>
      <p:pic>
        <p:nvPicPr>
          <p:cNvPr id="4" name="Picture 2" descr="Logo_EKP_sklad_za_regionalni_razvoj_SLO_sloga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04248" y="199455"/>
            <a:ext cx="1800200" cy="668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72331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8998" y="1196752"/>
            <a:ext cx="8073442" cy="668486"/>
          </a:xfrm>
        </p:spPr>
        <p:txBody>
          <a:bodyPr/>
          <a:lstStyle/>
          <a:p>
            <a:r>
              <a:rPr lang="sl-SI" sz="3200" b="1" dirty="0">
                <a:effectLst>
                  <a:outerShdw blurRad="38100" dist="38100" dir="2700000" algn="tl">
                    <a:srgbClr val="000000">
                      <a:alpha val="43137"/>
                    </a:srgbClr>
                  </a:outerShdw>
                </a:effectLst>
              </a:rPr>
              <a:t> Predmet JR GOŠO 4</a:t>
            </a:r>
            <a:endParaRPr lang="sl-SI" sz="3200" b="1" dirty="0"/>
          </a:p>
        </p:txBody>
      </p:sp>
      <p:sp>
        <p:nvSpPr>
          <p:cNvPr id="3" name="Ograda vsebine 2"/>
          <p:cNvSpPr>
            <a:spLocks noGrp="1"/>
          </p:cNvSpPr>
          <p:nvPr>
            <p:ph idx="1"/>
          </p:nvPr>
        </p:nvSpPr>
        <p:spPr>
          <a:xfrm>
            <a:off x="458998" y="1937246"/>
            <a:ext cx="8361473" cy="4597697"/>
          </a:xfrm>
        </p:spPr>
        <p:txBody>
          <a:bodyPr/>
          <a:lstStyle/>
          <a:p>
            <a:pPr marL="0" indent="0">
              <a:buNone/>
            </a:pPr>
            <a:r>
              <a:rPr lang="sl-SI" sz="2000" b="1" dirty="0"/>
              <a:t>V okviru predmetnega javnega razpisa je:</a:t>
            </a:r>
          </a:p>
          <a:p>
            <a:r>
              <a:rPr lang="sl-SI" sz="2000" b="1" dirty="0"/>
              <a:t>GOŠO 4  - ZAHODNA KOHEZIJSKA REGIJA –</a:t>
            </a:r>
            <a:br>
              <a:rPr lang="sl-SI" sz="2000" b="1" dirty="0"/>
            </a:br>
            <a:r>
              <a:rPr lang="sl-SI" sz="2000" dirty="0"/>
              <a:t>bele lise v lokalnih skupnostih na območju:</a:t>
            </a:r>
          </a:p>
          <a:p>
            <a:pPr lvl="0">
              <a:buFont typeface="+mj-lt"/>
              <a:buAutoNum type="arabicPeriod"/>
            </a:pPr>
            <a:r>
              <a:rPr lang="sl-SI" sz="1600" dirty="0"/>
              <a:t>Sklop JESENICE (občine: Bled, Bohinj, Gorje, Jesenice, Kranjska Gora, Radovljica, Žirovnica )</a:t>
            </a:r>
          </a:p>
          <a:p>
            <a:pPr lvl="0">
              <a:buFont typeface="+mj-lt"/>
              <a:buAutoNum type="arabicPeriod"/>
            </a:pPr>
            <a:r>
              <a:rPr lang="sl-SI" sz="1600" dirty="0"/>
              <a:t>Sklop NOVA GORICA (občine: Bovec, Brda, Kanal, Kobarid, Miren-Kostanjevica, Nova Gorica, Renče-Vogrsko, Šempeter-Vrtojba, Tolmin)</a:t>
            </a:r>
          </a:p>
          <a:p>
            <a:pPr lvl="0">
              <a:buFont typeface="+mj-lt"/>
              <a:buAutoNum type="arabicPeriod"/>
            </a:pPr>
            <a:r>
              <a:rPr lang="sl-SI" sz="1600" dirty="0"/>
              <a:t>Sklop AJDOVŠČINA (občine: Ajdovščina, Divača, Hrpelje-kozina, Sežana, Vipava)</a:t>
            </a:r>
          </a:p>
          <a:p>
            <a:pPr lvl="0">
              <a:buFont typeface="+mj-lt"/>
              <a:buAutoNum type="arabicPeriod"/>
            </a:pPr>
            <a:r>
              <a:rPr lang="sl-SI" sz="1600" dirty="0"/>
              <a:t>Sklop KOPER (občine: Ankaran, Izola, Koper, Piran)</a:t>
            </a:r>
          </a:p>
          <a:p>
            <a:pPr lvl="0">
              <a:buFont typeface="+mj-lt"/>
              <a:buAutoNum type="arabicPeriod"/>
            </a:pPr>
            <a:r>
              <a:rPr lang="sl-SI" sz="1600" dirty="0"/>
              <a:t>Sklop IDRIJA ( občine: Cerkno, Idrija, Žiri)</a:t>
            </a:r>
          </a:p>
          <a:p>
            <a:pPr lvl="0">
              <a:buFont typeface="+mj-lt"/>
              <a:buAutoNum type="arabicPeriod"/>
            </a:pPr>
            <a:r>
              <a:rPr lang="sl-SI" sz="1600" dirty="0"/>
              <a:t>Sklop KRANJ (občine: Cerklje na Gorenjskem, Jezersko, Kranj, Naklo, Preddvor, Šenčur, Škofja Loka, Tržič)</a:t>
            </a:r>
          </a:p>
          <a:p>
            <a:pPr lvl="0">
              <a:buFont typeface="+mj-lt"/>
              <a:buAutoNum type="arabicPeriod"/>
            </a:pPr>
            <a:r>
              <a:rPr lang="sl-SI" sz="1600" dirty="0"/>
              <a:t>Sklop LITIJA (občine: Dobrepolje, Grosuplje, Ivančna Gorica, Litija, Šmartno Pri Litiji)</a:t>
            </a:r>
          </a:p>
          <a:p>
            <a:pPr lvl="0">
              <a:buFont typeface="+mj-lt"/>
              <a:buAutoNum type="arabicPeriod"/>
            </a:pPr>
            <a:r>
              <a:rPr lang="sl-SI" sz="1600" dirty="0"/>
              <a:t>Sklop LJUBLJANA (občine: Borovnica, Brezovica, Dobrova-Polhov Gradec, Domžale, Horjul, Kamnik, Ljubljana, Logatec, Lukovica, Medvode, Mengeš, Moravče, Vodice, Vrhnika)</a:t>
            </a:r>
          </a:p>
        </p:txBody>
      </p:sp>
      <p:pic>
        <p:nvPicPr>
          <p:cNvPr id="4" name="Picture 2" descr="Logo_EKP_sklad_za_regionalni_razvoj_SLO_sloga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38292" y="199455"/>
            <a:ext cx="1800200" cy="668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56494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575556" y="1468289"/>
            <a:ext cx="7956884" cy="668487"/>
          </a:xfrm>
        </p:spPr>
        <p:txBody>
          <a:bodyPr/>
          <a:lstStyle/>
          <a:p>
            <a:r>
              <a:rPr lang="sl-SI" sz="3200" b="1" dirty="0">
                <a:effectLst>
                  <a:outerShdw blurRad="38100" dist="38100" dir="2700000" algn="tl">
                    <a:srgbClr val="000000">
                      <a:alpha val="43137"/>
                    </a:srgbClr>
                  </a:outerShdw>
                </a:effectLst>
              </a:rPr>
              <a:t>Cilj JR GOŠO 4</a:t>
            </a:r>
          </a:p>
        </p:txBody>
      </p:sp>
      <p:pic>
        <p:nvPicPr>
          <p:cNvPr id="4" name="Picture 2" descr="Logo_EKP_sklad_za_regionalni_razvoj_SLO_sloga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32240" y="332011"/>
            <a:ext cx="1800200" cy="668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Zaobljeni pravokotnik 4"/>
          <p:cNvSpPr/>
          <p:nvPr/>
        </p:nvSpPr>
        <p:spPr>
          <a:xfrm>
            <a:off x="575556" y="2205508"/>
            <a:ext cx="7956884" cy="432048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just">
              <a:buFontTx/>
              <a:buChar char="-"/>
            </a:pPr>
            <a:r>
              <a:rPr lang="sl-SI" sz="2400" b="1" dirty="0">
                <a:solidFill>
                  <a:schemeClr val="tx1"/>
                </a:solidFill>
              </a:rPr>
              <a:t>omogočiti najmanj </a:t>
            </a:r>
            <a:r>
              <a:rPr lang="sl-SI" sz="2400" b="1" dirty="0">
                <a:solidFill>
                  <a:schemeClr val="tx1"/>
                </a:solidFill>
                <a:highlight>
                  <a:srgbClr val="FF0000"/>
                </a:highlight>
              </a:rPr>
              <a:t>80 %</a:t>
            </a:r>
            <a:r>
              <a:rPr lang="sl-SI" sz="2400" b="1" dirty="0">
                <a:solidFill>
                  <a:schemeClr val="tx1"/>
                </a:solidFill>
              </a:rPr>
              <a:t> gospodinjstvom posameznega sklopa, ki so bele lise, odprt širokopasovni dostop naslednje generacije s prenosno hitrostjo najmanj 100 Mb/s </a:t>
            </a:r>
          </a:p>
          <a:p>
            <a:pPr marL="342900" indent="-342900">
              <a:buFontTx/>
              <a:buChar char="-"/>
            </a:pPr>
            <a:endParaRPr lang="sl-SI" sz="2400" b="1" dirty="0">
              <a:solidFill>
                <a:schemeClr val="tx1"/>
              </a:solidFill>
            </a:endParaRPr>
          </a:p>
          <a:p>
            <a:pPr marL="342900" indent="-342900" algn="just">
              <a:buFontTx/>
              <a:buChar char="-"/>
            </a:pPr>
            <a:r>
              <a:rPr lang="sl-SI" sz="2400" b="1" dirty="0">
                <a:solidFill>
                  <a:schemeClr val="tx1"/>
                </a:solidFill>
              </a:rPr>
              <a:t>Občine, ki imajo več kot 10 belih lis, morajo biti obvezno vključene v projekt oziroma ne smejo biti izključene v okviru možnih 20% odstopanj (1.5.2.3._3).</a:t>
            </a:r>
          </a:p>
        </p:txBody>
      </p:sp>
    </p:spTree>
    <p:extLst>
      <p:ext uri="{BB962C8B-B14F-4D97-AF65-F5344CB8AC3E}">
        <p14:creationId xmlns:p14="http://schemas.microsoft.com/office/powerpoint/2010/main" val="1579887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28650" y="1484784"/>
            <a:ext cx="7903790" cy="668486"/>
          </a:xfrm>
        </p:spPr>
        <p:txBody>
          <a:bodyPr/>
          <a:lstStyle/>
          <a:p>
            <a:r>
              <a:rPr lang="sl-SI" sz="3200" b="1" dirty="0">
                <a:effectLst>
                  <a:outerShdw blurRad="38100" dist="38100" dir="2700000" algn="tl">
                    <a:srgbClr val="000000">
                      <a:alpha val="43137"/>
                    </a:srgbClr>
                  </a:outerShdw>
                </a:effectLst>
              </a:rPr>
              <a:t>Bele lise v okviru JR GOŠO 4</a:t>
            </a:r>
            <a:endParaRPr lang="sl-SI" sz="3200" dirty="0">
              <a:effectLst>
                <a:outerShdw blurRad="38100" dist="38100" dir="2700000" algn="tl">
                  <a:srgbClr val="000000">
                    <a:alpha val="43137"/>
                  </a:srgbClr>
                </a:outerShdw>
              </a:effectLst>
            </a:endParaRPr>
          </a:p>
        </p:txBody>
      </p:sp>
      <p:pic>
        <p:nvPicPr>
          <p:cNvPr id="4" name="Picture 2" descr="Logo_EKP_sklad_za_regionalni_razvoj_SLO_sloga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15150" y="339676"/>
            <a:ext cx="1800200" cy="668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Zaobljeni pravokotnik 4"/>
          <p:cNvSpPr/>
          <p:nvPr/>
        </p:nvSpPr>
        <p:spPr>
          <a:xfrm>
            <a:off x="628650" y="2268364"/>
            <a:ext cx="7886700" cy="42484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buNone/>
            </a:pPr>
            <a:r>
              <a:rPr lang="sl-SI" sz="2000" b="1" dirty="0">
                <a:solidFill>
                  <a:schemeClr val="tx1"/>
                </a:solidFill>
              </a:rPr>
              <a:t>Bele lise so za potrebe tega javnega razpisa definirane kot posamezna gospodinjstva, za katere je bilo z analizo testiranj tržnega interesa in obstoječega stanja omrežij elektronskih komunikacij v Sloveniji ugotovljeno, da nimajo omogočenega priklopa na </a:t>
            </a:r>
            <a:r>
              <a:rPr lang="sl-SI" sz="2000" b="1" dirty="0" err="1">
                <a:solidFill>
                  <a:schemeClr val="tx1"/>
                </a:solidFill>
              </a:rPr>
              <a:t>dostopovna</a:t>
            </a:r>
            <a:r>
              <a:rPr lang="sl-SI" sz="2000" b="1" dirty="0">
                <a:solidFill>
                  <a:schemeClr val="tx1"/>
                </a:solidFill>
              </a:rPr>
              <a:t> širokopasovna omrežja naslednje generacije in kjer hkrati ni tržnega interesa za gradnjo takih </a:t>
            </a:r>
            <a:r>
              <a:rPr lang="sl-SI" sz="2000" b="1" dirty="0" err="1">
                <a:solidFill>
                  <a:schemeClr val="tx1"/>
                </a:solidFill>
              </a:rPr>
              <a:t>dostopovnih</a:t>
            </a:r>
            <a:r>
              <a:rPr lang="sl-SI" sz="2000" b="1" dirty="0">
                <a:solidFill>
                  <a:schemeClr val="tx1"/>
                </a:solidFill>
              </a:rPr>
              <a:t> širokopasovnih omrežij naslednje generacije v naslednjih treh letih.</a:t>
            </a:r>
          </a:p>
          <a:p>
            <a:pPr marL="0" indent="0" algn="ctr">
              <a:buNone/>
            </a:pPr>
            <a:endParaRPr lang="sl-SI" sz="2000" b="1" dirty="0">
              <a:solidFill>
                <a:schemeClr val="tx1"/>
              </a:solidFill>
            </a:endParaRPr>
          </a:p>
          <a:p>
            <a:pPr marL="0" indent="0" algn="ctr">
              <a:buNone/>
            </a:pPr>
            <a:r>
              <a:rPr lang="sl-SI" sz="2000" b="1" dirty="0">
                <a:solidFill>
                  <a:schemeClr val="tx1"/>
                </a:solidFill>
              </a:rPr>
              <a:t>VPRAŠANJA glede obstoja belih lis na posameznih gospodinjstvih</a:t>
            </a:r>
          </a:p>
        </p:txBody>
      </p:sp>
    </p:spTree>
    <p:extLst>
      <p:ext uri="{BB962C8B-B14F-4D97-AF65-F5344CB8AC3E}">
        <p14:creationId xmlns:p14="http://schemas.microsoft.com/office/powerpoint/2010/main" val="17113787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539552" y="1238163"/>
            <a:ext cx="7992888" cy="668487"/>
          </a:xfrm>
        </p:spPr>
        <p:txBody>
          <a:bodyPr/>
          <a:lstStyle/>
          <a:p>
            <a:r>
              <a:rPr lang="sl-SI" sz="3200" b="1" dirty="0">
                <a:effectLst>
                  <a:outerShdw blurRad="38100" dist="38100" dir="2700000" algn="tl">
                    <a:srgbClr val="000000">
                      <a:alpha val="43137"/>
                    </a:srgbClr>
                  </a:outerShdw>
                </a:effectLst>
              </a:rPr>
              <a:t>Omogočen dostop</a:t>
            </a:r>
          </a:p>
        </p:txBody>
      </p:sp>
      <p:pic>
        <p:nvPicPr>
          <p:cNvPr id="4" name="Picture 2" descr="Logo_EKP_sklad_za_regionalni_razvoj_SLO_sloga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32240" y="343471"/>
            <a:ext cx="1800200" cy="668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Pravokotnik: zaokroženi vogali 4">
            <a:extLst>
              <a:ext uri="{FF2B5EF4-FFF2-40B4-BE49-F238E27FC236}">
                <a16:creationId xmlns:a16="http://schemas.microsoft.com/office/drawing/2014/main" id="{A0BC44F9-1F7C-40D5-B93B-8E0ADFD2A956}"/>
              </a:ext>
            </a:extLst>
          </p:cNvPr>
          <p:cNvSpPr/>
          <p:nvPr/>
        </p:nvSpPr>
        <p:spPr>
          <a:xfrm>
            <a:off x="539552" y="1988840"/>
            <a:ext cx="7992888" cy="46085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Tx/>
              <a:buChar char="-"/>
            </a:pPr>
            <a:r>
              <a:rPr lang="sl-SI" b="1" dirty="0">
                <a:solidFill>
                  <a:schemeClr val="tx1"/>
                </a:solidFill>
              </a:rPr>
              <a:t>Gospodinjstvu je omogočen odprt dostop do širokopasovnega omrežja s hitrostjo najmanj 100 Mb/s, kadar je gospodinjstvu mogoče zagotoviti takšen dostop preko zgrajene dostopovne točke brezžičnega omrežja, ali kadar je gospodinjstvo v neposredni bližini fiksnega omrežja. </a:t>
            </a:r>
          </a:p>
          <a:p>
            <a:pPr marL="342900" indent="-342900">
              <a:buFontTx/>
              <a:buChar char="-"/>
            </a:pPr>
            <a:r>
              <a:rPr lang="sl-SI" b="1" dirty="0">
                <a:solidFill>
                  <a:schemeClr val="tx1"/>
                </a:solidFill>
              </a:rPr>
              <a:t>Za neposredno bližino fiksnega omrežja se šteje zračna razdalja do največ 200 m od lokacije gospodinjstva do mesta, kjer je možen priklop na omrežje, če na tej razdalji ni ovir, ki bi preprečevale izgradnjo povezave s hitrostjo najmanj 100 Mb/s.</a:t>
            </a:r>
          </a:p>
          <a:p>
            <a:endParaRPr lang="sl-SI" sz="1000" b="1" dirty="0">
              <a:solidFill>
                <a:schemeClr val="tx1"/>
              </a:solidFill>
            </a:endParaRPr>
          </a:p>
          <a:p>
            <a:pPr marL="285750" indent="-285750">
              <a:buFontTx/>
              <a:buChar char="-"/>
            </a:pPr>
            <a:r>
              <a:rPr lang="sl-SI" b="1" dirty="0">
                <a:solidFill>
                  <a:schemeClr val="tx1"/>
                </a:solidFill>
              </a:rPr>
              <a:t>VPRAŠANJE glede prenosne hitrosti: v JR je zahtevana prenosna hitrost proti končnemu uporabniku; hitrost od končnega uporabnika ni predpisana</a:t>
            </a:r>
          </a:p>
          <a:p>
            <a:pPr marL="285750" indent="-285750">
              <a:buFontTx/>
              <a:buChar char="-"/>
            </a:pPr>
            <a:r>
              <a:rPr lang="sl-SI" b="1" dirty="0">
                <a:solidFill>
                  <a:schemeClr val="tx1"/>
                </a:solidFill>
              </a:rPr>
              <a:t>Izgradnja zadnjih 200 m: potencialno zaračunana priključnina, ne več kot 200 EUR, za čas trajanja pogodbe med MJU in izbranim prijaviteljem</a:t>
            </a:r>
          </a:p>
        </p:txBody>
      </p:sp>
    </p:spTree>
    <p:extLst>
      <p:ext uri="{BB962C8B-B14F-4D97-AF65-F5344CB8AC3E}">
        <p14:creationId xmlns:p14="http://schemas.microsoft.com/office/powerpoint/2010/main" val="11030229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28650" y="1700808"/>
            <a:ext cx="7886700" cy="1296145"/>
          </a:xfrm>
        </p:spPr>
        <p:txBody>
          <a:bodyPr>
            <a:normAutofit/>
          </a:bodyPr>
          <a:lstStyle/>
          <a:p>
            <a:r>
              <a:rPr lang="sl-SI" sz="3200" b="1" dirty="0">
                <a:effectLst>
                  <a:outerShdw blurRad="38100" dist="38100" dir="2700000" algn="tl">
                    <a:srgbClr val="000000">
                      <a:alpha val="43137"/>
                    </a:srgbClr>
                  </a:outerShdw>
                </a:effectLst>
              </a:rPr>
              <a:t>Evropski kmetijski sklad</a:t>
            </a:r>
            <a:br>
              <a:rPr lang="sl-SI" sz="3200" b="1" dirty="0">
                <a:effectLst>
                  <a:outerShdw blurRad="38100" dist="38100" dir="2700000" algn="tl">
                    <a:srgbClr val="000000">
                      <a:alpha val="43137"/>
                    </a:srgbClr>
                  </a:outerShdw>
                </a:effectLst>
              </a:rPr>
            </a:br>
            <a:r>
              <a:rPr lang="sl-SI" sz="3200" b="1" dirty="0">
                <a:effectLst>
                  <a:outerShdw blurRad="38100" dist="38100" dir="2700000" algn="tl">
                    <a:srgbClr val="000000">
                      <a:alpha val="43137"/>
                    </a:srgbClr>
                  </a:outerShdw>
                </a:effectLst>
              </a:rPr>
              <a:t>za razvoj podeželja</a:t>
            </a:r>
            <a:endParaRPr lang="sl-SI" sz="3200" dirty="0">
              <a:effectLst>
                <a:outerShdw blurRad="38100" dist="38100" dir="2700000" algn="tl">
                  <a:srgbClr val="000000">
                    <a:alpha val="43137"/>
                  </a:srgbClr>
                </a:outerShdw>
              </a:effectLst>
            </a:endParaRPr>
          </a:p>
        </p:txBody>
      </p:sp>
      <p:sp>
        <p:nvSpPr>
          <p:cNvPr id="3" name="Ograda vsebine 2"/>
          <p:cNvSpPr>
            <a:spLocks noGrp="1"/>
          </p:cNvSpPr>
          <p:nvPr>
            <p:ph idx="1"/>
          </p:nvPr>
        </p:nvSpPr>
        <p:spPr>
          <a:xfrm>
            <a:off x="628650" y="2995812"/>
            <a:ext cx="7886700" cy="3518716"/>
          </a:xfrm>
        </p:spPr>
        <p:txBody>
          <a:bodyPr/>
          <a:lstStyle/>
          <a:p>
            <a:pPr>
              <a:buFontTx/>
              <a:buChar char="-"/>
            </a:pPr>
            <a:endParaRPr lang="sl-SI" sz="2400" dirty="0"/>
          </a:p>
          <a:p>
            <a:pPr>
              <a:spcBef>
                <a:spcPts val="600"/>
              </a:spcBef>
              <a:spcAft>
                <a:spcPts val="600"/>
              </a:spcAft>
              <a:buFontTx/>
              <a:buChar char="-"/>
            </a:pPr>
            <a:r>
              <a:rPr lang="sl-SI" sz="2400" dirty="0"/>
              <a:t>Dogovor  MJU z Ministrstvom za kmetijstvo, gozdarstvo in prehrano (MKGP)</a:t>
            </a:r>
          </a:p>
          <a:p>
            <a:pPr>
              <a:spcBef>
                <a:spcPts val="600"/>
              </a:spcBef>
              <a:spcAft>
                <a:spcPts val="600"/>
              </a:spcAft>
              <a:buFontTx/>
              <a:buChar char="-"/>
            </a:pPr>
            <a:r>
              <a:rPr lang="sl-SI" sz="2400" dirty="0"/>
              <a:t>v Pomurski, Podravski in Koroški statistični regiji </a:t>
            </a:r>
          </a:p>
          <a:p>
            <a:pPr>
              <a:spcBef>
                <a:spcPts val="600"/>
              </a:spcBef>
              <a:spcAft>
                <a:spcPts val="600"/>
              </a:spcAft>
              <a:buFontTx/>
              <a:buChar char="-"/>
            </a:pPr>
            <a:r>
              <a:rPr lang="sl-SI" sz="2400" dirty="0"/>
              <a:t>gradnja odprtih širokopasovnih omrežij na belih lisah</a:t>
            </a:r>
          </a:p>
          <a:p>
            <a:pPr>
              <a:spcBef>
                <a:spcPts val="600"/>
              </a:spcBef>
              <a:spcAft>
                <a:spcPts val="600"/>
              </a:spcAft>
              <a:buFontTx/>
              <a:buChar char="-"/>
            </a:pPr>
            <a:r>
              <a:rPr lang="sl-SI" sz="2400" dirty="0"/>
              <a:t>sofinancirana iz Evropskega kmetijskega sklada za razvoj podeželja.</a:t>
            </a:r>
          </a:p>
          <a:p>
            <a:endParaRPr lang="sl-SI" sz="1800" dirty="0"/>
          </a:p>
        </p:txBody>
      </p:sp>
      <p:pic>
        <p:nvPicPr>
          <p:cNvPr id="4" name="Picture 2" descr="Logo_EKP_sklad_za_regionalni_razvoj_SLO_sloga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15150" y="343472"/>
            <a:ext cx="1800200" cy="668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423160"/>
      </p:ext>
    </p:extLst>
  </p:cSld>
  <p:clrMapOvr>
    <a:masterClrMapping/>
  </p:clrMapOvr>
</p:sld>
</file>

<file path=ppt/theme/theme1.xml><?xml version="1.0" encoding="utf-8"?>
<a:theme xmlns:a="http://schemas.openxmlformats.org/drawingml/2006/main" name="MJU_ppt_Ang">
  <a:themeElements>
    <a:clrScheme name="MJU_ppt_A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JU_ppt_Ang">
      <a:majorFont>
        <a:latin typeface="Arial"/>
        <a:ea typeface=""/>
        <a:cs typeface=""/>
      </a:majorFont>
      <a:minorFont>
        <a:latin typeface="Arial"/>
        <a:ea typeface=""/>
        <a:cs typeface=""/>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MJU_ppt_A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JU_ppt_Ang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JU_ppt_Ang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JU_ppt_Ang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JU_ppt_Ang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JU_ppt_Ang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JU_ppt_Ang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JU_ppt_Ang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JU_ppt_Ang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JU_ppt_Ang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JU_ppt_Ang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JU_ppt_Ang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JU_GD_ppt_18TELE [Združljivostni način]" id="{B19DE6BD-C592-4921-902D-8B3DFEAAD1AB}" vid="{FAAC61CA-0641-460B-9A26-769529E2B712}"/>
    </a:ext>
  </a:ext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E01E6FA5383F8142B9B5D785ABB3928D" ma:contentTypeVersion="1" ma:contentTypeDescription="Ustvari nov dokument." ma:contentTypeScope="" ma:versionID="25994d7d0bd681c2b111d9447db98577">
  <xsd:schema xmlns:xsd="http://www.w3.org/2001/XMLSchema" xmlns:xs="http://www.w3.org/2001/XMLSchema" xmlns:p="http://schemas.microsoft.com/office/2006/metadata/properties" xmlns:ns1="http://schemas.microsoft.com/sharepoint/v3" xmlns:ns2="c1cf6615-3966-4c6f-b909-f70d4cbd4326" targetNamespace="http://schemas.microsoft.com/office/2006/metadata/properties" ma:root="true" ma:fieldsID="ad15a61ad670514f03a506be71ca4f41" ns1:_="" ns2:_="">
    <xsd:import namespace="http://schemas.microsoft.com/sharepoint/v3"/>
    <xsd:import namespace="c1cf6615-3966-4c6f-b909-f70d4cbd4326"/>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Razporejanje začetnega datuma" ma:description="»Načrtovanje začetnega datuma« je stolpec mesta, ki ga je ustvarila funkcija objavljanja. Uporablja se za določanje datuma in ure, ko se ta stran prvič prikaže obiskovalcem strani." ma:hidden="true" ma:internalName="PublishingStartDate">
      <xsd:simpleType>
        <xsd:restriction base="dms:Unknown"/>
      </xsd:simpleType>
    </xsd:element>
    <xsd:element name="PublishingExpirationDate" ma:index="12" nillable="true" ma:displayName="Razporejanje končnega datuma" ma:description="»Načrtovanje končnega datuma« je stolpec mesta, ki ga je ustvarila funkcija objavljanja. Uporablja se za določanje datuma in ure, ko se ta stran ne prikaže več obiskovalcem mesta."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1cf6615-3966-4c6f-b909-f70d4cbd4326" elementFormDefault="qualified">
    <xsd:import namespace="http://schemas.microsoft.com/office/2006/documentManagement/types"/>
    <xsd:import namespace="http://schemas.microsoft.com/office/infopath/2007/PartnerControls"/>
    <xsd:element name="_dlc_DocId" ma:index="8" nillable="true" ma:displayName="Vrednost ID-ja dokumenta" ma:description="Vrednost ID-ja dokumenta, dodeljenega temu elementu." ma:internalName="_dlc_DocId" ma:readOnly="true">
      <xsd:simpleType>
        <xsd:restriction base="dms:Text"/>
      </xsd:simpleType>
    </xsd:element>
    <xsd:element name="_dlc_DocIdUrl" ma:index="9" nillable="true" ma:displayName="ID dokumenta" ma:description="Trajna povezava do tega dokumenta."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Obdrži ID" ma:description="Obdrži ID pri dodajanju."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Vrsta vsebine"/>
        <xsd:element ref="dc:title" minOccurs="0" maxOccurs="1" ma:index="4" ma:displayName="Naslov"/>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LongProperties xmlns="http://schemas.microsoft.com/office/2006/metadata/longProperti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469CFA6-5013-4A89-8139-51CAD768182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1cf6615-3966-4c6f-b909-f70d4cbd43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A75DECD-8F25-4134-A4A5-E51452E32959}">
  <ds:schemaRefs>
    <ds:schemaRef ds:uri="http://schemas.microsoft.com/office/2006/metadata/longProperties"/>
  </ds:schemaRefs>
</ds:datastoreItem>
</file>

<file path=customXml/itemProps3.xml><?xml version="1.0" encoding="utf-8"?>
<ds:datastoreItem xmlns:ds="http://schemas.openxmlformats.org/officeDocument/2006/customXml" ds:itemID="{29B948D0-3DBF-4C7B-9DCF-CB84D8C0F592}">
  <ds:schemaRefs>
    <ds:schemaRef ds:uri="http://schemas.microsoft.com/sharepoint/events"/>
  </ds:schemaRefs>
</ds:datastoreItem>
</file>

<file path=customXml/itemProps4.xml><?xml version="1.0" encoding="utf-8"?>
<ds:datastoreItem xmlns:ds="http://schemas.openxmlformats.org/officeDocument/2006/customXml" ds:itemID="{F245557F-052B-4ED1-B448-51900472EEC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Civic</Template>
  <TotalTime>5783</TotalTime>
  <Words>2555</Words>
  <Application>Microsoft Office PowerPoint</Application>
  <PresentationFormat>Diaprojekcija na zaslonu (4:3)</PresentationFormat>
  <Paragraphs>173</Paragraphs>
  <Slides>23</Slides>
  <Notes>0</Notes>
  <HiddenSlides>0</HiddenSlides>
  <MMClips>0</MMClips>
  <ScaleCrop>false</ScaleCrop>
  <HeadingPairs>
    <vt:vector size="6" baseType="variant">
      <vt:variant>
        <vt:lpstr>Uporabljene pisave</vt:lpstr>
      </vt:variant>
      <vt:variant>
        <vt:i4>5</vt:i4>
      </vt:variant>
      <vt:variant>
        <vt:lpstr>Tema</vt:lpstr>
      </vt:variant>
      <vt:variant>
        <vt:i4>1</vt:i4>
      </vt:variant>
      <vt:variant>
        <vt:lpstr>Naslovi diapozitivov</vt:lpstr>
      </vt:variant>
      <vt:variant>
        <vt:i4>23</vt:i4>
      </vt:variant>
    </vt:vector>
  </HeadingPairs>
  <TitlesOfParts>
    <vt:vector size="29" baseType="lpstr">
      <vt:lpstr>Arial</vt:lpstr>
      <vt:lpstr>Calibri</vt:lpstr>
      <vt:lpstr>Republika</vt:lpstr>
      <vt:lpstr>Times New Roman</vt:lpstr>
      <vt:lpstr>Wingdings</vt:lpstr>
      <vt:lpstr>MJU_ppt_Ang</vt:lpstr>
      <vt:lpstr>INFORMATIVNI DAN  za  Javni razpis za sofinanciranje gradnje odprtih širokopasovnih omrežij naslednje generacije »GOŠO 4«</vt:lpstr>
      <vt:lpstr>Objava JR GOŠO 4</vt:lpstr>
      <vt:lpstr>Predmet JR GOŠO 4</vt:lpstr>
      <vt:lpstr>  Predmet JR GOŠO 4</vt:lpstr>
      <vt:lpstr> Predmet JR GOŠO 4</vt:lpstr>
      <vt:lpstr>Cilj JR GOŠO 4</vt:lpstr>
      <vt:lpstr>Bele lise v okviru JR GOŠO 4</vt:lpstr>
      <vt:lpstr>Omogočen dostop</vt:lpstr>
      <vt:lpstr>Evropski kmetijski sklad za razvoj podeželja</vt:lpstr>
      <vt:lpstr>Potencialni prijavitelji</vt:lpstr>
      <vt:lpstr>Splošni pogoji za prijavitelje </vt:lpstr>
      <vt:lpstr>Zahteve za sofinancirano omrežje</vt:lpstr>
      <vt:lpstr>Merila za izbor prijaviteljev</vt:lpstr>
      <vt:lpstr>Najvišja dovoljena višina sofinanciranja </vt:lpstr>
      <vt:lpstr>Okvirna višina sredstev</vt:lpstr>
      <vt:lpstr>Obdobje sofinanciranja</vt:lpstr>
      <vt:lpstr>Upravičeni stroški</vt:lpstr>
      <vt:lpstr>Dokazovanje stroškov</vt:lpstr>
      <vt:lpstr>Upoštevanje horizontalnih pravil</vt:lpstr>
      <vt:lpstr>Vloga na javni razpis</vt:lpstr>
      <vt:lpstr>Vloga lokalnih skupnosti</vt:lpstr>
      <vt:lpstr>Kontakt</vt:lpstr>
      <vt:lpstr>Vprašanja</vt:lpstr>
    </vt:vector>
  </TitlesOfParts>
  <Company>MJU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PowerPointova predstavitev</dc:title>
  <dc:creator>Kory Golob</dc:creator>
  <cp:lastModifiedBy>Mitja Kobe</cp:lastModifiedBy>
  <cp:revision>255</cp:revision>
  <cp:lastPrinted>2019-05-24T08:34:06Z</cp:lastPrinted>
  <dcterms:created xsi:type="dcterms:W3CDTF">2017-11-13T08:26:37Z</dcterms:created>
  <dcterms:modified xsi:type="dcterms:W3CDTF">2021-09-21T07:11:18Z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RYNM3URVY6HC-128200880-12</vt:lpwstr>
  </property>
  <property fmtid="{D5CDD505-2E9C-101B-9397-08002B2CF9AE}" pid="3" name="_dlc_DocIdItemGuid">
    <vt:lpwstr>5a1a28cd-0a99-47ab-b36d-b5a1126d78ed</vt:lpwstr>
  </property>
  <property fmtid="{D5CDD505-2E9C-101B-9397-08002B2CF9AE}" pid="4" name="_dlc_DocIdUrl">
    <vt:lpwstr>https://intranet.gov.si/sites/mju/bazaznanja/_layouts/15/DocIdRedir.aspx?ID=RYNM3URVY6HC-128200880-12, RYNM3URVY6HC-128200880-12</vt:lpwstr>
  </property>
  <property fmtid="{D5CDD505-2E9C-101B-9397-08002B2CF9AE}" pid="5" name="PublishingExpirationDate">
    <vt:lpwstr/>
  </property>
  <property fmtid="{D5CDD505-2E9C-101B-9397-08002B2CF9AE}" pid="6" name="PublishingStartDate">
    <vt:lpwstr/>
  </property>
</Properties>
</file>