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2" r:id="rId2"/>
    <p:sldId id="270" r:id="rId3"/>
    <p:sldId id="264" r:id="rId4"/>
    <p:sldId id="265" r:id="rId5"/>
    <p:sldId id="271" r:id="rId6"/>
    <p:sldId id="27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4708-1B37-44BF-A72F-4688B6D832BC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BC53-1873-42EF-9800-B333CF7FC683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95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4708-1B37-44BF-A72F-4688B6D832BC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BC53-1873-42EF-9800-B333CF7FC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110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4708-1B37-44BF-A72F-4688B6D832BC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BC53-1873-42EF-9800-B333CF7FC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0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4708-1B37-44BF-A72F-4688B6D832BC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BC53-1873-42EF-9800-B333CF7FC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69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4708-1B37-44BF-A72F-4688B6D832BC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BC53-1873-42EF-9800-B333CF7FC683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29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4708-1B37-44BF-A72F-4688B6D832BC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BC53-1873-42EF-9800-B333CF7FC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69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4708-1B37-44BF-A72F-4688B6D832BC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BC53-1873-42EF-9800-B333CF7FC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19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4708-1B37-44BF-A72F-4688B6D832BC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BC53-1873-42EF-9800-B333CF7FC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571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4708-1B37-44BF-A72F-4688B6D832BC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BC53-1873-42EF-9800-B333CF7FC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69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7A94708-1B37-44BF-A72F-4688B6D832BC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24BC53-1873-42EF-9800-B333CF7FC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11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4708-1B37-44BF-A72F-4688B6D832BC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BC53-1873-42EF-9800-B333CF7FC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52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7A94708-1B37-44BF-A72F-4688B6D832BC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F24BC53-1873-42EF-9800-B333CF7FC683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74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38988" y="2101517"/>
            <a:ext cx="9256295" cy="1676400"/>
          </a:xfrm>
        </p:spPr>
        <p:txBody>
          <a:bodyPr>
            <a:normAutofit fontScale="90000"/>
          </a:bodyPr>
          <a:lstStyle/>
          <a:p>
            <a:pPr algn="ctr"/>
            <a:r>
              <a:rPr lang="sl-SI" sz="3600" dirty="0">
                <a:latin typeface="Arial" panose="020B0604020202020204" pitchFamily="34" charset="0"/>
                <a:cs typeface="Arial" panose="020B0604020202020204" pitchFamily="34" charset="0"/>
              </a:rPr>
              <a:t>Program za odpravljanje materialne prikrajšanosti v Sloveniji v obdobju 2021 – 2027</a:t>
            </a:r>
            <a:br>
              <a:rPr lang="sl-SI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200" i="1" dirty="0">
                <a:latin typeface="Arial" panose="020B0604020202020204" pitchFamily="34" charset="0"/>
                <a:cs typeface="Arial" panose="020B0604020202020204" pitchFamily="34" charset="0"/>
              </a:rPr>
              <a:t>Posvet s ključnimi deležniki, 17. junij 2022</a:t>
            </a:r>
          </a:p>
        </p:txBody>
      </p:sp>
      <p:pic>
        <p:nvPicPr>
          <p:cNvPr id="4" name="Picture 4" descr="MDDS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012" y="0"/>
            <a:ext cx="3652734" cy="15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Sklad za evropsko pomoč najbolj ogrozenim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9834" y="634712"/>
            <a:ext cx="3797328" cy="61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2919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200" b="1" dirty="0"/>
              <a:t>Dnevni red posveta</a:t>
            </a:r>
            <a:endParaRPr lang="en-GB" sz="3200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endParaRPr lang="sl-SI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44068" lvl="1" indent="-342900">
              <a:buAutoNum type="arabicParenR"/>
            </a:pPr>
            <a:r>
              <a:rPr lang="sl-SI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Uvodni nagovor,</a:t>
            </a:r>
          </a:p>
          <a:p>
            <a:pPr marL="544068" lvl="1" indent="-342900">
              <a:buAutoNum type="arabicParenR"/>
            </a:pPr>
            <a:r>
              <a:rPr lang="sl-SI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Predstavitev napredka pri programiranju,</a:t>
            </a:r>
          </a:p>
          <a:p>
            <a:pPr marL="544068" lvl="1" indent="-342900">
              <a:buAutoNum type="arabicParenR"/>
            </a:pPr>
            <a:r>
              <a:rPr lang="sl-SI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Predstavitev zadnje verzije Programa za odpravljanje materialne prikrajšanosti v Sloveniji v obdobju 2021-2027,</a:t>
            </a:r>
          </a:p>
          <a:p>
            <a:pPr marL="544068" lvl="1" indent="-342900">
              <a:buAutoNum type="arabicParenR"/>
            </a:pPr>
            <a:r>
              <a:rPr lang="sl-SI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Razprava,</a:t>
            </a:r>
          </a:p>
          <a:p>
            <a:pPr marL="544068" lvl="1" indent="-342900">
              <a:buAutoNum type="arabicParenR"/>
            </a:pPr>
            <a:r>
              <a:rPr lang="sl-SI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Zaključki posveta.</a:t>
            </a:r>
          </a:p>
          <a:p>
            <a:pPr marL="201168" lvl="1" indent="0">
              <a:buNone/>
            </a:pPr>
            <a:endParaRPr lang="sl-SI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4048" lvl="2" indent="0">
              <a:buNone/>
            </a:pP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4059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37396"/>
          </a:xfrm>
        </p:spPr>
        <p:txBody>
          <a:bodyPr>
            <a:normAutofit/>
          </a:bodyPr>
          <a:lstStyle/>
          <a:p>
            <a:pPr algn="ctr"/>
            <a:r>
              <a:rPr lang="sl-SI" sz="3200" b="1" dirty="0"/>
              <a:t>Napredek pri programiranju</a:t>
            </a:r>
            <a:endParaRPr lang="en-GB" sz="3200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97280" y="1796716"/>
            <a:ext cx="10058400" cy="4283242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sl-SI" sz="2200" b="1" i="1" dirty="0"/>
              <a:t>Sporazum o partnerstvu med Slovenijo in Evropsko komisijo za obdobje 2021 – 2027  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sl-SI" sz="1800" dirty="0"/>
              <a:t>Določa strateške usmeritve za načrtovanje programov in ureditve za učinkovito uporabo skladov Unije v obdobju od 1. 1. 2021 do 31. 12. 2027,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sl-SI" sz="1800" dirty="0"/>
              <a:t>Pripravo koordinira Služba Vlade RS za razvoj in evropsko kohezijsko politiko, MDDSZ pri pripravi aktivno sodeluje,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sl-SI" sz="1800" dirty="0"/>
              <a:t>Evropski komisiji se ga predloži pred predložitvijo prvega programa ali hkrati z njim, 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sl-SI" sz="1800" dirty="0"/>
              <a:t>Posredovanje Evropski komisiji se načrtuje </a:t>
            </a:r>
            <a:r>
              <a:rPr lang="sl-SI" sz="1800" b="1" dirty="0"/>
              <a:t>v juliju 2022</a:t>
            </a:r>
            <a:r>
              <a:rPr lang="sl-SI" sz="1800" dirty="0"/>
              <a:t>. </a:t>
            </a:r>
          </a:p>
          <a:p>
            <a:pPr lvl="1"/>
            <a:r>
              <a:rPr lang="sl-SI" sz="2200" b="1" i="1" dirty="0"/>
              <a:t>Program za odpravljanje materialne prikrajšanosti v Sloveniji v obdobju 2021-27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sl-SI" sz="1800" dirty="0"/>
              <a:t>Sklep Vlade RS št. 54400-4/2019/3  (določa MDDSZ kot organ upravljanja) – september 2019, 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sl-SI" sz="1800" dirty="0"/>
              <a:t> Izvedba dveh posvetov s ključnimi deležniki (november 2019, september 2021),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sl-SI" sz="1800" dirty="0"/>
              <a:t>Neformalno usklajevanje z Evropsko komisijo od oktobra 2021 – aprila 2022,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sl-SI" sz="1800" dirty="0"/>
              <a:t>Priprava tretje verzije Programa, v kateri so upoštevane zadnje pripombe Evropske komisije – maj, junij 2022,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sl-SI" sz="1800" dirty="0"/>
              <a:t>Tretji posvet s ključnimi deležniki in objava Programa za pridobitev mnenja javnosti – </a:t>
            </a:r>
            <a:r>
              <a:rPr lang="sl-SI" sz="1800" b="1" dirty="0"/>
              <a:t>junij 2022</a:t>
            </a:r>
            <a:r>
              <a:rPr lang="sl-SI" sz="1800" dirty="0"/>
              <a:t>,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sl-SI" sz="1800" dirty="0"/>
              <a:t>Obravnava Programa na Vladi RS in posredovanje na Evropsko komisijo  - </a:t>
            </a:r>
            <a:r>
              <a:rPr lang="sl-SI" sz="1800" b="1" dirty="0"/>
              <a:t>druga polovica julija 2022. </a:t>
            </a:r>
          </a:p>
          <a:p>
            <a:pPr lvl="4">
              <a:buFont typeface="Wingdings" panose="05000000000000000000" pitchFamily="2" charset="2"/>
              <a:buChar char="Ø"/>
            </a:pPr>
            <a:endParaRPr lang="sl-SI" sz="1800" dirty="0"/>
          </a:p>
          <a:p>
            <a:pPr lvl="4">
              <a:buFont typeface="Wingdings" panose="05000000000000000000" pitchFamily="2" charset="2"/>
              <a:buChar char="Ø"/>
            </a:pPr>
            <a:endParaRPr lang="sl-SI" sz="1800" dirty="0"/>
          </a:p>
          <a:p>
            <a:pPr lvl="2"/>
            <a:endParaRPr lang="sl-SI" sz="1800" b="1" i="1" dirty="0"/>
          </a:p>
          <a:p>
            <a:pPr lvl="4">
              <a:buFont typeface="Wingdings" panose="05000000000000000000" pitchFamily="2" charset="2"/>
              <a:buChar char="Ø"/>
            </a:pPr>
            <a:endParaRPr lang="sl-SI" sz="1800" b="1" i="1" dirty="0"/>
          </a:p>
          <a:p>
            <a:pPr lvl="1"/>
            <a:endParaRPr lang="sl-SI" sz="2200" b="1" i="1" dirty="0"/>
          </a:p>
          <a:p>
            <a:pPr marL="201168" lvl="1" indent="0">
              <a:buNone/>
            </a:pPr>
            <a:endParaRPr lang="sl-SI" sz="2200" dirty="0"/>
          </a:p>
          <a:p>
            <a:pPr lvl="2"/>
            <a:endParaRPr lang="sl-SI" sz="1800" dirty="0"/>
          </a:p>
          <a:p>
            <a:pPr lvl="4">
              <a:buFont typeface="Wingdings" panose="05000000000000000000" pitchFamily="2" charset="2"/>
              <a:buChar char="Ø"/>
            </a:pPr>
            <a:endParaRPr lang="sl-SI" sz="1800" dirty="0"/>
          </a:p>
          <a:p>
            <a:pPr lvl="2">
              <a:buFont typeface="Wingdings" panose="05000000000000000000" pitchFamily="2" charset="2"/>
              <a:buChar char="v"/>
            </a:pPr>
            <a:endParaRPr lang="sl-SI" dirty="0"/>
          </a:p>
          <a:p>
            <a:pPr lvl="2">
              <a:buFont typeface="Wingdings" panose="05000000000000000000" pitchFamily="2" charset="2"/>
              <a:buChar char="v"/>
            </a:pPr>
            <a:endParaRPr lang="sl-SI" dirty="0"/>
          </a:p>
          <a:p>
            <a:pPr lvl="2">
              <a:buFont typeface="Wingdings" panose="05000000000000000000" pitchFamily="2" charset="2"/>
              <a:buChar char="v"/>
            </a:pPr>
            <a:endParaRPr lang="sl-SI" dirty="0"/>
          </a:p>
          <a:p>
            <a:pPr marL="384048" lvl="2" indent="0">
              <a:buNone/>
            </a:pP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5964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29376"/>
          </a:xfrm>
        </p:spPr>
        <p:txBody>
          <a:bodyPr>
            <a:normAutofit/>
          </a:bodyPr>
          <a:lstStyle/>
          <a:p>
            <a:pPr algn="ctr"/>
            <a:r>
              <a:rPr lang="sl-SI" sz="3200" b="1" dirty="0"/>
              <a:t>Predstavitev Programa za odpravljanje materialne prikrajšanosti v Sloveniji v obdobju 2021-2027 – tretja verzija </a:t>
            </a:r>
            <a:endParaRPr lang="en-GB" sz="3200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sl-SI" dirty="0"/>
              <a:t>Ključni </a:t>
            </a:r>
            <a:r>
              <a:rPr lang="sl-SI" b="1" dirty="0"/>
              <a:t>cilj Programa </a:t>
            </a:r>
            <a:r>
              <a:rPr lang="sl-SI" dirty="0"/>
              <a:t>je o</a:t>
            </a:r>
            <a:r>
              <a:rPr lang="sl-SI" sz="2000" dirty="0"/>
              <a:t>sebam, ki se soočajo z najvišjo stopnjo tveganja revščine, zagotavljati kontinuirano pomoč v obliki hrane, ter jih vključevati v različne spremljevalne ukrepe.</a:t>
            </a:r>
            <a:r>
              <a:rPr lang="sl-SI" dirty="0"/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l-SI" dirty="0"/>
              <a:t>Cilj je, da </a:t>
            </a:r>
            <a:r>
              <a:rPr lang="sl-SI" b="1" dirty="0"/>
              <a:t>163.900 osebam letno </a:t>
            </a:r>
            <a:r>
              <a:rPr lang="sl-SI" dirty="0"/>
              <a:t>zagotovimo pomoč v oblik hrane.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l-SI" sz="2000" b="1" dirty="0"/>
              <a:t>Ciljne skupine </a:t>
            </a:r>
            <a:r>
              <a:rPr lang="sl-SI" sz="2000" dirty="0"/>
              <a:t>so: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l-SI" sz="1700" dirty="0"/>
              <a:t>gospodinjstva brez delovno aktivnih članov z vzdrževanimi otroki,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l-SI" sz="1700" dirty="0"/>
              <a:t>gospodinjstva z delno delovno aktivnimi odraslimi člani z vzdrževanimi otroki,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l-SI" sz="1700" dirty="0"/>
              <a:t>delovno neintenzivna gospodinjstva brez vzdrževanih otrok,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l-SI" sz="1700" dirty="0"/>
              <a:t>brezposelni,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l-SI" sz="1700" dirty="0"/>
              <a:t>upokojene ženske (še posebej starejši od 75 let),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l-SI" sz="1700" dirty="0"/>
              <a:t>enočlanska gospodinjstva (še posebej enočlanska gospodinjstva starih 65 let in več),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l-SI" sz="1700" dirty="0"/>
              <a:t>osebe, za katere bodo pristojni organi ugotovili, da potrebujejo pomoč. </a:t>
            </a:r>
          </a:p>
          <a:p>
            <a:pPr lvl="3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sl-SI" sz="2000" dirty="0"/>
          </a:p>
          <a:p>
            <a:pPr marL="566928" lvl="3" indent="0">
              <a:lnSpc>
                <a:spcPct val="80000"/>
              </a:lnSpc>
              <a:buNone/>
            </a:pPr>
            <a:endParaRPr lang="sl-SI" sz="2000" dirty="0"/>
          </a:p>
          <a:p>
            <a:pPr marL="384048" lvl="2" indent="0">
              <a:buNone/>
            </a:pPr>
            <a:endParaRPr lang="sl-SI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4048" lvl="2" indent="0">
              <a:buNone/>
            </a:pPr>
            <a:endParaRPr lang="en-GB" sz="1700" dirty="0"/>
          </a:p>
          <a:p>
            <a:pPr marL="384048" lvl="2" indent="0">
              <a:buNone/>
            </a:pPr>
            <a:endParaRPr lang="sl-SI" sz="1600" dirty="0"/>
          </a:p>
          <a:p>
            <a:pPr lvl="2">
              <a:buFont typeface="Wingdings" panose="05000000000000000000" pitchFamily="2" charset="2"/>
              <a:buChar char="v"/>
            </a:pPr>
            <a:endParaRPr lang="sl-SI" dirty="0"/>
          </a:p>
          <a:p>
            <a:pPr lvl="2">
              <a:buFont typeface="Wingdings" panose="05000000000000000000" pitchFamily="2" charset="2"/>
              <a:buChar char="v"/>
            </a:pPr>
            <a:endParaRPr lang="sl-SI" dirty="0"/>
          </a:p>
          <a:p>
            <a:pPr marL="384048" lvl="2" indent="0">
              <a:buNone/>
            </a:pP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01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29376"/>
          </a:xfrm>
        </p:spPr>
        <p:txBody>
          <a:bodyPr>
            <a:normAutofit/>
          </a:bodyPr>
          <a:lstStyle/>
          <a:p>
            <a:pPr algn="ctr"/>
            <a:r>
              <a:rPr lang="sl-SI" sz="3200" b="1" dirty="0"/>
              <a:t>Predstavitev Programa za odpravljanje materialne prikrajšanosti v Sloveniji v obdobju 2021-2027 – tretja verzija </a:t>
            </a:r>
            <a:endParaRPr lang="en-GB" sz="3200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sl-SI" dirty="0"/>
              <a:t>Cilj je, da </a:t>
            </a:r>
            <a:r>
              <a:rPr lang="sl-SI" b="1" dirty="0"/>
              <a:t>70% prejemnikov hrane letno vključimo v različne spremljevalne ukrepe</a:t>
            </a:r>
            <a:r>
              <a:rPr lang="sl-SI" dirty="0"/>
              <a:t>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l-SI" b="1" dirty="0"/>
              <a:t>Vsebina spremljevalnih ukrepov</a:t>
            </a:r>
            <a:r>
              <a:rPr lang="sl-SI" sz="2000" dirty="0"/>
              <a:t>: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l-SI" sz="2000" dirty="0"/>
              <a:t>psihosocialno svetovanje in napotitev v obravnavo drugih pristojnih služb,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l-SI" sz="2000" dirty="0"/>
              <a:t>informiranje prejemnikov o pravicah iz javnih sredstev,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l-SI" sz="2000" dirty="0"/>
              <a:t>informiranje in svetovanje o zdravih življenjskih navadah, ravnanju s hrano, upravljanju proračuna gospodinjstva,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l-SI" sz="2000" dirty="0"/>
              <a:t>informiranje prejemnikov o drugih oblikah pomoči in spodbujanje k vključevanju v druge programe, ki so namenjeni spodbujanju socialnega vključevanja in socialne aktivacije.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l-SI" sz="2000" dirty="0"/>
              <a:t>druge aktivnosti, ki prispevajo k izkoreninjenju revščine in obravnavajo socialno izključenost končnih prejemnikov. </a:t>
            </a:r>
          </a:p>
          <a:p>
            <a:pPr marL="384048" lvl="2" indent="0">
              <a:buNone/>
            </a:pPr>
            <a:endParaRPr lang="sl-SI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4048" lvl="2" indent="0">
              <a:buNone/>
            </a:pPr>
            <a:endParaRPr lang="en-GB" sz="1700" dirty="0"/>
          </a:p>
          <a:p>
            <a:pPr marL="384048" lvl="2" indent="0">
              <a:buNone/>
            </a:pPr>
            <a:endParaRPr lang="sl-SI" sz="1600" dirty="0"/>
          </a:p>
          <a:p>
            <a:pPr lvl="2">
              <a:buFont typeface="Wingdings" panose="05000000000000000000" pitchFamily="2" charset="2"/>
              <a:buChar char="v"/>
            </a:pPr>
            <a:endParaRPr lang="sl-SI" dirty="0"/>
          </a:p>
          <a:p>
            <a:pPr lvl="2">
              <a:buFont typeface="Wingdings" panose="05000000000000000000" pitchFamily="2" charset="2"/>
              <a:buChar char="v"/>
            </a:pPr>
            <a:endParaRPr lang="sl-SI" dirty="0"/>
          </a:p>
          <a:p>
            <a:pPr marL="384048" lvl="2" indent="0">
              <a:buNone/>
            </a:pP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654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29376"/>
          </a:xfrm>
        </p:spPr>
        <p:txBody>
          <a:bodyPr>
            <a:normAutofit/>
          </a:bodyPr>
          <a:lstStyle/>
          <a:p>
            <a:pPr algn="ctr"/>
            <a:r>
              <a:rPr lang="sl-SI" sz="3200" b="1" dirty="0"/>
              <a:t>Predstavitev Programa za odpravljanje materialne prikrajšanosti v Sloveniji v obdobju 2021-2027 – tretja verzija </a:t>
            </a:r>
            <a:endParaRPr lang="en-GB" sz="3200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127760" y="1837713"/>
            <a:ext cx="10058400" cy="402336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sl-SI" sz="2200" dirty="0"/>
              <a:t>Izvajale se bodo naslednje </a:t>
            </a:r>
            <a:r>
              <a:rPr lang="sl-SI" sz="2200" b="1" dirty="0"/>
              <a:t>operacije</a:t>
            </a:r>
            <a:r>
              <a:rPr lang="sl-SI" sz="2200" dirty="0"/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2000" dirty="0"/>
              <a:t>Nakup hrane (javno naročilo MDDSZ, dobava hrane v skladišča izbranih humanitarnih organizacij),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2000" dirty="0"/>
              <a:t>Razdeljevanje pomoči v hrani in izvajanje spremljevalnih ukrepov (javni razpis za izbor humanitarnih organizacij; financiranje po pavšalni stopnji 7% od stroška nakupa hrane),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2000" dirty="0"/>
              <a:t>Tehnična pomoč (pavšalna stopnja 5% zneska upravičenih izdatkov </a:t>
            </a:r>
            <a:r>
              <a:rPr lang="sl-SI" sz="2000" dirty="0" err="1"/>
              <a:t>ZaP</a:t>
            </a:r>
            <a:r>
              <a:rPr lang="sl-SI" sz="2000" dirty="0"/>
              <a:t> za upravljanje, spremljanje, vrednotenje, komuniciranje in prepoznavnost, krepitev zmogljivosti organov in upravičencev).</a:t>
            </a:r>
            <a:endParaRPr lang="sl-SI" sz="2200" dirty="0"/>
          </a:p>
          <a:p>
            <a:pPr>
              <a:buFont typeface="Courier New" panose="02070309020205020404" pitchFamily="49" charset="0"/>
              <a:buChar char="o"/>
            </a:pPr>
            <a:r>
              <a:rPr lang="sl-SI" sz="2200" b="1" dirty="0"/>
              <a:t>Obseg sredstev</a:t>
            </a:r>
            <a:r>
              <a:rPr lang="sl-SI" sz="2200" dirty="0"/>
              <a:t>: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l-SI" sz="2000" dirty="0"/>
              <a:t>skupaj 32,6 milijonov EUR, od katerih bo EU prispevala </a:t>
            </a:r>
            <a:r>
              <a:rPr lang="sl-SI" sz="2000" b="1" dirty="0"/>
              <a:t>29,4 milijonov EUR (ESS+)</a:t>
            </a:r>
          </a:p>
          <a:p>
            <a:pPr lvl="2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sl-SI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4048" lvl="2" indent="0">
              <a:buNone/>
            </a:pPr>
            <a:endParaRPr lang="sl-SI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4048" lvl="2" indent="0">
              <a:buNone/>
            </a:pPr>
            <a:endParaRPr lang="en-GB" sz="1700" dirty="0"/>
          </a:p>
          <a:p>
            <a:pPr marL="384048" lvl="2" indent="0">
              <a:buNone/>
            </a:pPr>
            <a:endParaRPr lang="sl-SI" sz="1600" dirty="0"/>
          </a:p>
          <a:p>
            <a:pPr lvl="2">
              <a:buFont typeface="Wingdings" panose="05000000000000000000" pitchFamily="2" charset="2"/>
              <a:buChar char="v"/>
            </a:pPr>
            <a:endParaRPr lang="sl-SI" dirty="0"/>
          </a:p>
          <a:p>
            <a:pPr lvl="2">
              <a:buFont typeface="Wingdings" panose="05000000000000000000" pitchFamily="2" charset="2"/>
              <a:buChar char="v"/>
            </a:pPr>
            <a:endParaRPr lang="sl-SI" dirty="0"/>
          </a:p>
          <a:p>
            <a:pPr marL="384048" lvl="2" indent="0">
              <a:buNone/>
            </a:pP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392518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456</TotalTime>
  <Words>583</Words>
  <Application>Microsoft Office PowerPoint</Application>
  <PresentationFormat>Širokozaslonsko</PresentationFormat>
  <Paragraphs>72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Wingdings</vt:lpstr>
      <vt:lpstr>Retrospektiva</vt:lpstr>
      <vt:lpstr>Program za odpravljanje materialne prikrajšanosti v Sloveniji v obdobju 2021 – 2027  Posvet s ključnimi deležniki, 17. junij 2022</vt:lpstr>
      <vt:lpstr>Dnevni red posveta</vt:lpstr>
      <vt:lpstr>Napredek pri programiranju</vt:lpstr>
      <vt:lpstr>Predstavitev Programa za odpravljanje materialne prikrajšanosti v Sloveniji v obdobju 2021-2027 – tretja verzija </vt:lpstr>
      <vt:lpstr>Predstavitev Programa za odpravljanje materialne prikrajšanosti v Sloveniji v obdobju 2021-2027 – tretja verzija </vt:lpstr>
      <vt:lpstr>Predstavitev Programa za odpravljanje materialne prikrajšanosti v Sloveniji v obdobju 2021-2027 – tretja verzija </vt:lpstr>
    </vt:vector>
  </TitlesOfParts>
  <Company>MDDSZEM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KKrpan</dc:creator>
  <cp:lastModifiedBy>Kristina Krpan</cp:lastModifiedBy>
  <cp:revision>50</cp:revision>
  <dcterms:created xsi:type="dcterms:W3CDTF">2019-11-21T08:59:02Z</dcterms:created>
  <dcterms:modified xsi:type="dcterms:W3CDTF">2022-06-17T07:47:28Z</dcterms:modified>
</cp:coreProperties>
</file>