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74" r:id="rId1"/>
  </p:sldMasterIdLst>
  <p:notesMasterIdLst>
    <p:notesMasterId r:id="rId31"/>
  </p:notesMasterIdLst>
  <p:handoutMasterIdLst>
    <p:handoutMasterId r:id="rId32"/>
  </p:handoutMasterIdLst>
  <p:sldIdLst>
    <p:sldId id="307" r:id="rId2"/>
    <p:sldId id="321" r:id="rId3"/>
    <p:sldId id="322" r:id="rId4"/>
    <p:sldId id="288" r:id="rId5"/>
    <p:sldId id="276" r:id="rId6"/>
    <p:sldId id="275" r:id="rId7"/>
    <p:sldId id="260" r:id="rId8"/>
    <p:sldId id="308" r:id="rId9"/>
    <p:sldId id="309" r:id="rId10"/>
    <p:sldId id="310" r:id="rId11"/>
    <p:sldId id="311" r:id="rId12"/>
    <p:sldId id="261" r:id="rId13"/>
    <p:sldId id="263" r:id="rId14"/>
    <p:sldId id="281" r:id="rId15"/>
    <p:sldId id="305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3" r:id="rId26"/>
    <p:sldId id="326" r:id="rId27"/>
    <p:sldId id="324" r:id="rId28"/>
    <p:sldId id="325" r:id="rId29"/>
    <p:sldId id="277" r:id="rId30"/>
  </p:sldIdLst>
  <p:sldSz cx="9144000" cy="6858000" type="screen4x3"/>
  <p:notesSz cx="6669088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" initials="SK" lastIdx="6" clrIdx="0"/>
  <p:cmAuthor id="1" name="mdi213" initials="SK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ematski slog 1 – poudarek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4762" autoAdjust="0"/>
  </p:normalViewPr>
  <p:slideViewPr>
    <p:cSldViewPr>
      <p:cViewPr>
        <p:scale>
          <a:sx n="134" d="100"/>
          <a:sy n="134" d="100"/>
        </p:scale>
        <p:origin x="-206" y="-16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009"/>
          </a:xfrm>
          <a:prstGeom prst="rect">
            <a:avLst/>
          </a:prstGeom>
        </p:spPr>
        <p:txBody>
          <a:bodyPr vert="horz" lIns="91849" tIns="45925" rIns="91849" bIns="45925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778251" y="1"/>
            <a:ext cx="2889250" cy="496009"/>
          </a:xfrm>
          <a:prstGeom prst="rect">
            <a:avLst/>
          </a:prstGeom>
        </p:spPr>
        <p:txBody>
          <a:bodyPr vert="horz" lIns="91849" tIns="45925" rIns="91849" bIns="45925" rtlCol="0"/>
          <a:lstStyle>
            <a:lvl1pPr algn="r">
              <a:defRPr sz="1200"/>
            </a:lvl1pPr>
          </a:lstStyle>
          <a:p>
            <a:fld id="{C3775CB7-8C8D-4B56-9D7F-9F972688B7E8}" type="datetimeFigureOut">
              <a:rPr lang="sl-SI" smtClean="0"/>
              <a:t>28. 05. 2024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9014"/>
            <a:ext cx="2889250" cy="496009"/>
          </a:xfrm>
          <a:prstGeom prst="rect">
            <a:avLst/>
          </a:prstGeom>
        </p:spPr>
        <p:txBody>
          <a:bodyPr vert="horz" lIns="91849" tIns="45925" rIns="91849" bIns="45925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778251" y="9429014"/>
            <a:ext cx="2889250" cy="496009"/>
          </a:xfrm>
          <a:prstGeom prst="rect">
            <a:avLst/>
          </a:prstGeom>
        </p:spPr>
        <p:txBody>
          <a:bodyPr vert="horz" lIns="91849" tIns="45925" rIns="91849" bIns="45925" rtlCol="0" anchor="b"/>
          <a:lstStyle>
            <a:lvl1pPr algn="r">
              <a:defRPr sz="1200"/>
            </a:lvl1pPr>
          </a:lstStyle>
          <a:p>
            <a:fld id="{90424E6B-F6E5-408C-8952-8E189FED3C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96332"/>
          </a:xfrm>
          <a:prstGeom prst="rect">
            <a:avLst/>
          </a:prstGeom>
        </p:spPr>
        <p:txBody>
          <a:bodyPr vert="horz" lIns="91849" tIns="45925" rIns="91849" bIns="45925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849" tIns="45925" rIns="91849" bIns="45925" rtlCol="0"/>
          <a:lstStyle>
            <a:lvl1pPr algn="r">
              <a:defRPr sz="1200"/>
            </a:lvl1pPr>
          </a:lstStyle>
          <a:p>
            <a:fld id="{FB1CB105-C05E-46B0-9345-77FD9B176263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9" tIns="45925" rIns="91849" bIns="45925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1849" tIns="45925" rIns="91849" bIns="45925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889938" cy="496332"/>
          </a:xfrm>
          <a:prstGeom prst="rect">
            <a:avLst/>
          </a:prstGeom>
        </p:spPr>
        <p:txBody>
          <a:bodyPr vert="horz" lIns="91849" tIns="45925" rIns="91849" bIns="45925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1849" tIns="45925" rIns="91849" bIns="45925" rtlCol="0" anchor="b"/>
          <a:lstStyle>
            <a:lvl1pPr algn="r">
              <a:defRPr sz="1200"/>
            </a:lvl1pPr>
          </a:lstStyle>
          <a:p>
            <a:fld id="{BE54ED72-6120-4418-BFB0-327745203B3C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8F3E4D-0511-F3FE-58AD-2077C531A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287FBE9-8E07-723A-FA61-FC4A75DAA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4570C90-30DF-2220-9BCE-8D4E102EA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6592-BF55-45EE-9A18-5D1C1479780F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F8F5840-72BB-5904-EDF6-06A283E3D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4F946E4-808E-1C33-BD7F-75AA9A30A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0EC-DA3D-4511-9F69-24732277080E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7" name="Slika 6" descr="MDDSZ">
            <a:extLst>
              <a:ext uri="{FF2B5EF4-FFF2-40B4-BE49-F238E27FC236}">
                <a16:creationId xmlns:a16="http://schemas.microsoft.com/office/drawing/2014/main" id="{CF6A67D5-3386-1592-370E-743A3DC8F6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03" y="-33762"/>
            <a:ext cx="3341370" cy="1456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23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A18BAB-E1AA-9F80-BC8C-3E9C5CBCC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C83CB26-FB13-15B4-1BFC-2798AA763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B6130E8-A596-5CC7-B90A-6C5A35472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F1BACB1-0A5B-D171-4EEA-77961587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F2E91ED-35A1-0286-9805-B58D9476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805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45E915D5-57D1-7DFC-60EA-FBEFAD118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871D67A-5720-F176-4BC9-36A15ABD4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BE6E404-E3C9-1069-4655-DBA3D1AE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D9DD13F-85CD-97AD-5EF2-00A4FA40D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BE068FB-1819-11A6-9EFA-262A012E3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825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736"/>
            <a:ext cx="8229600" cy="571504"/>
          </a:xfrm>
        </p:spPr>
        <p:txBody>
          <a:bodyPr/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193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2F525-D29D-4A41-AF89-B32B50677B66}" type="datetimeFigureOut">
              <a:rPr lang="sl-SI"/>
              <a:pPr>
                <a:defRPr/>
              </a:pPr>
              <a:t>28. 05. 2024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B9330-6EF4-45B3-9413-B6227221B7C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7" name="Ograda besedila 6"/>
          <p:cNvSpPr>
            <a:spLocks noGrp="1"/>
          </p:cNvSpPr>
          <p:nvPr>
            <p:ph type="body" sz="quarter" idx="13"/>
          </p:nvPr>
        </p:nvSpPr>
        <p:spPr>
          <a:xfrm>
            <a:off x="357188" y="2143125"/>
            <a:ext cx="8358187" cy="3857625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spcBef>
                <a:spcPts val="0"/>
              </a:spcBef>
              <a:defRPr sz="2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spcBef>
                <a:spcPts val="0"/>
              </a:spcBef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spcBef>
                <a:spcPts val="0"/>
              </a:spcBef>
              <a:defRPr sz="2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spcBef>
                <a:spcPts val="0"/>
              </a:spcBef>
              <a:defRPr sz="20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sl-SI" dirty="0"/>
              <a:t>Kliknite, če želite urediti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488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134E08-9A42-3F55-804E-5EF8E4045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2246837-B21A-B6B2-8A1C-F36D21DBA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26BDC51-4A5D-28F0-ED13-B6B29CDEF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8759D5D-A0DE-5AEF-8F00-861446EC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84B464A-5D50-EC4B-8032-8742DE50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6677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F8A3F9-6501-70D7-41D4-2DAEF5C3C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7447DF3A-0639-0AE0-E57E-39CBDC4D6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0251AB3-8E44-648D-F602-9FF3FE678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A322296-8792-D826-F451-700200B1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C383ABA-1C65-552C-01E9-A03743126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898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DB9C6C-8108-A8C8-386A-3DC493811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679B903-2C24-FCE1-EB7B-D900D26DE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65DA204-045A-BA55-3237-7F41AFF0C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C37A70B-3230-E4A1-3827-59AFC8694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54860D90-B7E9-0113-C794-982A0C45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F16ED10-F3D1-2E6D-FE4C-BE7B0C5E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28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0E10FE-0E23-A474-2873-B819CD434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988999B-7BEF-A27A-B593-41B1516DA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F9470B62-8881-869A-1508-E72D7C908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2779585C-D043-69AC-80CF-4B53AA3141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E64E59BA-0C36-7B73-4B7D-F465657AC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35DB7876-4778-94DE-A0DE-F827D69E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DC586166-E5B9-8CA3-332A-EEE865FB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D64BB0DE-ED1F-3F8E-D1EF-260D7BD6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941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2D1E8-1769-1A8B-4572-F64717732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5CF2354D-3DB4-31EB-328F-019A3214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D56EC40-35EF-E40E-3877-4FDADCEC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3AFA30F-6581-86A2-686B-8ABCDDC4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20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DF332431-733E-291D-3CAC-5C624957B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B5E0014-6BF4-04AB-1B33-88200339C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CF7A7A33-5222-F756-1479-2A12BCE8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678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FE3667-D0F2-1BF1-E1EF-591986360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835A713-48BF-0DA3-BF70-183BC7B5C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F4278BF-27CC-B905-4251-BCDFF283F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5FF39D1-7E34-DF67-F413-15FF4A6A6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74CED50-4519-1DDF-AD70-560131EE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BC82E59-4CC0-5934-E903-B0210425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094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32DA55-31FB-EA52-F1A2-10C99BA8C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D28663F9-7BBD-86DE-1DD9-83EC892AF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AA9503A-3899-7969-463D-31717F6AF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9797D22-FB9C-9A08-03B1-A39E709B7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A7DC3BD9-5F9A-24E8-5CCD-7B63804A2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B89003D-8D24-1CA1-5F27-BDBD25397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066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2162CE31-6A2C-DDCB-631B-167AAFAE8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4C24196-104A-AC1A-E2E4-988801052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4471710-55FC-1DA4-6566-B5AA81F5D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6B5F-D4BF-4021-BB71-F802A059ED88}" type="datetimeFigureOut">
              <a:rPr lang="sl-SI" smtClean="0"/>
              <a:pPr/>
              <a:t>28. 05. 2024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1F83A13-7A7D-2B46-0456-2E7CE818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913DCEE-87F5-5C8E-70CB-728C980A0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E4F38-84A8-46B5-9A3C-AFAB445F4772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862BB89C-3F56-2249-8F03-0A1BF11F31E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04" y="478713"/>
            <a:ext cx="2510790" cy="449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lika 7" descr="MDDSZ">
            <a:extLst>
              <a:ext uri="{FF2B5EF4-FFF2-40B4-BE49-F238E27FC236}">
                <a16:creationId xmlns:a16="http://schemas.microsoft.com/office/drawing/2014/main" id="{9721A1EA-96EE-27FA-1AE2-FF2623AD3A2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5390"/>
            <a:ext cx="3341370" cy="1456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92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zbirke/projekti-in-programi/sklad-za-evropsko-pomoc-najbolj-ogrozenim/" TargetMode="Externa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D27E620-0F25-2D0B-F7DC-DB8FC077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0848"/>
            <a:ext cx="7886700" cy="41161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3000" b="1" dirty="0">
                <a:solidFill>
                  <a:srgbClr val="002060"/>
                </a:solidFill>
              </a:rPr>
              <a:t>DELAVNICA ZA UPRAVIČENCE IZBRANE NA JAVNEM RAZPISU ZA IZBOR UPRAVIČENCEV ZA RAZDELJEVANJE POMOČI V HRANI IN IZVAJANJE SPREMLJEVALNIH UKREPOV V OBDOBJU 2024-2026 V OKVIRU PROGRAMA ESS+ ZA ODPRAVLJANJE MATERIALNE PRIKRAJŠANOSTI V SLOVENIJI V OBDOBJU 2021-2027</a:t>
            </a:r>
            <a:endParaRPr lang="sl-SI" sz="3000" dirty="0"/>
          </a:p>
          <a:p>
            <a:pPr marL="0" indent="0" algn="ctr">
              <a:buNone/>
            </a:pPr>
            <a:endParaRPr lang="sl-SI" sz="2200" dirty="0"/>
          </a:p>
          <a:p>
            <a:pPr marL="0" indent="0" algn="ctr">
              <a:buNone/>
            </a:pPr>
            <a:r>
              <a:rPr lang="sl-SI" sz="2200" dirty="0">
                <a:solidFill>
                  <a:srgbClr val="0070C0"/>
                </a:solidFill>
              </a:rPr>
              <a:t>Ljubljana in MS Teams, 28. 5. 2024</a:t>
            </a:r>
          </a:p>
        </p:txBody>
      </p:sp>
    </p:spTree>
    <p:extLst>
      <p:ext uri="{BB962C8B-B14F-4D97-AF65-F5344CB8AC3E}">
        <p14:creationId xmlns:p14="http://schemas.microsoft.com/office/powerpoint/2010/main" val="4101174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5A92E1-F6FF-A188-4B3F-2E8D28A1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RAZDELJEVANJE HRANE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ECF2773-7E24-76A8-2823-0EE6A72988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188" y="2143125"/>
            <a:ext cx="8358187" cy="4598243"/>
          </a:xfrm>
        </p:spPr>
        <p:txBody>
          <a:bodyPr>
            <a:normAutofit fontScale="25000" lnSpcReduction="20000"/>
          </a:bodyPr>
          <a:lstStyle/>
          <a:p>
            <a:r>
              <a:rPr lang="sl-SI" sz="6400" dirty="0"/>
              <a:t>Odgovorna oseba na RM  mora poskrbeti za informiranost upravičenih oseb o razpoložljivi hrani kot tudi za preverjanje oseb o upravičenosti do prejema hrane.</a:t>
            </a:r>
          </a:p>
          <a:p>
            <a:endParaRPr lang="sl-SI" sz="6400" dirty="0"/>
          </a:p>
          <a:p>
            <a:r>
              <a:rPr lang="sl-SI" sz="6400" dirty="0"/>
              <a:t>Dokazila - seznam uradnih listin, na podlagi katerih bo odgovorna oseba na RM ugotavljala upravičenost končnih prejemnikov pomoči, skladno s Sklepom upravičenih oseb do materialne pomoči za leto 2024, je naslednji: </a:t>
            </a:r>
          </a:p>
          <a:p>
            <a:pPr marL="342900" lvl="1" indent="0">
              <a:buNone/>
            </a:pPr>
            <a:r>
              <a:rPr lang="sl-SI" sz="6400" dirty="0"/>
              <a:t>-      odločba o denarni socialni pomoči,</a:t>
            </a:r>
          </a:p>
          <a:p>
            <a:pPr marL="342900" lvl="1" indent="0">
              <a:buNone/>
            </a:pPr>
            <a:r>
              <a:rPr lang="sl-SI" sz="6400" dirty="0"/>
              <a:t>-	odločba o izredni denarni socialni pomoči,</a:t>
            </a:r>
          </a:p>
          <a:p>
            <a:pPr marL="342900" lvl="1" indent="0">
              <a:buNone/>
            </a:pPr>
            <a:r>
              <a:rPr lang="sl-SI" sz="6400" dirty="0"/>
              <a:t>-	odločba o varstvenem dodatku,</a:t>
            </a:r>
          </a:p>
          <a:p>
            <a:pPr marL="342900" lvl="1" indent="0">
              <a:buNone/>
            </a:pPr>
            <a:r>
              <a:rPr lang="sl-SI" sz="6400" dirty="0"/>
              <a:t>-	odločba o otroškem dodatku,</a:t>
            </a:r>
          </a:p>
          <a:p>
            <a:pPr marL="342900" lvl="1" indent="0">
              <a:buNone/>
            </a:pPr>
            <a:r>
              <a:rPr lang="sl-SI" sz="6400" dirty="0"/>
              <a:t>-	dokazilo o višini pokojnine,</a:t>
            </a:r>
          </a:p>
          <a:p>
            <a:pPr marL="342900" lvl="1" indent="0">
              <a:buNone/>
            </a:pPr>
            <a:r>
              <a:rPr lang="sl-SI" sz="6400" dirty="0"/>
              <a:t>-	plačilna lista,</a:t>
            </a:r>
          </a:p>
          <a:p>
            <a:pPr marL="342900" lvl="1" indent="0">
              <a:buNone/>
            </a:pPr>
            <a:r>
              <a:rPr lang="sl-SI" sz="6400" dirty="0"/>
              <a:t>-	dokazilo o prijavi v evidenco brezposelnih,</a:t>
            </a:r>
          </a:p>
          <a:p>
            <a:pPr marL="342900" lvl="1" indent="0">
              <a:buNone/>
            </a:pPr>
            <a:r>
              <a:rPr lang="sl-SI" sz="6400" dirty="0"/>
              <a:t>-	odločba o občinskih pomočeh,</a:t>
            </a:r>
          </a:p>
          <a:p>
            <a:pPr marL="342900" lvl="1" indent="0">
              <a:buNone/>
            </a:pPr>
            <a:r>
              <a:rPr lang="sl-SI" sz="6400" dirty="0"/>
              <a:t>-	odločba o nadomestilu za invalidnost.</a:t>
            </a:r>
          </a:p>
          <a:p>
            <a:pPr marL="342900" lvl="1" indent="0">
              <a:buNone/>
            </a:pPr>
            <a:endParaRPr lang="sl-SI" sz="6400" dirty="0"/>
          </a:p>
          <a:p>
            <a:r>
              <a:rPr lang="sl-SI" sz="6400" dirty="0"/>
              <a:t>Odgovorne osebe RM morajo voditi evidenco končnih prejemnikov pomoči v hrani (priloga 4). </a:t>
            </a:r>
          </a:p>
          <a:p>
            <a:endParaRPr lang="sl-SI" sz="6400" dirty="0"/>
          </a:p>
          <a:p>
            <a:r>
              <a:rPr lang="sl-SI" sz="6400" dirty="0"/>
              <a:t>Odgovorne osebe CS in RM vodijo natančne evidence vseh izdelkov, ki jih dobavi ministrstvo (priloga 1 in priloga 3). </a:t>
            </a:r>
          </a:p>
          <a:p>
            <a:endParaRPr lang="sl-SI" sz="6400" dirty="0"/>
          </a:p>
          <a:p>
            <a:r>
              <a:rPr lang="sl-SI" sz="6400" dirty="0"/>
              <a:t>Na razdelilnem mestu je treba voditi tudi evidenco o viru vseh izdelkov, ki jih prejme RM v celotnem obdobju upravičenosti izvajanja ter izračunati odstotek razdeljenih izdelkov, ki so bili sofinancirani iz POMP. </a:t>
            </a:r>
          </a:p>
          <a:p>
            <a:endParaRPr lang="sl-SI" sz="2900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48939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B4E75C-1173-2C92-E80F-7306CC0C2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RAZDELJEVANJE HRANE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F72F59C-2E7C-3E25-3B34-EBB6C6D6FA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z="2800" dirty="0"/>
              <a:t>Končni prejemnik je vsak posameznik, ki prejme hrano, dobavljeno s strani ministrstva in sofinancirano iz POMP.</a:t>
            </a:r>
          </a:p>
          <a:p>
            <a:endParaRPr lang="sl-SI" sz="2800" dirty="0"/>
          </a:p>
          <a:p>
            <a:r>
              <a:rPr lang="sl-SI" sz="2800" dirty="0"/>
              <a:t>V prilogo 4 je </a:t>
            </a:r>
            <a:r>
              <a:rPr lang="sl-SI" sz="2800" b="1" dirty="0"/>
              <a:t>ena oseba zabeležena le enkrat letno, lahko je uvrščena v več kategorij.</a:t>
            </a:r>
          </a:p>
          <a:p>
            <a:endParaRPr lang="sl-SI" sz="2800" b="1" dirty="0"/>
          </a:p>
          <a:p>
            <a:r>
              <a:rPr lang="sl-SI" sz="2800" dirty="0"/>
              <a:t>Npr. paket hrane za družino s 4 člani – v prilogi 4 navedeni 4 prejemniki.</a:t>
            </a:r>
          </a:p>
          <a:p>
            <a:endParaRPr lang="sl-SI" sz="2800" dirty="0"/>
          </a:p>
          <a:p>
            <a:r>
              <a:rPr lang="sl-SI" dirty="0"/>
              <a:t>V vsak paket s hrano je potrebno dodati </a:t>
            </a:r>
            <a:r>
              <a:rPr lang="sl-SI" b="1" dirty="0"/>
              <a:t>informativni list o postopkih uveljavljanja pravic iz javnih sredstev</a:t>
            </a:r>
            <a:r>
              <a:rPr lang="sl-SI" dirty="0"/>
              <a:t>, ki ga bo zagotovilo ministrstvo. </a:t>
            </a:r>
            <a:endParaRPr lang="sl-SI" sz="28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7998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b="1" dirty="0"/>
              <a:t>SPREMLJEVALNI UKREPI</a:t>
            </a: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428596" y="2000241"/>
            <a:ext cx="8072494" cy="4643469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342900" indent="-342900" algn="just">
              <a:spcBef>
                <a:spcPts val="0"/>
              </a:spcBef>
              <a:buFont typeface="Arial" charset="0"/>
              <a:buChar char="•"/>
            </a:pP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Cilj spremljevalnih ukrepov je </a:t>
            </a: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izboljšanje socialne vključenosti končnih prejemnikov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 </a:t>
            </a:r>
          </a:p>
          <a:p>
            <a:pPr marL="342900" indent="-342900" algn="just">
              <a:spcBef>
                <a:spcPts val="0"/>
              </a:spcBef>
              <a:buFont typeface="Arial" charset="0"/>
              <a:buChar char="•"/>
            </a:pP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Vsi končni prejemniki pomoči v hrani morajo imeti možnost </a:t>
            </a: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brezplačne vključitve v spremljevalne ukrepe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Izvajanje </a:t>
            </a: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v skladu s programom iz vloge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</a:p>
          <a:p>
            <a:pPr marL="342900" indent="-342900" algn="just">
              <a:spcBef>
                <a:spcPts val="0"/>
              </a:spcBef>
              <a:buFont typeface="Arial" charset="0"/>
              <a:buChar char="•"/>
            </a:pP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Informiranost končnih prejemnikov pomoči o hrani in o spremljevalnih ukrepih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ki so jim na voljo. </a:t>
            </a:r>
          </a:p>
          <a:p>
            <a:pPr marL="342900" indent="-342900" algn="just">
              <a:spcBef>
                <a:spcPts val="0"/>
              </a:spcBef>
              <a:buFont typeface="Arial" charset="0"/>
              <a:buChar char="•"/>
            </a:pP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Potek posameznega spremljevalnega ukrepa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(vsebina, datum in lokacija izvajanja ter število vključenih oseb v spremljevalni ukrep) morajo upravičenci </a:t>
            </a: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redno spremljati in evidentirati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ter ob oddaji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ZzI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poročati v skladu s prilogo 5.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b="1" dirty="0"/>
              <a:t>UPRAVIČENI STROŠKI</a:t>
            </a:r>
            <a:endParaRPr lang="en-GB" b="1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sl-SI" sz="2400" b="1" dirty="0"/>
              <a:t>Upravni stroški, stroški prevoza, skladiščenja in priprave </a:t>
            </a:r>
            <a:r>
              <a:rPr lang="sl-SI" sz="2400" dirty="0"/>
              <a:t>po pavšalni stopnji največ 7 % stroškov nakupa hrane, vključno s stroški v zvezi s prevozom hrane do upravičenca.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l-SI" sz="2400" b="1" dirty="0"/>
              <a:t>Stroški spremljevalnih ukrepov </a:t>
            </a:r>
            <a:r>
              <a:rPr lang="sl-SI" sz="2400" dirty="0"/>
              <a:t>po pavšalni stopnji največ 7 % stroškov nakupa hrane, vključno s stroški prevoza do upravičenca. </a:t>
            </a:r>
          </a:p>
          <a:p>
            <a:pPr marL="457200" lvl="1" indent="0">
              <a:buNone/>
            </a:pPr>
            <a:endParaRPr lang="sl-SI" sz="2200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b="1" dirty="0"/>
              <a:t>FINANCIRANJE PROJEKTA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l-SI" sz="2000" b="1" dirty="0" err="1"/>
              <a:t>ZzI</a:t>
            </a:r>
            <a:r>
              <a:rPr lang="sl-SI" sz="2000" b="1" dirty="0"/>
              <a:t> se posreduje najkasneje v roku 30 dni po zaključku posamezne faze dobave hrane </a:t>
            </a:r>
            <a:r>
              <a:rPr lang="sl-SI" sz="2000" dirty="0"/>
              <a:t>(zadnji </a:t>
            </a:r>
            <a:r>
              <a:rPr lang="sl-SI" sz="2000" dirty="0" err="1"/>
              <a:t>ZzI</a:t>
            </a:r>
            <a:r>
              <a:rPr lang="sl-SI" sz="2000" dirty="0"/>
              <a:t> se posreduje do 31. 1. 2027). 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b="1" dirty="0"/>
              <a:t>Izstaviti ločen </a:t>
            </a:r>
            <a:r>
              <a:rPr lang="sl-SI" sz="2000" b="1" dirty="0" err="1"/>
              <a:t>ZzI</a:t>
            </a:r>
            <a:r>
              <a:rPr lang="sl-SI" sz="2000" b="1" dirty="0"/>
              <a:t> za vsako vrsto stroška (P</a:t>
            </a:r>
            <a:r>
              <a:rPr lang="it-IT" sz="2000" b="1" dirty="0"/>
              <a:t>riloga </a:t>
            </a:r>
            <a:r>
              <a:rPr lang="sl-SI" sz="2000" b="1" dirty="0"/>
              <a:t>8a in</a:t>
            </a:r>
            <a:r>
              <a:rPr lang="it-IT" sz="2000" b="1" dirty="0"/>
              <a:t> </a:t>
            </a:r>
            <a:r>
              <a:rPr lang="sl-SI" sz="2000" b="1" dirty="0"/>
              <a:t>8</a:t>
            </a:r>
            <a:r>
              <a:rPr lang="it-IT" sz="2000" b="1" dirty="0"/>
              <a:t>b</a:t>
            </a:r>
            <a:r>
              <a:rPr lang="sl-SI" sz="2000" b="1" dirty="0"/>
              <a:t>), podpisan, priložen k e-računu, posredovan prek UJP</a:t>
            </a:r>
            <a:r>
              <a:rPr lang="sl-SI" sz="2000" dirty="0"/>
              <a:t>. 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b="1" dirty="0"/>
              <a:t>E-računa morata vsebovati številko pogodbe C2611-24-5201xx</a:t>
            </a:r>
            <a:r>
              <a:rPr lang="sl-SI" sz="2000" dirty="0"/>
              <a:t>. Znesek posameznega </a:t>
            </a:r>
            <a:r>
              <a:rPr lang="sl-SI" sz="2000" dirty="0" err="1"/>
              <a:t>ZzI</a:t>
            </a:r>
            <a:r>
              <a:rPr lang="sl-SI" sz="2000" dirty="0"/>
              <a:t>, do katerega je upravičenec upravičen, določi ministrstvo na podlagi dejanskega stroška nakupa hrane, ki je bila dobavljena v skladišče upravičenca. 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b="1" dirty="0"/>
              <a:t>Obvezne priloge k </a:t>
            </a:r>
            <a:r>
              <a:rPr lang="sl-SI" sz="2000" b="1" dirty="0" err="1"/>
              <a:t>ZzI</a:t>
            </a:r>
            <a:r>
              <a:rPr lang="sl-SI" sz="2000" dirty="0"/>
              <a:t>, ki jih upravičenec posreduje na e-naslov skrbnika pogodbe na ministrstvu, </a:t>
            </a:r>
            <a:r>
              <a:rPr lang="sl-SI" sz="2000" b="1" dirty="0"/>
              <a:t>so priloge 1, 3, 4, in 5</a:t>
            </a:r>
            <a:r>
              <a:rPr lang="sl-SI" sz="2000" dirty="0"/>
              <a:t>. </a:t>
            </a:r>
            <a:r>
              <a:rPr lang="sl-SI" sz="2000" b="1" dirty="0"/>
              <a:t>Priloga 1 in priloga 3 zajemata obdobje od 1. 1. tekočega leta do presečnega datuma ZZI</a:t>
            </a:r>
            <a:r>
              <a:rPr lang="sl-SI" sz="2000" dirty="0"/>
              <a:t>. 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dirty="0" err="1"/>
              <a:t>ZzI</a:t>
            </a:r>
            <a:r>
              <a:rPr lang="sl-SI" sz="2000" dirty="0"/>
              <a:t> upravičenec podpiše z elektronskim podpisom (v kolikor z njim posluje). </a:t>
            </a:r>
          </a:p>
        </p:txBody>
      </p:sp>
    </p:spTree>
    <p:extLst>
      <p:ext uri="{BB962C8B-B14F-4D97-AF65-F5344CB8AC3E}">
        <p14:creationId xmlns:p14="http://schemas.microsoft.com/office/powerpoint/2010/main" val="200839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F2028E-34D4-4726-A858-1DA39D559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b="1" dirty="0"/>
              <a:t>POROČANJE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0A2FEF8-D943-48F1-BD1B-B8F868DA58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514350" indent="-457200"/>
            <a:r>
              <a:rPr lang="sl-SI" dirty="0"/>
              <a:t>Upravičenec mora na e-naslov skrbnika pogodbe na ministrstvu posredovati podpisano (z </a:t>
            </a:r>
            <a:r>
              <a:rPr lang="pl-PL" dirty="0"/>
              <a:t>elektronskim podpisom, če z njim posluje) </a:t>
            </a:r>
            <a:r>
              <a:rPr lang="sl-SI" b="1" dirty="0"/>
              <a:t>letno poročilo (priloga 6) o izvajanju</a:t>
            </a:r>
            <a:r>
              <a:rPr lang="sl-SI" dirty="0"/>
              <a:t>, ki mora temeljiti na internih evidencah skladišč in razdelilnih mest upravičenca.</a:t>
            </a:r>
          </a:p>
          <a:p>
            <a:pPr marL="514350" indent="-457200"/>
            <a:endParaRPr lang="sl-SI" dirty="0"/>
          </a:p>
          <a:p>
            <a:pPr marL="514350" indent="-457200"/>
            <a:r>
              <a:rPr lang="sl-SI" b="1" dirty="0"/>
              <a:t>Prilogi letnega poročila sta priloga 1 in priloga 3</a:t>
            </a:r>
            <a:r>
              <a:rPr lang="sl-SI" dirty="0"/>
              <a:t>, ki zajemata obdobje </a:t>
            </a:r>
            <a:r>
              <a:rPr lang="sl-SI" b="1" dirty="0"/>
              <a:t>od 1. 1. do 31. 12. za preteklo leto</a:t>
            </a:r>
            <a:r>
              <a:rPr lang="sl-SI" dirty="0"/>
              <a:t>. Priloga 3 se izpolni za vsako razdelilno mesto posebej. </a:t>
            </a:r>
          </a:p>
          <a:p>
            <a:pPr marL="514350" indent="-457200"/>
            <a:endParaRPr lang="sl-SI" dirty="0"/>
          </a:p>
          <a:p>
            <a:pPr marL="514350" indent="-457200"/>
            <a:r>
              <a:rPr lang="pl-PL" dirty="0"/>
              <a:t>Skrajni rok za oddajo letnega poročila je </a:t>
            </a:r>
            <a:r>
              <a:rPr lang="pl-PL" b="1" dirty="0"/>
              <a:t>15. 1. 2025</a:t>
            </a:r>
            <a:r>
              <a:rPr lang="pl-PL" dirty="0"/>
              <a:t>, </a:t>
            </a:r>
            <a:r>
              <a:rPr lang="pl-PL" b="1" dirty="0"/>
              <a:t>15. 1. 2026</a:t>
            </a:r>
            <a:r>
              <a:rPr lang="pl-PL" dirty="0"/>
              <a:t> in </a:t>
            </a:r>
            <a:r>
              <a:rPr lang="pl-PL" b="1" dirty="0"/>
              <a:t>15. 1. 2027</a:t>
            </a:r>
            <a:r>
              <a:rPr lang="pl-PL" dirty="0"/>
              <a:t>. </a:t>
            </a:r>
            <a:endParaRPr lang="sl-SI" dirty="0"/>
          </a:p>
          <a:p>
            <a:pPr marL="514350" indent="-45720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7075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FF0722-6AF0-B75C-8AFF-56BD59D51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POROČANJE O NEPRAVILNOSTIH 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669DD2A-B1BB-67BC-E79C-496C25529A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l-SI" dirty="0"/>
              <a:t>Upravičenec je dolžan preprečevati, odkrivati, odpravljati in poročati o nepravilnostih. O vseh odkritih nepravilnostih mora upravičenec poročati skrbniku pogodbe na ministrstvu najkasneje 1 mesec po izteku posameznega četrtletja </a:t>
            </a:r>
            <a:r>
              <a:rPr lang="sl-SI" b="1" dirty="0"/>
              <a:t>na obrazcu za poročanje o nepravilnostih (priloga 7)</a:t>
            </a:r>
            <a:r>
              <a:rPr lang="sl-SI" dirty="0"/>
              <a:t>. V kolikor v četrtletju ni bila evidentirana nobena nepravilnost, skrbniku pogodbe na ministrstvu ni potrebno poročati.</a:t>
            </a:r>
          </a:p>
        </p:txBody>
      </p:sp>
    </p:spTree>
    <p:extLst>
      <p:ext uri="{BB962C8B-B14F-4D97-AF65-F5344CB8AC3E}">
        <p14:creationId xmlns:p14="http://schemas.microsoft.com/office/powerpoint/2010/main" val="2598140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B4B579-3BD8-54A5-2A51-550917548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FINANČNO POSLOVANJE 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91E6073-3DC0-C019-D533-33074CAFA9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l-SI" dirty="0"/>
              <a:t>Upravičenec je dolžan voditi </a:t>
            </a:r>
            <a:r>
              <a:rPr lang="sl-SI" b="1" dirty="0"/>
              <a:t>ločeno računovodstvo </a:t>
            </a:r>
            <a:r>
              <a:rPr lang="sl-SI" dirty="0"/>
              <a:t>ter voditi in spremljati prihodke na posebnem kontu (ločena računovodska evidenca).</a:t>
            </a:r>
          </a:p>
          <a:p>
            <a:endParaRPr lang="sl-SI" dirty="0"/>
          </a:p>
          <a:p>
            <a:r>
              <a:rPr lang="sl-SI" dirty="0"/>
              <a:t>Upravičenec je dolžan k </a:t>
            </a:r>
            <a:r>
              <a:rPr lang="sl-SI" dirty="0" err="1"/>
              <a:t>ZzI</a:t>
            </a:r>
            <a:r>
              <a:rPr lang="sl-SI" dirty="0"/>
              <a:t> na začetku in na koncu izvajanja pogodbe, skrbniku na ministrstvu posredovati dokazilo o ločenem računovodstvu. </a:t>
            </a:r>
          </a:p>
        </p:txBody>
      </p:sp>
    </p:spTree>
    <p:extLst>
      <p:ext uri="{BB962C8B-B14F-4D97-AF65-F5344CB8AC3E}">
        <p14:creationId xmlns:p14="http://schemas.microsoft.com/office/powerpoint/2010/main" val="3118767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4B16D9-17BD-785E-556D-77B0D5E3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INFORMIRANJE IN KOMUNICIRANJE 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37DE19A-384C-DCEF-26E4-E413897E13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188" y="2143125"/>
            <a:ext cx="8358187" cy="4598243"/>
          </a:xfrm>
        </p:spPr>
        <p:txBody>
          <a:bodyPr>
            <a:normAutofit fontScale="62500" lnSpcReduction="20000"/>
          </a:bodyPr>
          <a:lstStyle/>
          <a:p>
            <a:r>
              <a:rPr lang="sl-SI" sz="3300" dirty="0"/>
              <a:t>Obvezna uporaba </a:t>
            </a:r>
            <a:r>
              <a:rPr lang="sl-SI" sz="3300" b="1" dirty="0"/>
              <a:t>emblema EU z izjavo „Sofinancira Evropska unija“ in   logotipa „I </a:t>
            </a:r>
            <a:r>
              <a:rPr lang="sl-SI" sz="3300" b="1" dirty="0" err="1"/>
              <a:t>feel</a:t>
            </a:r>
            <a:r>
              <a:rPr lang="sl-SI" sz="3300" b="1" dirty="0"/>
              <a:t> Slovenia“</a:t>
            </a:r>
            <a:r>
              <a:rPr lang="sl-SI" sz="3300" dirty="0"/>
              <a:t> skladno s prilogo 9. </a:t>
            </a:r>
          </a:p>
          <a:p>
            <a:r>
              <a:rPr lang="sl-SI" sz="3300" dirty="0"/>
              <a:t>Informiranje javnosti o podpori med izvajanjem:</a:t>
            </a:r>
          </a:p>
          <a:p>
            <a:pPr marL="342900" lvl="1" indent="0">
              <a:buNone/>
            </a:pPr>
            <a:r>
              <a:rPr lang="sl-SI" sz="3300" dirty="0"/>
              <a:t>- </a:t>
            </a:r>
            <a:r>
              <a:rPr lang="sl-SI" sz="3300" b="1" dirty="0"/>
              <a:t>na uradni spletni strani, družbenih medijih, pisnih gradivih in objavah</a:t>
            </a:r>
            <a:r>
              <a:rPr lang="sl-SI" sz="3300" dirty="0"/>
              <a:t> je potrebno objaviti obvezne elemente označevanja (logotipe) ter opis aktivnosti, vključno s cilji in rezultati, pri čemer se izpostavi finančna podpora EU, </a:t>
            </a:r>
          </a:p>
          <a:p>
            <a:pPr marL="342900" lvl="1" indent="0">
              <a:buNone/>
            </a:pPr>
            <a:r>
              <a:rPr lang="sl-SI" sz="3300" dirty="0"/>
              <a:t>- informacije o izvajanju se na spletnih straneh osvežijo </a:t>
            </a:r>
            <a:r>
              <a:rPr lang="sl-SI" sz="3300" b="1" dirty="0"/>
              <a:t>3x na leto</a:t>
            </a:r>
            <a:r>
              <a:rPr lang="sl-SI" sz="3300" dirty="0"/>
              <a:t>, </a:t>
            </a:r>
          </a:p>
          <a:p>
            <a:pPr marL="342900" lvl="1" indent="0">
              <a:buNone/>
            </a:pPr>
            <a:r>
              <a:rPr lang="sl-SI" sz="3300" dirty="0"/>
              <a:t>- izpostaviti je potrebno </a:t>
            </a:r>
            <a:r>
              <a:rPr lang="sl-SI" sz="3300" b="1" dirty="0"/>
              <a:t>finančno podporo EU v izjavah za javnost, intervjujih, tiskovnih konferencah in podobno</a:t>
            </a:r>
            <a:r>
              <a:rPr lang="sl-SI" sz="3300" dirty="0"/>
              <a:t>,</a:t>
            </a:r>
          </a:p>
          <a:p>
            <a:pPr marL="342900" lvl="1" indent="0">
              <a:buNone/>
            </a:pPr>
            <a:r>
              <a:rPr lang="sl-SI" sz="3300" dirty="0"/>
              <a:t>- </a:t>
            </a:r>
            <a:r>
              <a:rPr lang="sl-SI" sz="3300" b="1" dirty="0"/>
              <a:t>razdeljevanje gradiva in promocijskih materialov</a:t>
            </a:r>
            <a:r>
              <a:rPr lang="sl-SI" sz="3300" dirty="0"/>
              <a:t>, ki jih zagotovi ministrstvo, </a:t>
            </a:r>
          </a:p>
          <a:p>
            <a:pPr marL="342900" lvl="1" indent="0">
              <a:buNone/>
            </a:pPr>
            <a:r>
              <a:rPr lang="sl-SI" sz="3300" dirty="0"/>
              <a:t>- </a:t>
            </a:r>
            <a:r>
              <a:rPr lang="sl-SI" sz="3300" b="1" dirty="0"/>
              <a:t>izobešanje plakatov</a:t>
            </a:r>
            <a:r>
              <a:rPr lang="sl-SI" sz="3300" dirty="0"/>
              <a:t>, ki jih zagotovi ministrstvo na vidnem mestu na vsakem razdelilnem mestu. </a:t>
            </a:r>
          </a:p>
          <a:p>
            <a:r>
              <a:rPr lang="sl-SI" sz="3300" dirty="0"/>
              <a:t>Kadar upravičenec ne izpolnjuje obveznosti informiranja javnosti, lahko ministrstvo ukine do 3% sredstev, dodeljenih s pogodbo o sofinanciranju.</a:t>
            </a:r>
          </a:p>
          <a:p>
            <a:r>
              <a:rPr lang="sl-SI" sz="3300" dirty="0"/>
              <a:t>Uporaba celostne grafične podobe in opisa na uradnih spletnih straneh (</a:t>
            </a:r>
            <a:r>
              <a:rPr lang="sl-SI" sz="2400" dirty="0">
                <a:hlinkClick r:id="rId2"/>
              </a:rPr>
              <a:t>Evropska pomoč najbolj ogroženim | </a:t>
            </a:r>
            <a:r>
              <a:rPr lang="sl-SI" sz="2400" dirty="0" err="1">
                <a:hlinkClick r:id="rId2"/>
              </a:rPr>
              <a:t>GOV.SI</a:t>
            </a:r>
            <a:r>
              <a:rPr lang="sl-SI" sz="2400" dirty="0"/>
              <a:t>). </a:t>
            </a:r>
            <a:endParaRPr lang="sl-SI" sz="33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1042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8AC9C758-C301-018C-6FB4-E20FF296D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1601436"/>
            <a:ext cx="8178799" cy="365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6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963362-9DB5-207B-4BD5-6DEE3828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kumimoji="0" lang="sl-SI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sl-SI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sl-SI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POGODBENE OBVEZNOSTI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7F30DE2-D104-A371-2CE6-F7B40E2D5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83696"/>
          </a:xfrm>
        </p:spPr>
        <p:txBody>
          <a:bodyPr>
            <a:normAutofit fontScale="92500" lnSpcReduction="10000"/>
          </a:bodyPr>
          <a:lstStyle/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Na JR 2024-2026 v okviru POMP so bili izbrani 3 upravičenci s katerimi je ministrstvo že sklenilo pogodbe in sicer: </a:t>
            </a:r>
          </a:p>
          <a:p>
            <a:pPr marL="342900" lvl="1" indent="0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- MLADINSKI CENTER PRLEKIJE – POKRAJINSKI CENTER NVO, slovensko nacionalno združenje, delujočo v javnem interesu, socialno podjetje; vrednost pogodbe: 4.331,57 EUR,</a:t>
            </a:r>
          </a:p>
          <a:p>
            <a:pPr marL="342900" lvl="1" indent="0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- SLOVENSKA KARITAS; vrednost pogodbe: 882.362,01 EUR,</a:t>
            </a:r>
          </a:p>
          <a:p>
            <a:pPr marL="342900" lvl="1" indent="0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- RDEČI KRIŽ SLOVENIJE – ZVEZA ZDRUŽENJ; vrednost pogodbe: 1.039.807,46 EUR. </a:t>
            </a:r>
          </a:p>
          <a:p>
            <a:r>
              <a:rPr lang="sl-SI" sz="1800" kern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Obdobje upravičenosti izvajanja razdeljevanja pomoči in izvajanja spremljevalnih ukrepov: </a:t>
            </a:r>
            <a:r>
              <a:rPr lang="sl-SI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 datuma podpisa pogodbe do 31. 12. 2026</a:t>
            </a:r>
            <a:r>
              <a:rPr lang="sl-SI" sz="1800" kern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Obdobje upravičenosti javnih izdatkov: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od datuma podpisa pogodbe do 31. 3. 2027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Cilj razdeljevanja pomoči in izvajanja spremljevalnih ukrepov je zagotoviti pomoč materialno in socialno najbolj ogroženim osebam in odpraviti njihovo materialno prikrajšanost in socialno izključenost.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Ciljno skupino predstavljajo končni prejemniki pomoči, ki so upravičene osebe s seznama, ki ga v skladu z drugim odstavkom </a:t>
            </a:r>
            <a:r>
              <a:rPr lang="sl-SI" dirty="0" err="1">
                <a:solidFill>
                  <a:schemeClr val="accent1">
                    <a:lumMod val="75000"/>
                  </a:schemeClr>
                </a:solidFill>
              </a:rPr>
              <a:t>a79.d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člena Zakona o socialnem varstvu enkrat letno določi minister, pristojen za socialno varstvo. </a:t>
            </a:r>
          </a:p>
        </p:txBody>
      </p:sp>
    </p:spTree>
    <p:extLst>
      <p:ext uri="{BB962C8B-B14F-4D97-AF65-F5344CB8AC3E}">
        <p14:creationId xmlns:p14="http://schemas.microsoft.com/office/powerpoint/2010/main" val="3532382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Slika 22">
            <a:extLst>
              <a:ext uri="{FF2B5EF4-FFF2-40B4-BE49-F238E27FC236}">
                <a16:creationId xmlns:a16="http://schemas.microsoft.com/office/drawing/2014/main" id="{4505A18F-1D0F-7D2C-48B8-4B408C300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609" y="980728"/>
            <a:ext cx="447078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41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6091F1A8-CE1C-A619-E9AB-5993579B1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1369824"/>
            <a:ext cx="8178799" cy="411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58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C9D4AB36-CFA6-6BD0-771F-D84AFDC93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620" y="1196752"/>
            <a:ext cx="370475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217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96B90B4F-5ADF-97FB-FD55-3BCD0CEDD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295" y="1196752"/>
            <a:ext cx="357941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70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>
            <a:extLst>
              <a:ext uri="{FF2B5EF4-FFF2-40B4-BE49-F238E27FC236}">
                <a16:creationId xmlns:a16="http://schemas.microsoft.com/office/drawing/2014/main" id="{9301CC47-9364-E472-0244-44DEE4361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74" y="948178"/>
            <a:ext cx="4856598" cy="4961645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B44B66A3-92EF-E3F2-C7CD-DE8184CD8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1282305"/>
            <a:ext cx="3600399" cy="526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131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4236A0-E6CD-E909-D5D0-9A9E0D743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F09CE80-9F15-457E-7DA4-E6AC39E2FD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0625536-9C47-DEA8-7B6F-66D3172A3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04" y="1124744"/>
            <a:ext cx="8686992" cy="531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520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60BE207B-2F0A-2900-3ED7-4BB852018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361" y="1030742"/>
            <a:ext cx="3690831" cy="5571067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71D26E5F-B720-BF11-08FF-F029B4BE27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1056928"/>
            <a:ext cx="12287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74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>
            <a:extLst>
              <a:ext uri="{FF2B5EF4-FFF2-40B4-BE49-F238E27FC236}">
                <a16:creationId xmlns:a16="http://schemas.microsoft.com/office/drawing/2014/main" id="{DC2E4061-934E-5E77-6A1D-396B10D80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980728"/>
            <a:ext cx="3839467" cy="5817374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5C1CBB63-892F-6C55-BAE0-206C45940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1052736"/>
            <a:ext cx="77152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BE094B63-A7CA-95B0-FAAF-4BF0FF42F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655" y="951146"/>
            <a:ext cx="4604690" cy="590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89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buNone/>
            </a:pPr>
            <a:endParaRPr lang="sl-SI" sz="4000" dirty="0"/>
          </a:p>
          <a:p>
            <a:pPr algn="ctr">
              <a:buNone/>
            </a:pPr>
            <a:endParaRPr lang="sl-SI" sz="4000" dirty="0"/>
          </a:p>
          <a:p>
            <a:pPr algn="ctr">
              <a:buNone/>
            </a:pPr>
            <a:r>
              <a:rPr lang="sl-SI" sz="4800" dirty="0"/>
              <a:t>HVALA ZA VAŠO POZORNOST!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B54428-F1DD-452B-73F0-1F2BB07D1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kumimoji="0" lang="sl-SI" sz="2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sl-SI" sz="2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sl-SI" sz="2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POGODBENE OBVEZNOSTI</a:t>
            </a:r>
            <a:endParaRPr lang="sl-SI" sz="29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9138965-E2F0-FD5F-28E4-813B313FA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pPr algn="just"/>
            <a:r>
              <a:rPr lang="sl-SI" sz="18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Spremljanje in v skladu z Navodili upravičencem za izvajanje razdeljevanja pomoči v hrani in izvajanje spremljevalnih ukrepov v letih 2024-2026 v okviru POMP poročanje o doseganju naslednjih kazalnikov:</a:t>
            </a:r>
          </a:p>
          <a:p>
            <a:pPr marL="342900" lvl="1" indent="0" algn="just">
              <a:buNone/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Kazalniki učinka:</a:t>
            </a:r>
            <a:endParaRPr lang="sl-SI" sz="15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 indent="-342900" algn="just">
              <a:lnSpc>
                <a:spcPct val="100000"/>
              </a:lnSpc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skupna količina razdeljene pomoči v hrani, </a:t>
            </a:r>
          </a:p>
          <a:p>
            <a:pPr marL="685800" lvl="1" indent="-342900" algn="just">
              <a:lnSpc>
                <a:spcPct val="100000"/>
              </a:lnSpc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skupna količina razdeljene pomoči po vrsti prehrambnega izdelka brezdomcem,</a:t>
            </a:r>
          </a:p>
          <a:p>
            <a:pPr marL="685800" lvl="1" indent="-342900" algn="just">
              <a:lnSpc>
                <a:spcPct val="100000"/>
              </a:lnSpc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skupna količina razdeljene pomoči po vrsti prehrambnega izdelka drugim ciljnim skupinam,</a:t>
            </a:r>
          </a:p>
          <a:p>
            <a:pPr marL="685800" lvl="1" indent="-342900" algn="just">
              <a:lnSpc>
                <a:spcPct val="100000"/>
              </a:lnSpc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delež pomoči v hrani iz ESS+ v skupni količini hrane, ki jo je upravičenec razdelil v preteklem letu.</a:t>
            </a:r>
          </a:p>
          <a:p>
            <a:pPr marL="342900" lvl="1" indent="0" algn="just">
              <a:lnSpc>
                <a:spcPct val="100000"/>
              </a:lnSpc>
              <a:buNone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2. Kazalniki rezultata: </a:t>
            </a:r>
          </a:p>
          <a:p>
            <a:pPr marL="685800" lvl="1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skupno število oseb, ki prejemajo pomoč v hrani,</a:t>
            </a:r>
            <a:endParaRPr lang="sl-SI" sz="15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število otrok, starih 18 let ali manj,</a:t>
            </a:r>
            <a:endParaRPr lang="sl-SI" sz="15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število oseb, starih 65 let ali več,</a:t>
            </a:r>
            <a:endParaRPr lang="sl-SI" sz="15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število žensk,</a:t>
            </a:r>
            <a:endParaRPr lang="sl-SI" sz="15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sl-SI" sz="15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delež vključenih končnih prejemnikov pomoči v spremljevalne ukrepe.</a:t>
            </a:r>
          </a:p>
          <a:p>
            <a:pPr algn="just">
              <a:tabLst>
                <a:tab pos="457200" algn="l"/>
              </a:tabLst>
            </a:pPr>
            <a:r>
              <a:rPr lang="sl-SI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Vse obveznosti upravičenca so podrobneje določene v 10. členu pogodbe. </a:t>
            </a:r>
            <a:endParaRPr lang="sl-SI" sz="18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lvl="1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endParaRPr lang="sl-SI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endParaRPr lang="sl-SI" sz="18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tabLst>
                <a:tab pos="457200" algn="l"/>
              </a:tabLst>
            </a:pPr>
            <a:endParaRPr lang="sl-SI" sz="1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0000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DEC75C-5A7F-476A-8356-4C3F0358A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8" y="1124744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sl-SI" b="1" dirty="0"/>
              <a:t>DOBAVE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961D648-B005-4995-8788-9109AAA0D0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158" y="1844824"/>
            <a:ext cx="8358217" cy="48245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l-SI" sz="2800" b="1" dirty="0"/>
              <a:t>Faze dobave v letu 2024:</a:t>
            </a:r>
          </a:p>
          <a:p>
            <a:r>
              <a:rPr lang="sl-SI" dirty="0"/>
              <a:t>I. </a:t>
            </a:r>
            <a:r>
              <a:rPr lang="sl-SI" sz="2800" dirty="0"/>
              <a:t>faza dobave: od dneva uveljavitve </a:t>
            </a:r>
            <a:r>
              <a:rPr lang="sl-SI" dirty="0"/>
              <a:t>pogodb z dobavitelji </a:t>
            </a:r>
            <a:r>
              <a:rPr lang="sl-SI" sz="2800" dirty="0"/>
              <a:t>do 30. 6. 2024,</a:t>
            </a:r>
          </a:p>
          <a:p>
            <a:r>
              <a:rPr lang="sl-SI" dirty="0"/>
              <a:t>II. </a:t>
            </a:r>
            <a:r>
              <a:rPr lang="sl-SI" sz="2800" dirty="0"/>
              <a:t>faza dobave: od 1. 9. 2024 do 30. 9. 2024. </a:t>
            </a:r>
          </a:p>
          <a:p>
            <a:endParaRPr lang="sl-SI" sz="2800" dirty="0"/>
          </a:p>
          <a:p>
            <a:pPr>
              <a:buNone/>
            </a:pPr>
            <a:r>
              <a:rPr lang="sl-SI" sz="2800" b="1" dirty="0"/>
              <a:t>Faze dobave v letu 2025:</a:t>
            </a:r>
          </a:p>
          <a:p>
            <a:r>
              <a:rPr lang="sl-SI" sz="2800" dirty="0"/>
              <a:t>I. faza dobave: od 20. 1. 2025 do 20. 2. 2025, </a:t>
            </a:r>
          </a:p>
          <a:p>
            <a:r>
              <a:rPr lang="sl-SI" dirty="0"/>
              <a:t>II. </a:t>
            </a:r>
            <a:r>
              <a:rPr lang="sl-SI" sz="2800" dirty="0"/>
              <a:t>faza dobave: od 1. 4. 2025 do 30. 4. 2025, </a:t>
            </a:r>
          </a:p>
          <a:p>
            <a:r>
              <a:rPr lang="sl-SI" dirty="0"/>
              <a:t>III. </a:t>
            </a:r>
            <a:r>
              <a:rPr lang="sl-SI" sz="2800" dirty="0"/>
              <a:t>faza dobave: od 1. 9. 2025 do 30. 9. 2025. </a:t>
            </a:r>
          </a:p>
          <a:p>
            <a:endParaRPr lang="sl-SI" sz="2800" dirty="0"/>
          </a:p>
          <a:p>
            <a:pPr>
              <a:buNone/>
            </a:pPr>
            <a:r>
              <a:rPr lang="sl-SI" sz="2800" b="1" dirty="0"/>
              <a:t>Faza dobave v letu 2026:</a:t>
            </a:r>
          </a:p>
          <a:p>
            <a:r>
              <a:rPr lang="sl-SI" sz="2800" dirty="0"/>
              <a:t>I. faza dobave: od 20. 1. 2026 do 20. 2. 2026, </a:t>
            </a:r>
          </a:p>
          <a:p>
            <a:r>
              <a:rPr lang="sl-SI" sz="2800" dirty="0"/>
              <a:t>II. faza dobave: od 1. 4. 2026 do 30. 4. 2026, </a:t>
            </a:r>
          </a:p>
          <a:p>
            <a:r>
              <a:rPr lang="sl-SI" sz="2800" dirty="0"/>
              <a:t>III. faza dobave: od 1. 9. 2026 do 30. 9. 2026.</a:t>
            </a:r>
          </a:p>
          <a:p>
            <a:pPr>
              <a:buNone/>
            </a:pPr>
            <a:endParaRPr lang="sl-SI" sz="2800" dirty="0"/>
          </a:p>
          <a:p>
            <a:pPr>
              <a:buNone/>
            </a:pPr>
            <a:endParaRPr lang="sl-SI" sz="28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026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b="1" dirty="0"/>
              <a:t>DOBAVA HRANE V CENTRALNA SKLADIŠČA (CS)</a:t>
            </a:r>
          </a:p>
        </p:txBody>
      </p:sp>
      <p:sp>
        <p:nvSpPr>
          <p:cNvPr id="7" name="Ograda besedila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/>
            <a:r>
              <a:rPr lang="sl-SI" sz="2400" dirty="0"/>
              <a:t>Dogovor o datumu dobav med dobavitelji in odgovornimi CS </a:t>
            </a:r>
            <a:r>
              <a:rPr lang="sl-SI" sz="2400" b="1" dirty="0"/>
              <a:t>najmanj 48 ur pred dobavo.</a:t>
            </a:r>
          </a:p>
          <a:p>
            <a:pPr algn="just"/>
            <a:r>
              <a:rPr lang="sl-SI" sz="2400" dirty="0"/>
              <a:t>Obvestilo skrbniku pogodbe na ministrstvu </a:t>
            </a:r>
            <a:r>
              <a:rPr lang="sl-SI" sz="2400" b="1" dirty="0"/>
              <a:t>vsaj 1 delovni dan pred začetkom dobave.</a:t>
            </a:r>
          </a:p>
          <a:p>
            <a:pPr algn="just"/>
            <a:r>
              <a:rPr lang="sl-SI" sz="2400" dirty="0"/>
              <a:t>Odgovorna oseba v CS ob prevzemu hrane podpiše in žigosa transportno listino ter pripiše datum prevzema hrane.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88" y="1124744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sl-SI" b="1" dirty="0"/>
              <a:t>OBVEZNOSTI ODGOVORNIH OSEB ZA PREVZEM BLAGA (CS in RM)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357188" y="1844825"/>
            <a:ext cx="8463284" cy="5013176"/>
          </a:xfrm>
        </p:spPr>
        <p:txBody>
          <a:bodyPr>
            <a:normAutofit fontScale="32500" lnSpcReduction="20000"/>
          </a:bodyPr>
          <a:lstStyle/>
          <a:p>
            <a:pPr marL="342900" lvl="2" indent="-342900" algn="just"/>
            <a:r>
              <a:rPr lang="sl-SI" sz="5500" dirty="0"/>
              <a:t>Ob prevzemu hrane podpisati in žigosati transportno listino,</a:t>
            </a:r>
          </a:p>
          <a:p>
            <a:pPr marL="342900" lvl="2" indent="-342900" algn="just"/>
            <a:r>
              <a:rPr lang="sl-SI" sz="5500" dirty="0"/>
              <a:t>preverjanje namembnosti hrane za posamezno CS,</a:t>
            </a:r>
          </a:p>
          <a:p>
            <a:pPr marL="342900" lvl="2" indent="-342900" algn="just"/>
            <a:r>
              <a:rPr lang="sl-SI" sz="5500" dirty="0"/>
              <a:t>preverjanje ujemanja količin dobavljene hrane s količino, navedeno v razdelilniku in dobavnici,</a:t>
            </a:r>
          </a:p>
          <a:p>
            <a:pPr marL="342900" lvl="2" indent="-342900" algn="just"/>
            <a:r>
              <a:rPr lang="sl-SI" sz="5500" dirty="0"/>
              <a:t>preverjanje roka trajanja, </a:t>
            </a:r>
          </a:p>
          <a:p>
            <a:pPr marL="342900" lvl="2" indent="-342900" algn="just"/>
            <a:r>
              <a:rPr lang="sl-SI" sz="5500" dirty="0"/>
              <a:t>preverjanje označbe: "EU POMOČ" in ne vsebuje črtne kode (bar koda),</a:t>
            </a:r>
          </a:p>
          <a:p>
            <a:pPr marL="342900" lvl="2" indent="-342900" algn="just"/>
            <a:r>
              <a:rPr lang="sl-SI" sz="5500" dirty="0"/>
              <a:t>p</a:t>
            </a:r>
            <a:r>
              <a:rPr lang="pt-BR" sz="5500" dirty="0"/>
              <a:t>reverjanje transportne embalaže ter razvidnosti imena proizvajalca</a:t>
            </a:r>
            <a:r>
              <a:rPr lang="sl-SI" sz="5500" dirty="0"/>
              <a:t>, </a:t>
            </a:r>
            <a:endParaRPr lang="pt-BR" sz="5500" dirty="0"/>
          </a:p>
          <a:p>
            <a:pPr marL="342900" lvl="2" indent="-342900" algn="just"/>
            <a:r>
              <a:rPr lang="sl-SI" sz="5500" dirty="0"/>
              <a:t>izvod transportne listine, ki jo je treba vrniti prevozniku, opremiti z datumom in podpisom, in zabeležiti morebitne nepravilnosti oz. odstopanja od predvidenih količin, navedenih na obvestilu ministrstva,</a:t>
            </a:r>
          </a:p>
          <a:p>
            <a:pPr marL="342900" lvl="2" indent="-342900" algn="just"/>
            <a:r>
              <a:rPr lang="sl-SI" sz="5500" dirty="0"/>
              <a:t>izpolnjeno dobavnico posredovati skrbniku pogodbe upravičenca,</a:t>
            </a:r>
          </a:p>
          <a:p>
            <a:pPr marL="342900" lvl="2" indent="-342900" algn="just"/>
            <a:r>
              <a:rPr lang="sl-SI" sz="5500" dirty="0"/>
              <a:t>skrbnika pogodbe na ministrstvu in pri upravičencu nemudoma obvestiti o vsaki nepravilnosti, ki jo opazijo, ter o vsakem kasnejšem kvarjenju dobavljenih izdelkov,</a:t>
            </a:r>
          </a:p>
          <a:p>
            <a:pPr marL="342900" lvl="2" indent="-342900" algn="just"/>
            <a:r>
              <a:rPr lang="sl-SI" sz="5500" dirty="0"/>
              <a:t>ne premikati ali morebiti uničevati pokvarjenega blaga brez predhodnega soglasja skrbnika pogodbe na ministrstvu,</a:t>
            </a:r>
          </a:p>
          <a:p>
            <a:pPr marL="342900" lvl="2" indent="-342900" algn="just"/>
            <a:r>
              <a:rPr lang="sl-SI" sz="5500" dirty="0"/>
              <a:t>organizirati distribucijo prejetih izdelkov na RM,</a:t>
            </a:r>
          </a:p>
          <a:p>
            <a:pPr marL="342900" lvl="2" indent="-342900" algn="just"/>
            <a:r>
              <a:rPr lang="sl-SI" sz="5500" dirty="0"/>
              <a:t>voditi skladiščno evidenco,</a:t>
            </a:r>
          </a:p>
          <a:p>
            <a:pPr marL="342900" lvl="2" indent="-342900" algn="just"/>
            <a:r>
              <a:rPr lang="sl-SI" sz="5500" dirty="0"/>
              <a:t>dnevno voditi evidenco o viru vseh izdelkov, ki jih prejmejo CS in RM ter izračunati % razdeljenih izdelkov, ki so bili sofinancirani iz POMP, </a:t>
            </a:r>
          </a:p>
          <a:p>
            <a:pPr marL="342900" lvl="2" indent="-342900" algn="just"/>
            <a:r>
              <a:rPr lang="sl-SI" sz="5500" dirty="0"/>
              <a:t>zbrati podatke o razdeljenih izdelkih in končnih prejemnikih pomoči z RM, ter podatke posredovati skrbniku pogodbe upravičenca,</a:t>
            </a:r>
          </a:p>
          <a:p>
            <a:pPr marL="342900" lvl="2" indent="-342900" algn="just"/>
            <a:r>
              <a:rPr lang="sl-SI" sz="5500" dirty="0"/>
              <a:t>skrbeti za red in čistočo prostorov, v katerih se hranijo izdelki. </a:t>
            </a:r>
          </a:p>
          <a:p>
            <a:pPr marL="342900" lvl="2" indent="-342900"/>
            <a:endParaRPr lang="sl-SI" sz="2000" dirty="0"/>
          </a:p>
          <a:p>
            <a:pPr marL="342900" lvl="2" indent="-342900"/>
            <a:endParaRPr lang="sl-SI" dirty="0"/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b="1" dirty="0"/>
              <a:t>SKLADIŠČENJE HRANE</a:t>
            </a:r>
            <a:endParaRPr lang="en-GB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357188" y="2143125"/>
            <a:ext cx="8358187" cy="421483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l-SI" sz="2400" dirty="0"/>
              <a:t>Prostori CS in RM morajo biti ustrezni in v skladu z zahtevami zakonodaje s področja higiene živil,</a:t>
            </a:r>
          </a:p>
          <a:p>
            <a:pPr algn="just"/>
            <a:r>
              <a:rPr lang="sl-SI" sz="2400" dirty="0"/>
              <a:t>izdelki morajo biti v CS in RM hranjeni tako, da so zaščiteni pred onesnaženjem, poškodbami in pokvarljivostjo, </a:t>
            </a:r>
          </a:p>
          <a:p>
            <a:pPr algn="just"/>
            <a:r>
              <a:rPr lang="sl-SI" sz="2400" dirty="0"/>
              <a:t>temperaturni režim shranjevanja mora biti v skladu z navodili proizvajalca, </a:t>
            </a:r>
          </a:p>
          <a:p>
            <a:pPr algn="just"/>
            <a:r>
              <a:rPr lang="sl-SI" sz="2400" dirty="0"/>
              <a:t>med shranjevanjem hrane v CS in na RM je treba zagotoviti neprekinjeno temperaturno verigo in izvajati reden nadzor nad temperaturami shranjevanja ter voditi evidenco temperaturnega režima,</a:t>
            </a:r>
          </a:p>
          <a:p>
            <a:pPr algn="just"/>
            <a:r>
              <a:rPr lang="sl-SI" sz="2400" dirty="0"/>
              <a:t>po potrebi se izločijo neustrezna živila zaradi npr. pretečenega roka uporabe, neustrezne temperature, videza in drugih sprememb, o čemer je treba voditi pisno evidenco,</a:t>
            </a:r>
          </a:p>
          <a:p>
            <a:pPr algn="just"/>
            <a:r>
              <a:rPr lang="sl-SI" sz="2400" dirty="0"/>
              <a:t>če bo v času izvajanja prišlo do spremembe lokacij skladiščenja in razdeljevanja hrane (npr. sprememba lokacije, namembnosti), je upravičenec dolžan v roku 10 dni od nastanka spremembe obvestiti skrbnika pogodbe na ministrstvu.</a:t>
            </a:r>
          </a:p>
          <a:p>
            <a:pPr algn="just"/>
            <a:endParaRPr lang="sl-SI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AF14B3-5CAF-9EA4-B33B-D7B0B20B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SKLADIŠČENJE HRANE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1AB9447-D19A-3CCD-03C3-94099DF57C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l-SI" sz="2400" dirty="0"/>
              <a:t>Sum na zdravstveno neustreznost - takoj obvestiti skrbnika na ministrstvu</a:t>
            </a:r>
          </a:p>
          <a:p>
            <a:pPr marL="342900" lvl="1" indent="0">
              <a:buNone/>
            </a:pPr>
            <a:r>
              <a:rPr lang="sl-SI" sz="1600" dirty="0"/>
              <a:t>- neustrezen zaradi napake dobavitelja - dobavitelj poskrbi za odstranitev in zamenjavo izdelka,</a:t>
            </a:r>
          </a:p>
          <a:p>
            <a:pPr marL="342900" lvl="1" indent="0">
              <a:buNone/>
            </a:pPr>
            <a:r>
              <a:rPr lang="sl-SI" sz="1600" dirty="0"/>
              <a:t>- neustrezen zaradi nepravilne hrambe v prostorih upravičenca - upravičenec poskrbi za odstranitev (zapisnik - priloga 2 in ga posreduje skrbniku pogodbe na ministrstvu).</a:t>
            </a:r>
          </a:p>
          <a:p>
            <a:r>
              <a:rPr lang="sl-SI" sz="2400" dirty="0"/>
              <a:t>Potek roka trajanja - takoj obvestiti skrbnika na ministrstvu </a:t>
            </a:r>
          </a:p>
          <a:p>
            <a:pPr marL="342900" lvl="1" indent="0">
              <a:buNone/>
            </a:pPr>
            <a:r>
              <a:rPr lang="sl-SI" sz="1600" dirty="0"/>
              <a:t>- neustrezen zaradi napake dobavitelja – upravičenec mora izdelek v roku 3 dni zavrniti in obvestiti ministrstvo, dobavitelj poskrbi za zamenjavo izdelka,</a:t>
            </a:r>
          </a:p>
          <a:p>
            <a:pPr marL="342900" lvl="1" indent="0">
              <a:buNone/>
            </a:pPr>
            <a:r>
              <a:rPr lang="sl-SI" sz="1600" dirty="0"/>
              <a:t>- neustrezen zaradi nepravočasne razdelitve - upravičenec poskrbi za odstranitev (zapisnik - priloga 2, posreduje skrbniku pogodbe na ministrstvu).</a:t>
            </a:r>
          </a:p>
          <a:p>
            <a:r>
              <a:rPr lang="sl-SI" sz="2400" dirty="0"/>
              <a:t>Poškodba embalaže - obvestilo skrbniku na ministrstvu</a:t>
            </a:r>
          </a:p>
          <a:p>
            <a:pPr marL="342900" lvl="1" indent="0">
              <a:buNone/>
            </a:pPr>
            <a:r>
              <a:rPr lang="sl-SI" sz="1600" dirty="0"/>
              <a:t>- poškodba s strani dobavitelja - dobavitelj poskrbi za zamenjavo izdelka,</a:t>
            </a:r>
          </a:p>
          <a:p>
            <a:pPr marL="342900" lvl="1" indent="0">
              <a:buNone/>
            </a:pPr>
            <a:r>
              <a:rPr lang="sl-SI" sz="1600" dirty="0"/>
              <a:t>- poškodba s strani upravičenca - upravičenec poskrbi za odstranitev</a:t>
            </a:r>
          </a:p>
          <a:p>
            <a:pPr marL="342900" lvl="1" indent="0">
              <a:buNone/>
            </a:pPr>
            <a:r>
              <a:rPr lang="sl-SI" sz="1600" dirty="0"/>
              <a:t>- o napaki dobavitelja in/ali odstranitvi izdelka je treba obvestiti skrbnika pogodbe na ministrstvu (priloga 2) v roku 5 dni od ugotovljene napake.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sl-SI" sz="2400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76165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244D29-E612-E48E-34E6-A452FF34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RAZDELJEVANJE HRANE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BA8F28E-AD33-7FE3-61F8-3828ACCC41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algn="just" hangingPunct="0"/>
            <a:r>
              <a:rPr lang="sl-SI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skladu s Sklepom o določitvi oseb, upravičenih do materialne pomoči iz evropskih sredstev za odpravo prikrajšanosti in socialne izključenosti, za leto 2024, št.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007-80/2024-2611-1</a:t>
            </a:r>
            <a:r>
              <a:rPr lang="sl-SI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dne 5. 4. 2024, so do pomoči iz POMP v letu 2024 upravičene osebe z najvišjo stopnjo tveganja revščine v državi, med katere sodijo: </a:t>
            </a:r>
            <a:endParaRPr lang="sl-SI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brezposelne osebe v materialni stiski,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zaposlene osebe v materialni stiski,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osebe, prizadete v naravnih nesrečah,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skupnost enega od staršev z otrokom (ali več otroci),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upokojenci z nizkimi pokojninami,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posamezniki, ki živijo sami v gospodinjstvu (še posebej enočlanska gospodinjstva starih 65 let in več),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brezdomci,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marginalne skupine oseb (Romi, begunci, priseljenci, …),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posamezniki, ki so se zaradi nesreče ali bolezni znašli v težki situaciji,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 algn="just" hangingPunct="0">
              <a:buFont typeface="Arial" panose="020B0604020202020204" pitchFamily="34" charset="0"/>
              <a:buChar char="-"/>
            </a:pPr>
            <a:r>
              <a:rPr lang="sl-SI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posamezniki in družine, pri katerih upravičenec za razdeljevanje pomoči v hrani prepozna stisko.</a:t>
            </a:r>
            <a:endParaRPr lang="sl-SI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022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3681</TotalTime>
  <Words>2224</Words>
  <Application>Microsoft Office PowerPoint</Application>
  <PresentationFormat>Diaprojekcija na zaslonu (4:3)</PresentationFormat>
  <Paragraphs>167</Paragraphs>
  <Slides>29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Times New Roman</vt:lpstr>
      <vt:lpstr>Officeova tema</vt:lpstr>
      <vt:lpstr>PowerPointova predstavitev</vt:lpstr>
      <vt:lpstr>  POGODBENE OBVEZNOSTI</vt:lpstr>
      <vt:lpstr>  POGODBENE OBVEZNOSTI</vt:lpstr>
      <vt:lpstr>DOBAVE</vt:lpstr>
      <vt:lpstr>DOBAVA HRANE V CENTRALNA SKLADIŠČA (CS)</vt:lpstr>
      <vt:lpstr>OBVEZNOSTI ODGOVORNIH OSEB ZA PREVZEM BLAGA (CS in RM)</vt:lpstr>
      <vt:lpstr>SKLADIŠČENJE HRANE</vt:lpstr>
      <vt:lpstr>SKLADIŠČENJE HRANE</vt:lpstr>
      <vt:lpstr>RAZDELJEVANJE HRANE</vt:lpstr>
      <vt:lpstr>RAZDELJEVANJE HRANE</vt:lpstr>
      <vt:lpstr>RAZDELJEVANJE HRANE</vt:lpstr>
      <vt:lpstr>SPREMLJEVALNI UKREPI</vt:lpstr>
      <vt:lpstr>UPRAVIČENI STROŠKI</vt:lpstr>
      <vt:lpstr>FINANCIRANJE PROJEKTA</vt:lpstr>
      <vt:lpstr>POROČANJE</vt:lpstr>
      <vt:lpstr>POROČANJE O NEPRAVILNOSTIH </vt:lpstr>
      <vt:lpstr>FINANČNO POSLOVANJE </vt:lpstr>
      <vt:lpstr>INFORMIRANJE IN KOMUNICIRANJE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Delavnica za izvajalce, izbrane na   Javnem razpisu za spodbujanje zaposlovanja iskalcev prve zaposlitve na področju socialnega varstva – Pripravniki, 2013</dc:title>
  <dc:creator>mdi213</dc:creator>
  <cp:lastModifiedBy>Lucija Dolinšek</cp:lastModifiedBy>
  <cp:revision>231</cp:revision>
  <cp:lastPrinted>2024-05-28T08:40:44Z</cp:lastPrinted>
  <dcterms:created xsi:type="dcterms:W3CDTF">2013-08-23T11:20:09Z</dcterms:created>
  <dcterms:modified xsi:type="dcterms:W3CDTF">2024-05-28T10:18:15Z</dcterms:modified>
</cp:coreProperties>
</file>