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1" r:id="rId6"/>
    <p:sldId id="262" r:id="rId7"/>
    <p:sldId id="263" r:id="rId8"/>
    <p:sldId id="286" r:id="rId9"/>
    <p:sldId id="266" r:id="rId10"/>
    <p:sldId id="267" r:id="rId11"/>
    <p:sldId id="268" r:id="rId12"/>
    <p:sldId id="287" r:id="rId13"/>
    <p:sldId id="271" r:id="rId14"/>
    <p:sldId id="272" r:id="rId15"/>
    <p:sldId id="284" r:id="rId16"/>
    <p:sldId id="275" r:id="rId17"/>
    <p:sldId id="276" r:id="rId18"/>
    <p:sldId id="277" r:id="rId19"/>
    <p:sldId id="279" r:id="rId20"/>
    <p:sldId id="280" r:id="rId21"/>
    <p:sldId id="285" r:id="rId22"/>
    <p:sldId id="283"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89" d="100"/>
          <a:sy n="89" d="100"/>
        </p:scale>
        <p:origin x="437" y="10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9/2/2026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9/2/2026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9/2/2026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9" name="Slika 8">
            <a:extLst>
              <a:ext uri="{FF2B5EF4-FFF2-40B4-BE49-F238E27FC236}">
                <a16:creationId xmlns:a16="http://schemas.microsoft.com/office/drawing/2014/main" id="{0F2011A1-B3AD-FBCA-5E9A-40952A7DA5E1}"/>
              </a:ext>
            </a:extLst>
          </p:cNvPr>
          <p:cNvPicPr>
            <a:picLocks noChangeAspect="1"/>
          </p:cNvPicPr>
          <p:nvPr/>
        </p:nvPicPr>
        <p:blipFill>
          <a:blip r:embed="rId2"/>
          <a:stretch>
            <a:fillRect/>
          </a:stretch>
        </p:blipFill>
        <p:spPr>
          <a:xfrm>
            <a:off x="706120" y="2150"/>
            <a:ext cx="4124865" cy="1460890"/>
          </a:xfrm>
          <a:prstGeom prst="rect">
            <a:avLst/>
          </a:prstGeom>
        </p:spPr>
      </p:pic>
      <p:sp>
        <p:nvSpPr>
          <p:cNvPr id="2" name="Rectangle 1"/>
          <p:cNvSpPr/>
          <p:nvPr/>
        </p:nvSpPr>
        <p:spPr>
          <a:xfrm>
            <a:off x="0" y="0"/>
            <a:ext cx="960120" cy="6858000"/>
          </a:xfrm>
          <a:prstGeom prst="rect">
            <a:avLst/>
          </a:prstGeom>
          <a:solidFill>
            <a:srgbClr val="1B374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417320" y="1905395"/>
            <a:ext cx="9692640" cy="457200"/>
          </a:xfrm>
          <a:prstGeom prst="rect">
            <a:avLst/>
          </a:prstGeom>
          <a:noFill/>
        </p:spPr>
        <p:txBody>
          <a:bodyPr wrap="square">
            <a:spAutoFit/>
          </a:bodyPr>
          <a:lstStyle/>
          <a:p>
            <a:pPr algn="l"/>
            <a:r>
              <a:rPr sz="1600" b="1" dirty="0">
                <a:solidFill>
                  <a:srgbClr val="00737D"/>
                </a:solidFill>
                <a:latin typeface="Aptos"/>
              </a:rPr>
              <a:t>INFORMATIVNA DELAVNICA</a:t>
            </a:r>
          </a:p>
        </p:txBody>
      </p:sp>
      <p:sp>
        <p:nvSpPr>
          <p:cNvPr id="4" name="TextBox 3"/>
          <p:cNvSpPr txBox="1"/>
          <p:nvPr/>
        </p:nvSpPr>
        <p:spPr>
          <a:xfrm>
            <a:off x="1417320" y="2362595"/>
            <a:ext cx="9692640" cy="2246769"/>
          </a:xfrm>
          <a:prstGeom prst="rect">
            <a:avLst/>
          </a:prstGeom>
          <a:noFill/>
        </p:spPr>
        <p:txBody>
          <a:bodyPr wrap="square">
            <a:spAutoFit/>
          </a:bodyPr>
          <a:lstStyle/>
          <a:p>
            <a:pPr algn="l"/>
            <a:r>
              <a:rPr sz="2800" b="1" dirty="0" err="1">
                <a:solidFill>
                  <a:srgbClr val="1B374E"/>
                </a:solidFill>
                <a:latin typeface="Aptos"/>
              </a:rPr>
              <a:t>Javni</a:t>
            </a:r>
            <a:r>
              <a:rPr sz="2800" b="1" dirty="0">
                <a:solidFill>
                  <a:srgbClr val="1B374E"/>
                </a:solidFill>
                <a:latin typeface="Aptos"/>
              </a:rPr>
              <a:t> </a:t>
            </a:r>
            <a:r>
              <a:rPr sz="2800" b="1" dirty="0" err="1">
                <a:solidFill>
                  <a:srgbClr val="1B374E"/>
                </a:solidFill>
                <a:latin typeface="Aptos"/>
              </a:rPr>
              <a:t>razpis</a:t>
            </a:r>
            <a:r>
              <a:rPr sz="2800" b="1" dirty="0">
                <a:solidFill>
                  <a:srgbClr val="1B374E"/>
                </a:solidFill>
                <a:latin typeface="Aptos"/>
              </a:rPr>
              <a:t> za </a:t>
            </a:r>
            <a:r>
              <a:rPr sz="2800" b="1" dirty="0" err="1">
                <a:solidFill>
                  <a:srgbClr val="1B374E"/>
                </a:solidFill>
                <a:latin typeface="Aptos"/>
              </a:rPr>
              <a:t>izbor</a:t>
            </a:r>
            <a:r>
              <a:rPr sz="2800" b="1" dirty="0">
                <a:solidFill>
                  <a:srgbClr val="1B374E"/>
                </a:solidFill>
                <a:latin typeface="Aptos"/>
              </a:rPr>
              <a:t> </a:t>
            </a:r>
            <a:r>
              <a:rPr sz="2800" b="1" dirty="0" err="1">
                <a:solidFill>
                  <a:srgbClr val="1B374E"/>
                </a:solidFill>
                <a:latin typeface="Aptos"/>
              </a:rPr>
              <a:t>upravičencev</a:t>
            </a:r>
            <a:r>
              <a:rPr sz="2800" b="1" dirty="0">
                <a:solidFill>
                  <a:srgbClr val="1B374E"/>
                </a:solidFill>
                <a:latin typeface="Aptos"/>
              </a:rPr>
              <a:t> za </a:t>
            </a:r>
            <a:r>
              <a:rPr sz="2800" b="1" dirty="0" err="1">
                <a:solidFill>
                  <a:srgbClr val="1B374E"/>
                </a:solidFill>
                <a:latin typeface="Aptos"/>
              </a:rPr>
              <a:t>razdeljevanje</a:t>
            </a:r>
            <a:r>
              <a:rPr sz="2800" b="1" dirty="0">
                <a:solidFill>
                  <a:srgbClr val="1B374E"/>
                </a:solidFill>
                <a:latin typeface="Aptos"/>
              </a:rPr>
              <a:t> </a:t>
            </a:r>
            <a:r>
              <a:rPr sz="2800" b="1" dirty="0" err="1">
                <a:solidFill>
                  <a:srgbClr val="1B374E"/>
                </a:solidFill>
                <a:latin typeface="Aptos"/>
              </a:rPr>
              <a:t>pomoči</a:t>
            </a:r>
            <a:r>
              <a:rPr sz="2800" b="1" dirty="0">
                <a:solidFill>
                  <a:srgbClr val="1B374E"/>
                </a:solidFill>
                <a:latin typeface="Aptos"/>
              </a:rPr>
              <a:t> v </a:t>
            </a:r>
            <a:r>
              <a:rPr sz="2800" b="1" dirty="0" err="1">
                <a:solidFill>
                  <a:srgbClr val="1B374E"/>
                </a:solidFill>
                <a:latin typeface="Aptos"/>
              </a:rPr>
              <a:t>hrani</a:t>
            </a:r>
            <a:r>
              <a:rPr sz="2800" b="1" dirty="0">
                <a:solidFill>
                  <a:srgbClr val="1B374E"/>
                </a:solidFill>
                <a:latin typeface="Aptos"/>
              </a:rPr>
              <a:t> </a:t>
            </a:r>
            <a:r>
              <a:rPr sz="2800" b="1" dirty="0" err="1">
                <a:solidFill>
                  <a:srgbClr val="1B374E"/>
                </a:solidFill>
                <a:latin typeface="Aptos"/>
              </a:rPr>
              <a:t>končnim</a:t>
            </a:r>
            <a:r>
              <a:rPr sz="2800" b="1" dirty="0">
                <a:solidFill>
                  <a:srgbClr val="1B374E"/>
                </a:solidFill>
                <a:latin typeface="Aptos"/>
              </a:rPr>
              <a:t> </a:t>
            </a:r>
            <a:r>
              <a:rPr sz="2800" b="1" dirty="0" err="1">
                <a:solidFill>
                  <a:srgbClr val="1B374E"/>
                </a:solidFill>
                <a:latin typeface="Aptos"/>
              </a:rPr>
              <a:t>prejemnikom</a:t>
            </a:r>
            <a:r>
              <a:rPr sz="2800" b="1" dirty="0">
                <a:solidFill>
                  <a:srgbClr val="1B374E"/>
                </a:solidFill>
                <a:latin typeface="Aptos"/>
              </a:rPr>
              <a:t> in </a:t>
            </a:r>
            <a:r>
              <a:rPr sz="2800" b="1" dirty="0" err="1">
                <a:solidFill>
                  <a:srgbClr val="1B374E"/>
                </a:solidFill>
                <a:latin typeface="Aptos"/>
              </a:rPr>
              <a:t>izvajanje</a:t>
            </a:r>
            <a:r>
              <a:rPr sz="2800" b="1" dirty="0">
                <a:solidFill>
                  <a:srgbClr val="1B374E"/>
                </a:solidFill>
                <a:latin typeface="Aptos"/>
              </a:rPr>
              <a:t> </a:t>
            </a:r>
            <a:r>
              <a:rPr sz="2800" b="1" dirty="0" err="1">
                <a:solidFill>
                  <a:srgbClr val="1B374E"/>
                </a:solidFill>
                <a:latin typeface="Aptos"/>
              </a:rPr>
              <a:t>spremljevalnih</a:t>
            </a:r>
            <a:r>
              <a:rPr sz="2800" b="1" dirty="0">
                <a:solidFill>
                  <a:srgbClr val="1B374E"/>
                </a:solidFill>
                <a:latin typeface="Aptos"/>
              </a:rPr>
              <a:t> </a:t>
            </a:r>
            <a:r>
              <a:rPr sz="2800" b="1" dirty="0" err="1">
                <a:solidFill>
                  <a:srgbClr val="1B374E"/>
                </a:solidFill>
                <a:latin typeface="Aptos"/>
              </a:rPr>
              <a:t>ukrepov</a:t>
            </a:r>
            <a:r>
              <a:rPr sz="2800" b="1" dirty="0">
                <a:solidFill>
                  <a:srgbClr val="1B374E"/>
                </a:solidFill>
                <a:latin typeface="Aptos"/>
              </a:rPr>
              <a:t> v </a:t>
            </a:r>
            <a:r>
              <a:rPr sz="2800" b="1" dirty="0" err="1">
                <a:solidFill>
                  <a:srgbClr val="1B374E"/>
                </a:solidFill>
                <a:latin typeface="Aptos"/>
              </a:rPr>
              <a:t>letih</a:t>
            </a:r>
            <a:r>
              <a:rPr sz="2800" b="1" dirty="0">
                <a:solidFill>
                  <a:srgbClr val="1B374E"/>
                </a:solidFill>
                <a:latin typeface="Aptos"/>
              </a:rPr>
              <a:t> 2027–2029</a:t>
            </a:r>
            <a:r>
              <a:rPr lang="sl-SI" sz="2800" b="1" dirty="0">
                <a:solidFill>
                  <a:srgbClr val="1B374E"/>
                </a:solidFill>
                <a:latin typeface="Aptos"/>
              </a:rPr>
              <a:t> v okviru Programa ESS+ za odpravljanje materialne prikrajšanosti v Sloveniji v obdobju 2021-2027</a:t>
            </a:r>
            <a:endParaRPr sz="2800" b="1" dirty="0">
              <a:solidFill>
                <a:srgbClr val="1B374E"/>
              </a:solidFill>
              <a:latin typeface="Aptos"/>
            </a:endParaRPr>
          </a:p>
        </p:txBody>
      </p:sp>
      <p:sp>
        <p:nvSpPr>
          <p:cNvPr id="6" name="TextBox 5"/>
          <p:cNvSpPr txBox="1"/>
          <p:nvPr/>
        </p:nvSpPr>
        <p:spPr>
          <a:xfrm>
            <a:off x="1417320" y="5074920"/>
            <a:ext cx="4572000" cy="320040"/>
          </a:xfrm>
          <a:prstGeom prst="rect">
            <a:avLst/>
          </a:prstGeom>
          <a:noFill/>
        </p:spPr>
        <p:txBody>
          <a:bodyPr wrap="square">
            <a:spAutoFit/>
          </a:bodyPr>
          <a:lstStyle/>
          <a:p>
            <a:pPr algn="l"/>
            <a:r>
              <a:rPr sz="1400" b="1">
                <a:solidFill>
                  <a:srgbClr val="71912D"/>
                </a:solidFill>
                <a:latin typeface="Aptos"/>
              </a:rPr>
              <a:t>3. september 2026</a:t>
            </a:r>
          </a:p>
        </p:txBody>
      </p:sp>
      <p:sp>
        <p:nvSpPr>
          <p:cNvPr id="7" name="TextBox 6"/>
          <p:cNvSpPr txBox="1"/>
          <p:nvPr/>
        </p:nvSpPr>
        <p:spPr>
          <a:xfrm>
            <a:off x="1417320" y="5504688"/>
            <a:ext cx="6400800" cy="274320"/>
          </a:xfrm>
          <a:prstGeom prst="rect">
            <a:avLst/>
          </a:prstGeom>
          <a:noFill/>
        </p:spPr>
        <p:txBody>
          <a:bodyPr wrap="square">
            <a:spAutoFit/>
          </a:bodyPr>
          <a:lstStyle/>
          <a:p>
            <a:pPr algn="l"/>
            <a:r>
              <a:rPr sz="1100" b="0" dirty="0" err="1">
                <a:solidFill>
                  <a:srgbClr val="2D3439"/>
                </a:solidFill>
                <a:latin typeface="Aptos"/>
              </a:rPr>
              <a:t>Ministrstvo</a:t>
            </a:r>
            <a:r>
              <a:rPr sz="1100" b="0" dirty="0">
                <a:solidFill>
                  <a:srgbClr val="2D3439"/>
                </a:solidFill>
                <a:latin typeface="Aptos"/>
              </a:rPr>
              <a:t> za </a:t>
            </a:r>
            <a:r>
              <a:rPr sz="1100" b="0" dirty="0" err="1">
                <a:solidFill>
                  <a:srgbClr val="2D3439"/>
                </a:solidFill>
                <a:latin typeface="Aptos"/>
              </a:rPr>
              <a:t>demografijo</a:t>
            </a:r>
            <a:r>
              <a:rPr sz="1100" b="0" dirty="0">
                <a:solidFill>
                  <a:srgbClr val="2D3439"/>
                </a:solidFill>
                <a:latin typeface="Aptos"/>
              </a:rPr>
              <a:t>, </a:t>
            </a:r>
            <a:r>
              <a:rPr sz="1100" b="0" dirty="0" err="1">
                <a:solidFill>
                  <a:srgbClr val="2D3439"/>
                </a:solidFill>
                <a:latin typeface="Aptos"/>
              </a:rPr>
              <a:t>družino</a:t>
            </a:r>
            <a:r>
              <a:rPr sz="1100" b="0" dirty="0">
                <a:solidFill>
                  <a:srgbClr val="2D3439"/>
                </a:solidFill>
                <a:latin typeface="Aptos"/>
              </a:rPr>
              <a:t> in </a:t>
            </a:r>
            <a:r>
              <a:rPr sz="1100" b="0" dirty="0" err="1">
                <a:solidFill>
                  <a:srgbClr val="2D3439"/>
                </a:solidFill>
                <a:latin typeface="Aptos"/>
              </a:rPr>
              <a:t>socialne</a:t>
            </a:r>
            <a:r>
              <a:rPr sz="1100" b="0" dirty="0">
                <a:solidFill>
                  <a:srgbClr val="2D3439"/>
                </a:solidFill>
                <a:latin typeface="Aptos"/>
              </a:rPr>
              <a:t> </a:t>
            </a:r>
            <a:r>
              <a:rPr sz="1100" b="0" dirty="0" err="1">
                <a:solidFill>
                  <a:srgbClr val="2D3439"/>
                </a:solidFill>
                <a:latin typeface="Aptos"/>
              </a:rPr>
              <a:t>zadeve</a:t>
            </a:r>
            <a:endParaRPr sz="1100" b="0" dirty="0">
              <a:solidFill>
                <a:srgbClr val="2D3439"/>
              </a:solidFill>
              <a:latin typeface="Aptos"/>
            </a:endParaRPr>
          </a:p>
        </p:txBody>
      </p:sp>
      <p:pic>
        <p:nvPicPr>
          <p:cNvPr id="10" name="Slika 9">
            <a:extLst>
              <a:ext uri="{FF2B5EF4-FFF2-40B4-BE49-F238E27FC236}">
                <a16:creationId xmlns:a16="http://schemas.microsoft.com/office/drawing/2014/main" id="{4143EEDE-0124-4EB4-155D-B88B0811A8F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61017" y="720144"/>
            <a:ext cx="3238337" cy="57985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9728"/>
          </a:xfrm>
          <a:prstGeom prst="rect">
            <a:avLst/>
          </a:prstGeom>
          <a:solidFill>
            <a:srgbClr val="00737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40080" y="658368"/>
            <a:ext cx="10881360" cy="477054"/>
          </a:xfrm>
          <a:prstGeom prst="rect">
            <a:avLst/>
          </a:prstGeom>
          <a:noFill/>
        </p:spPr>
        <p:txBody>
          <a:bodyPr wrap="square">
            <a:spAutoFit/>
          </a:bodyPr>
          <a:lstStyle/>
          <a:p>
            <a:pPr algn="l"/>
            <a:r>
              <a:rPr sz="2500" b="1" dirty="0" err="1">
                <a:solidFill>
                  <a:srgbClr val="1B374E"/>
                </a:solidFill>
                <a:latin typeface="Aptos"/>
              </a:rPr>
              <a:t>Višina</a:t>
            </a:r>
            <a:r>
              <a:rPr sz="2500" b="1" dirty="0">
                <a:solidFill>
                  <a:srgbClr val="1B374E"/>
                </a:solidFill>
                <a:latin typeface="Aptos"/>
              </a:rPr>
              <a:t> </a:t>
            </a:r>
            <a:r>
              <a:rPr sz="2500" b="1" dirty="0" err="1">
                <a:solidFill>
                  <a:srgbClr val="1B374E"/>
                </a:solidFill>
                <a:latin typeface="Aptos"/>
              </a:rPr>
              <a:t>sredstev</a:t>
            </a:r>
            <a:endParaRPr sz="2500" b="1" dirty="0">
              <a:solidFill>
                <a:srgbClr val="1B374E"/>
              </a:solidFill>
              <a:latin typeface="Aptos"/>
            </a:endParaRPr>
          </a:p>
        </p:txBody>
      </p:sp>
      <p:sp>
        <p:nvSpPr>
          <p:cNvPr id="5" name="Rectangle 4"/>
          <p:cNvSpPr/>
          <p:nvPr/>
        </p:nvSpPr>
        <p:spPr>
          <a:xfrm>
            <a:off x="640080" y="1298448"/>
            <a:ext cx="914400" cy="41148"/>
          </a:xfrm>
          <a:prstGeom prst="rect">
            <a:avLst/>
          </a:prstGeom>
          <a:solidFill>
            <a:srgbClr val="7191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1201400" y="6428232"/>
            <a:ext cx="365760" cy="201168"/>
          </a:xfrm>
          <a:prstGeom prst="rect">
            <a:avLst/>
          </a:prstGeom>
          <a:noFill/>
        </p:spPr>
        <p:txBody>
          <a:bodyPr wrap="square">
            <a:spAutoFit/>
          </a:bodyPr>
          <a:lstStyle/>
          <a:p>
            <a:pPr algn="r"/>
            <a:r>
              <a:rPr sz="900">
                <a:solidFill>
                  <a:srgbClr val="697076"/>
                </a:solidFill>
                <a:latin typeface="Aptos"/>
              </a:rPr>
              <a:t>11</a:t>
            </a:r>
          </a:p>
        </p:txBody>
      </p:sp>
      <p:sp>
        <p:nvSpPr>
          <p:cNvPr id="8" name="TextBox 7"/>
          <p:cNvSpPr txBox="1"/>
          <p:nvPr/>
        </p:nvSpPr>
        <p:spPr>
          <a:xfrm>
            <a:off x="777240" y="1600200"/>
            <a:ext cx="4846320" cy="640080"/>
          </a:xfrm>
          <a:prstGeom prst="rect">
            <a:avLst/>
          </a:prstGeom>
          <a:noFill/>
        </p:spPr>
        <p:txBody>
          <a:bodyPr wrap="square">
            <a:spAutoFit/>
          </a:bodyPr>
          <a:lstStyle/>
          <a:p>
            <a:pPr algn="l"/>
            <a:r>
              <a:rPr sz="3000" b="1" dirty="0">
                <a:solidFill>
                  <a:srgbClr val="1B374E"/>
                </a:solidFill>
                <a:latin typeface="Aptos"/>
              </a:rPr>
              <a:t>1.894.260,40 EUR</a:t>
            </a:r>
          </a:p>
        </p:txBody>
      </p:sp>
      <p:sp>
        <p:nvSpPr>
          <p:cNvPr id="9" name="TextBox 8"/>
          <p:cNvSpPr txBox="1"/>
          <p:nvPr/>
        </p:nvSpPr>
        <p:spPr>
          <a:xfrm>
            <a:off x="777240" y="2267712"/>
            <a:ext cx="4846320" cy="320040"/>
          </a:xfrm>
          <a:prstGeom prst="rect">
            <a:avLst/>
          </a:prstGeom>
          <a:noFill/>
        </p:spPr>
        <p:txBody>
          <a:bodyPr wrap="square">
            <a:spAutoFit/>
          </a:bodyPr>
          <a:lstStyle/>
          <a:p>
            <a:pPr algn="l"/>
            <a:r>
              <a:rPr sz="1300" b="0">
                <a:solidFill>
                  <a:srgbClr val="2D3439"/>
                </a:solidFill>
                <a:latin typeface="Aptos"/>
              </a:rPr>
              <a:t>skupna okvirna vrednost javnega razpisa</a:t>
            </a:r>
          </a:p>
        </p:txBody>
      </p:sp>
      <p:sp>
        <p:nvSpPr>
          <p:cNvPr id="10" name="TextBox 9"/>
          <p:cNvSpPr txBox="1"/>
          <p:nvPr/>
        </p:nvSpPr>
        <p:spPr>
          <a:xfrm>
            <a:off x="777240" y="2971800"/>
            <a:ext cx="10241280" cy="365760"/>
          </a:xfrm>
          <a:prstGeom prst="rect">
            <a:avLst/>
          </a:prstGeom>
          <a:noFill/>
        </p:spPr>
        <p:txBody>
          <a:bodyPr wrap="square">
            <a:spAutoFit/>
          </a:bodyPr>
          <a:lstStyle/>
          <a:p>
            <a:pPr algn="l"/>
            <a:r>
              <a:rPr sz="1500" b="1" dirty="0" err="1">
                <a:solidFill>
                  <a:srgbClr val="00737D"/>
                </a:solidFill>
                <a:latin typeface="Aptos"/>
              </a:rPr>
              <a:t>Višina</a:t>
            </a:r>
            <a:r>
              <a:rPr sz="1500" b="1" dirty="0">
                <a:solidFill>
                  <a:srgbClr val="00737D"/>
                </a:solidFill>
                <a:latin typeface="Aptos"/>
              </a:rPr>
              <a:t> </a:t>
            </a:r>
            <a:r>
              <a:rPr sz="1500" b="1" dirty="0" err="1">
                <a:solidFill>
                  <a:srgbClr val="00737D"/>
                </a:solidFill>
                <a:latin typeface="Aptos"/>
              </a:rPr>
              <a:t>sredstev</a:t>
            </a:r>
            <a:r>
              <a:rPr sz="1500" b="1" dirty="0">
                <a:solidFill>
                  <a:srgbClr val="00737D"/>
                </a:solidFill>
                <a:latin typeface="Aptos"/>
              </a:rPr>
              <a:t> </a:t>
            </a:r>
            <a:r>
              <a:rPr sz="1500" b="1" dirty="0" err="1">
                <a:solidFill>
                  <a:srgbClr val="00737D"/>
                </a:solidFill>
                <a:latin typeface="Aptos"/>
              </a:rPr>
              <a:t>posameznega</a:t>
            </a:r>
            <a:r>
              <a:rPr sz="1500" b="1" dirty="0">
                <a:solidFill>
                  <a:srgbClr val="00737D"/>
                </a:solidFill>
                <a:latin typeface="Aptos"/>
              </a:rPr>
              <a:t> </a:t>
            </a:r>
            <a:r>
              <a:rPr sz="1500" b="1" dirty="0" err="1">
                <a:solidFill>
                  <a:srgbClr val="00737D"/>
                </a:solidFill>
                <a:latin typeface="Aptos"/>
              </a:rPr>
              <a:t>prijavitelja</a:t>
            </a:r>
            <a:r>
              <a:rPr sz="1500" b="1" dirty="0">
                <a:solidFill>
                  <a:srgbClr val="00737D"/>
                </a:solidFill>
                <a:latin typeface="Aptos"/>
              </a:rPr>
              <a:t>:</a:t>
            </a:r>
          </a:p>
        </p:txBody>
      </p:sp>
      <p:sp>
        <p:nvSpPr>
          <p:cNvPr id="11" name="TextBox 10"/>
          <p:cNvSpPr txBox="1"/>
          <p:nvPr/>
        </p:nvSpPr>
        <p:spPr>
          <a:xfrm>
            <a:off x="777240" y="3493008"/>
            <a:ext cx="10241280" cy="914400"/>
          </a:xfrm>
          <a:prstGeom prst="rect">
            <a:avLst/>
          </a:prstGeom>
          <a:noFill/>
        </p:spPr>
        <p:txBody>
          <a:bodyPr wrap="square">
            <a:spAutoFit/>
          </a:bodyPr>
          <a:lstStyle/>
          <a:p>
            <a:pPr algn="l"/>
            <a:r>
              <a:rPr sz="1800" b="1">
                <a:solidFill>
                  <a:srgbClr val="2D3439"/>
                </a:solidFill>
                <a:latin typeface="Aptos"/>
              </a:rPr>
              <a:t>(št. evidentiranih končnih prejemnikov pri prijavitelju v letu 2025 / št. evidentiranih končnih prejemnikov v letu 2025 pri vseh izbranih prijaviteljih) × 1.894.260,40 EUR</a:t>
            </a:r>
          </a:p>
        </p:txBody>
      </p:sp>
      <p:sp>
        <p:nvSpPr>
          <p:cNvPr id="12" name="TextBox 11"/>
          <p:cNvSpPr txBox="1"/>
          <p:nvPr/>
        </p:nvSpPr>
        <p:spPr>
          <a:xfrm>
            <a:off x="777240" y="4754880"/>
            <a:ext cx="10241280" cy="594360"/>
          </a:xfrm>
          <a:prstGeom prst="rect">
            <a:avLst/>
          </a:prstGeom>
          <a:noFill/>
        </p:spPr>
        <p:txBody>
          <a:bodyPr wrap="square">
            <a:spAutoFit/>
          </a:bodyPr>
          <a:lstStyle/>
          <a:p>
            <a:pPr algn="l"/>
            <a:r>
              <a:rPr sz="1400" b="0">
                <a:solidFill>
                  <a:srgbClr val="2D3439"/>
                </a:solidFill>
                <a:latin typeface="Aptos"/>
              </a:rPr>
              <a:t>K vlogi je treba priložiti verodostojen in preverljiv dokument o številu oseb, ki jim je prijavitelj zagotavljal različne oblike pomoči v letu 2025.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9728"/>
          </a:xfrm>
          <a:prstGeom prst="rect">
            <a:avLst/>
          </a:prstGeom>
          <a:solidFill>
            <a:srgbClr val="00737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40080" y="658368"/>
            <a:ext cx="10881360" cy="566928"/>
          </a:xfrm>
          <a:prstGeom prst="rect">
            <a:avLst/>
          </a:prstGeom>
          <a:noFill/>
        </p:spPr>
        <p:txBody>
          <a:bodyPr wrap="square">
            <a:spAutoFit/>
          </a:bodyPr>
          <a:lstStyle/>
          <a:p>
            <a:pPr algn="l"/>
            <a:r>
              <a:rPr sz="2500" b="1" dirty="0" err="1">
                <a:solidFill>
                  <a:srgbClr val="1B374E"/>
                </a:solidFill>
                <a:latin typeface="Aptos"/>
              </a:rPr>
              <a:t>Obdobje</a:t>
            </a:r>
            <a:r>
              <a:rPr sz="2500" b="1" dirty="0">
                <a:solidFill>
                  <a:srgbClr val="1B374E"/>
                </a:solidFill>
                <a:latin typeface="Aptos"/>
              </a:rPr>
              <a:t> </a:t>
            </a:r>
            <a:r>
              <a:rPr sz="2500" b="1" dirty="0" err="1">
                <a:solidFill>
                  <a:srgbClr val="1B374E"/>
                </a:solidFill>
                <a:latin typeface="Aptos"/>
              </a:rPr>
              <a:t>upravičenosti</a:t>
            </a:r>
            <a:endParaRPr sz="2500" b="1" dirty="0">
              <a:solidFill>
                <a:srgbClr val="1B374E"/>
              </a:solidFill>
              <a:latin typeface="Aptos"/>
            </a:endParaRPr>
          </a:p>
        </p:txBody>
      </p:sp>
      <p:sp>
        <p:nvSpPr>
          <p:cNvPr id="5" name="Rectangle 4"/>
          <p:cNvSpPr/>
          <p:nvPr/>
        </p:nvSpPr>
        <p:spPr>
          <a:xfrm>
            <a:off x="640080" y="1298448"/>
            <a:ext cx="914400" cy="41148"/>
          </a:xfrm>
          <a:prstGeom prst="rect">
            <a:avLst/>
          </a:prstGeom>
          <a:solidFill>
            <a:srgbClr val="7191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1201400" y="6428232"/>
            <a:ext cx="365760" cy="201168"/>
          </a:xfrm>
          <a:prstGeom prst="rect">
            <a:avLst/>
          </a:prstGeom>
          <a:noFill/>
        </p:spPr>
        <p:txBody>
          <a:bodyPr wrap="square">
            <a:spAutoFit/>
          </a:bodyPr>
          <a:lstStyle/>
          <a:p>
            <a:pPr algn="r"/>
            <a:r>
              <a:rPr sz="900">
                <a:solidFill>
                  <a:srgbClr val="697076"/>
                </a:solidFill>
                <a:latin typeface="Aptos"/>
              </a:rPr>
              <a:t>12</a:t>
            </a:r>
          </a:p>
        </p:txBody>
      </p:sp>
      <p:sp>
        <p:nvSpPr>
          <p:cNvPr id="8" name="Rounded Rectangle 7"/>
          <p:cNvSpPr/>
          <p:nvPr/>
        </p:nvSpPr>
        <p:spPr>
          <a:xfrm>
            <a:off x="685800" y="1691640"/>
            <a:ext cx="3477768" cy="1828800"/>
          </a:xfrm>
          <a:prstGeom prst="roundRect">
            <a:avLst/>
          </a:prstGeom>
          <a:solidFill>
            <a:srgbClr val="F2F5F7"/>
          </a:solidFill>
          <a:ln>
            <a:solidFill>
              <a:srgbClr val="D9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50392" y="1837944"/>
            <a:ext cx="3148584" cy="320040"/>
          </a:xfrm>
          <a:prstGeom prst="rect">
            <a:avLst/>
          </a:prstGeom>
          <a:noFill/>
        </p:spPr>
        <p:txBody>
          <a:bodyPr wrap="square">
            <a:spAutoFit/>
          </a:bodyPr>
          <a:lstStyle/>
          <a:p>
            <a:pPr algn="l"/>
            <a:r>
              <a:rPr sz="1400" b="1">
                <a:solidFill>
                  <a:srgbClr val="1B374E"/>
                </a:solidFill>
                <a:latin typeface="Aptos"/>
              </a:rPr>
              <a:t>1. 1. 2027–31. 10. 2029</a:t>
            </a:r>
          </a:p>
        </p:txBody>
      </p:sp>
      <p:sp>
        <p:nvSpPr>
          <p:cNvPr id="10" name="TextBox 9"/>
          <p:cNvSpPr txBox="1"/>
          <p:nvPr/>
        </p:nvSpPr>
        <p:spPr>
          <a:xfrm>
            <a:off x="850392" y="2258568"/>
            <a:ext cx="3148584" cy="1143000"/>
          </a:xfrm>
          <a:prstGeom prst="rect">
            <a:avLst/>
          </a:prstGeom>
          <a:noFill/>
        </p:spPr>
        <p:txBody>
          <a:bodyPr wrap="square">
            <a:spAutoFit/>
          </a:bodyPr>
          <a:lstStyle/>
          <a:p>
            <a:pPr algn="l"/>
            <a:r>
              <a:rPr sz="1200" b="0">
                <a:solidFill>
                  <a:srgbClr val="2D3439"/>
                </a:solidFill>
                <a:latin typeface="Aptos"/>
              </a:rPr>
              <a:t>Obdobje, v katerem morajo nastati upravičeni stroški. Do 31. 10. 2029 mora biti razdeljena vsa dodeljena hrana in izvedeni spremljevalni ukrepi.</a:t>
            </a:r>
          </a:p>
        </p:txBody>
      </p:sp>
      <p:sp>
        <p:nvSpPr>
          <p:cNvPr id="11" name="Rounded Rectangle 10"/>
          <p:cNvSpPr/>
          <p:nvPr/>
        </p:nvSpPr>
        <p:spPr>
          <a:xfrm>
            <a:off x="4364736" y="1691640"/>
            <a:ext cx="3477768" cy="1828800"/>
          </a:xfrm>
          <a:prstGeom prst="roundRect">
            <a:avLst/>
          </a:prstGeom>
          <a:solidFill>
            <a:srgbClr val="F2F5F7"/>
          </a:solidFill>
          <a:ln>
            <a:solidFill>
              <a:srgbClr val="D9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4529328" y="1837944"/>
            <a:ext cx="3148584" cy="320040"/>
          </a:xfrm>
          <a:prstGeom prst="rect">
            <a:avLst/>
          </a:prstGeom>
          <a:noFill/>
        </p:spPr>
        <p:txBody>
          <a:bodyPr wrap="square">
            <a:spAutoFit/>
          </a:bodyPr>
          <a:lstStyle/>
          <a:p>
            <a:pPr algn="l"/>
            <a:r>
              <a:rPr sz="1400" b="1">
                <a:solidFill>
                  <a:srgbClr val="1B374E"/>
                </a:solidFill>
                <a:latin typeface="Aptos"/>
              </a:rPr>
              <a:t>1. 1. 2027–31. 12. 2029</a:t>
            </a:r>
          </a:p>
        </p:txBody>
      </p:sp>
      <p:sp>
        <p:nvSpPr>
          <p:cNvPr id="13" name="TextBox 12"/>
          <p:cNvSpPr txBox="1"/>
          <p:nvPr/>
        </p:nvSpPr>
        <p:spPr>
          <a:xfrm>
            <a:off x="4529328" y="2258568"/>
            <a:ext cx="3148584" cy="1143000"/>
          </a:xfrm>
          <a:prstGeom prst="rect">
            <a:avLst/>
          </a:prstGeom>
          <a:noFill/>
        </p:spPr>
        <p:txBody>
          <a:bodyPr wrap="square">
            <a:spAutoFit/>
          </a:bodyPr>
          <a:lstStyle/>
          <a:p>
            <a:pPr algn="l"/>
            <a:r>
              <a:rPr sz="1200" b="0">
                <a:solidFill>
                  <a:srgbClr val="2D3439"/>
                </a:solidFill>
                <a:latin typeface="Aptos"/>
              </a:rPr>
              <a:t>Obdobje upravičenosti javnih izdatkov oziroma izplačil iz proračuna Republike Slovenije.</a:t>
            </a:r>
          </a:p>
        </p:txBody>
      </p:sp>
      <p:sp>
        <p:nvSpPr>
          <p:cNvPr id="14" name="Rounded Rectangle 13"/>
          <p:cNvSpPr/>
          <p:nvPr/>
        </p:nvSpPr>
        <p:spPr>
          <a:xfrm>
            <a:off x="8043672" y="1691640"/>
            <a:ext cx="3477768" cy="1828800"/>
          </a:xfrm>
          <a:prstGeom prst="roundRect">
            <a:avLst/>
          </a:prstGeom>
          <a:solidFill>
            <a:srgbClr val="F2F5F7"/>
          </a:solidFill>
          <a:ln>
            <a:solidFill>
              <a:srgbClr val="D9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8208264" y="1837944"/>
            <a:ext cx="3148584" cy="320040"/>
          </a:xfrm>
          <a:prstGeom prst="rect">
            <a:avLst/>
          </a:prstGeom>
          <a:noFill/>
        </p:spPr>
        <p:txBody>
          <a:bodyPr wrap="square">
            <a:spAutoFit/>
          </a:bodyPr>
          <a:lstStyle/>
          <a:p>
            <a:pPr algn="l"/>
            <a:r>
              <a:rPr sz="1400" b="1">
                <a:solidFill>
                  <a:srgbClr val="1B374E"/>
                </a:solidFill>
                <a:latin typeface="Aptos"/>
              </a:rPr>
              <a:t>2027 • 2028 • 2029</a:t>
            </a:r>
          </a:p>
        </p:txBody>
      </p:sp>
      <p:sp>
        <p:nvSpPr>
          <p:cNvPr id="16" name="TextBox 15"/>
          <p:cNvSpPr txBox="1"/>
          <p:nvPr/>
        </p:nvSpPr>
        <p:spPr>
          <a:xfrm>
            <a:off x="8208264" y="2258568"/>
            <a:ext cx="3148584" cy="1143000"/>
          </a:xfrm>
          <a:prstGeom prst="rect">
            <a:avLst/>
          </a:prstGeom>
          <a:noFill/>
        </p:spPr>
        <p:txBody>
          <a:bodyPr wrap="square">
            <a:spAutoFit/>
          </a:bodyPr>
          <a:lstStyle/>
          <a:p>
            <a:pPr algn="l"/>
            <a:r>
              <a:rPr sz="1200" b="0">
                <a:solidFill>
                  <a:srgbClr val="2D3439"/>
                </a:solidFill>
                <a:latin typeface="Aptos"/>
              </a:rPr>
              <a:t>Proračunska leta, za katera so namenjena razpisana sredstva.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109728"/>
          </a:xfrm>
          <a:prstGeom prst="rect">
            <a:avLst/>
          </a:prstGeom>
          <a:solidFill>
            <a:srgbClr val="0077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713232" y="384048"/>
            <a:ext cx="2283061" cy="477054"/>
          </a:xfrm>
          <a:prstGeom prst="rect">
            <a:avLst/>
          </a:prstGeom>
          <a:noFill/>
        </p:spPr>
        <p:txBody>
          <a:bodyPr wrap="none">
            <a:spAutoFit/>
          </a:bodyPr>
          <a:lstStyle/>
          <a:p>
            <a:r>
              <a:rPr sz="2500" b="1" dirty="0">
                <a:solidFill>
                  <a:srgbClr val="1E394F"/>
                </a:solidFill>
                <a:latin typeface="Aptos" panose="020B0004020202020204" pitchFamily="34" charset="0"/>
              </a:rPr>
              <a:t>Merila za </a:t>
            </a:r>
            <a:r>
              <a:rPr sz="2500" b="1" dirty="0" err="1">
                <a:solidFill>
                  <a:srgbClr val="1E394F"/>
                </a:solidFill>
                <a:latin typeface="Aptos" panose="020B0004020202020204" pitchFamily="34" charset="0"/>
              </a:rPr>
              <a:t>izbor</a:t>
            </a:r>
            <a:endParaRPr sz="2500" b="1" dirty="0">
              <a:solidFill>
                <a:srgbClr val="1E394F"/>
              </a:solidFill>
              <a:latin typeface="Aptos" panose="020B0004020202020204" pitchFamily="34" charset="0"/>
            </a:endParaRPr>
          </a:p>
        </p:txBody>
      </p:sp>
      <p:sp>
        <p:nvSpPr>
          <p:cNvPr id="4" name="Rectangle 3"/>
          <p:cNvSpPr/>
          <p:nvPr/>
        </p:nvSpPr>
        <p:spPr>
          <a:xfrm>
            <a:off x="640080" y="960120"/>
            <a:ext cx="914400" cy="50292"/>
          </a:xfrm>
          <a:prstGeom prst="rect">
            <a:avLst/>
          </a:prstGeom>
          <a:solidFill>
            <a:srgbClr val="7097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ounded Rectangle 4"/>
          <p:cNvSpPr/>
          <p:nvPr/>
        </p:nvSpPr>
        <p:spPr>
          <a:xfrm>
            <a:off x="658368" y="1298448"/>
            <a:ext cx="3493008" cy="1901952"/>
          </a:xfrm>
          <a:prstGeom prst="roundRect">
            <a:avLst/>
          </a:prstGeom>
          <a:solidFill>
            <a:srgbClr val="F4F7F9"/>
          </a:solidFill>
          <a:ln>
            <a:solidFill>
              <a:srgbClr val="D3DC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905256" y="1453895"/>
            <a:ext cx="2950423" cy="701731"/>
          </a:xfrm>
          <a:prstGeom prst="rect">
            <a:avLst/>
          </a:prstGeom>
          <a:noFill/>
        </p:spPr>
        <p:txBody>
          <a:bodyPr wrap="none">
            <a:spAutoFit/>
          </a:bodyPr>
          <a:lstStyle/>
          <a:p>
            <a:r>
              <a:rPr sz="1320" b="1" dirty="0">
                <a:solidFill>
                  <a:srgbClr val="1E394F"/>
                </a:solidFill>
                <a:latin typeface="Aptos"/>
              </a:rPr>
              <a:t>1. RAZDELJEVANJE HRANE • </a:t>
            </a:r>
            <a:r>
              <a:rPr sz="1320" b="1" dirty="0" err="1">
                <a:solidFill>
                  <a:srgbClr val="1E394F"/>
                </a:solidFill>
                <a:latin typeface="Aptos"/>
              </a:rPr>
              <a:t>možnih</a:t>
            </a:r>
            <a:r>
              <a:rPr sz="1320" b="1" dirty="0">
                <a:solidFill>
                  <a:srgbClr val="1E394F"/>
                </a:solidFill>
                <a:latin typeface="Aptos"/>
              </a:rPr>
              <a:t> </a:t>
            </a:r>
            <a:endParaRPr lang="sl-SI" sz="1320" b="1" dirty="0">
              <a:solidFill>
                <a:srgbClr val="1E394F"/>
              </a:solidFill>
              <a:latin typeface="Aptos"/>
            </a:endParaRPr>
          </a:p>
          <a:p>
            <a:r>
              <a:rPr sz="1320" b="1" dirty="0" err="1">
                <a:solidFill>
                  <a:srgbClr val="1E394F"/>
                </a:solidFill>
                <a:latin typeface="Aptos"/>
              </a:rPr>
              <a:t>največ</a:t>
            </a:r>
            <a:r>
              <a:rPr sz="1320" b="1" dirty="0">
                <a:solidFill>
                  <a:srgbClr val="1E394F"/>
                </a:solidFill>
                <a:latin typeface="Aptos"/>
              </a:rPr>
              <a:t> 6 </a:t>
            </a:r>
            <a:r>
              <a:rPr sz="1320" b="1" dirty="0" err="1">
                <a:solidFill>
                  <a:srgbClr val="1E394F"/>
                </a:solidFill>
                <a:latin typeface="Aptos"/>
              </a:rPr>
              <a:t>točk</a:t>
            </a:r>
            <a:endParaRPr lang="sl-SI" sz="1320" b="1" dirty="0">
              <a:solidFill>
                <a:srgbClr val="1E394F"/>
              </a:solidFill>
              <a:latin typeface="Aptos"/>
            </a:endParaRPr>
          </a:p>
          <a:p>
            <a:endParaRPr sz="1320" b="1" dirty="0">
              <a:solidFill>
                <a:srgbClr val="1E394F"/>
              </a:solidFill>
              <a:latin typeface="Aptos"/>
            </a:endParaRPr>
          </a:p>
        </p:txBody>
      </p:sp>
      <p:sp>
        <p:nvSpPr>
          <p:cNvPr id="7" name="TextBox 6"/>
          <p:cNvSpPr txBox="1"/>
          <p:nvPr/>
        </p:nvSpPr>
        <p:spPr>
          <a:xfrm>
            <a:off x="905256" y="2036399"/>
            <a:ext cx="2999232" cy="1170432"/>
          </a:xfrm>
          <a:prstGeom prst="rect">
            <a:avLst/>
          </a:prstGeom>
          <a:noFill/>
        </p:spPr>
        <p:txBody>
          <a:bodyPr wrap="square">
            <a:spAutoFit/>
          </a:bodyPr>
          <a:lstStyle/>
          <a:p>
            <a:pPr>
              <a:spcAft>
                <a:spcPts val="300"/>
              </a:spcAft>
            </a:pPr>
            <a:r>
              <a:rPr sz="1019" dirty="0">
                <a:solidFill>
                  <a:srgbClr val="30363C"/>
                </a:solidFill>
                <a:latin typeface="Aptos"/>
              </a:rPr>
              <a:t>1.1 </a:t>
            </a:r>
            <a:r>
              <a:rPr sz="1019" dirty="0" err="1">
                <a:solidFill>
                  <a:srgbClr val="30363C"/>
                </a:solidFill>
                <a:latin typeface="Aptos"/>
              </a:rPr>
              <a:t>Organizacija</a:t>
            </a:r>
            <a:r>
              <a:rPr sz="1019" dirty="0">
                <a:solidFill>
                  <a:srgbClr val="30363C"/>
                </a:solidFill>
                <a:latin typeface="Aptos"/>
              </a:rPr>
              <a:t> </a:t>
            </a:r>
            <a:r>
              <a:rPr sz="1019" dirty="0" err="1">
                <a:solidFill>
                  <a:srgbClr val="30363C"/>
                </a:solidFill>
                <a:latin typeface="Aptos"/>
              </a:rPr>
              <a:t>transporta</a:t>
            </a:r>
            <a:r>
              <a:rPr sz="1019" dirty="0">
                <a:solidFill>
                  <a:srgbClr val="30363C"/>
                </a:solidFill>
                <a:latin typeface="Aptos"/>
              </a:rPr>
              <a:t>, </a:t>
            </a:r>
            <a:r>
              <a:rPr sz="1019" dirty="0" err="1">
                <a:solidFill>
                  <a:srgbClr val="30363C"/>
                </a:solidFill>
                <a:latin typeface="Aptos"/>
              </a:rPr>
              <a:t>skladiščenja</a:t>
            </a:r>
            <a:r>
              <a:rPr sz="1019" dirty="0">
                <a:solidFill>
                  <a:srgbClr val="30363C"/>
                </a:solidFill>
                <a:latin typeface="Aptos"/>
              </a:rPr>
              <a:t> in </a:t>
            </a:r>
            <a:r>
              <a:rPr sz="1019" dirty="0" err="1">
                <a:solidFill>
                  <a:srgbClr val="30363C"/>
                </a:solidFill>
                <a:latin typeface="Aptos"/>
              </a:rPr>
              <a:t>razdeljevanja</a:t>
            </a:r>
            <a:r>
              <a:rPr sz="1019" dirty="0">
                <a:solidFill>
                  <a:srgbClr val="30363C"/>
                </a:solidFill>
                <a:latin typeface="Aptos"/>
              </a:rPr>
              <a:t> </a:t>
            </a:r>
            <a:r>
              <a:rPr sz="1019" dirty="0" err="1">
                <a:solidFill>
                  <a:srgbClr val="30363C"/>
                </a:solidFill>
                <a:latin typeface="Aptos"/>
              </a:rPr>
              <a:t>hrane</a:t>
            </a:r>
            <a:endParaRPr sz="1019" dirty="0">
              <a:solidFill>
                <a:srgbClr val="30363C"/>
              </a:solidFill>
              <a:latin typeface="Aptos"/>
            </a:endParaRPr>
          </a:p>
          <a:p>
            <a:pPr>
              <a:spcAft>
                <a:spcPts val="300"/>
              </a:spcAft>
            </a:pPr>
            <a:r>
              <a:rPr sz="1019" dirty="0">
                <a:solidFill>
                  <a:srgbClr val="30363C"/>
                </a:solidFill>
                <a:latin typeface="Aptos"/>
              </a:rPr>
              <a:t>1.2 </a:t>
            </a:r>
            <a:r>
              <a:rPr sz="1019" dirty="0" err="1">
                <a:solidFill>
                  <a:srgbClr val="30363C"/>
                </a:solidFill>
                <a:latin typeface="Aptos"/>
              </a:rPr>
              <a:t>Regionalna</a:t>
            </a:r>
            <a:r>
              <a:rPr sz="1019" dirty="0">
                <a:solidFill>
                  <a:srgbClr val="30363C"/>
                </a:solidFill>
                <a:latin typeface="Aptos"/>
              </a:rPr>
              <a:t> </a:t>
            </a:r>
            <a:r>
              <a:rPr sz="1019" dirty="0" err="1">
                <a:solidFill>
                  <a:srgbClr val="30363C"/>
                </a:solidFill>
                <a:latin typeface="Aptos"/>
              </a:rPr>
              <a:t>pokritost</a:t>
            </a:r>
            <a:r>
              <a:rPr sz="1019" dirty="0">
                <a:solidFill>
                  <a:srgbClr val="30363C"/>
                </a:solidFill>
                <a:latin typeface="Aptos"/>
              </a:rPr>
              <a:t> </a:t>
            </a:r>
            <a:r>
              <a:rPr sz="1019" dirty="0" err="1">
                <a:solidFill>
                  <a:srgbClr val="30363C"/>
                </a:solidFill>
                <a:latin typeface="Aptos"/>
              </a:rPr>
              <a:t>razdeljevanja</a:t>
            </a:r>
            <a:r>
              <a:rPr sz="1019" dirty="0">
                <a:solidFill>
                  <a:srgbClr val="30363C"/>
                </a:solidFill>
                <a:latin typeface="Aptos"/>
              </a:rPr>
              <a:t> </a:t>
            </a:r>
            <a:r>
              <a:rPr sz="1019" dirty="0" err="1">
                <a:solidFill>
                  <a:srgbClr val="30363C"/>
                </a:solidFill>
                <a:latin typeface="Aptos"/>
              </a:rPr>
              <a:t>hrane</a:t>
            </a:r>
            <a:endParaRPr sz="1019" dirty="0">
              <a:solidFill>
                <a:srgbClr val="30363C"/>
              </a:solidFill>
              <a:latin typeface="Aptos"/>
            </a:endParaRPr>
          </a:p>
          <a:p>
            <a:pPr>
              <a:spcAft>
                <a:spcPts val="300"/>
              </a:spcAft>
            </a:pPr>
            <a:r>
              <a:rPr sz="1019" dirty="0">
                <a:solidFill>
                  <a:srgbClr val="30363C"/>
                </a:solidFill>
                <a:latin typeface="Aptos"/>
              </a:rPr>
              <a:t>1.3 </a:t>
            </a:r>
            <a:r>
              <a:rPr sz="1019" dirty="0" err="1">
                <a:solidFill>
                  <a:srgbClr val="30363C"/>
                </a:solidFill>
                <a:latin typeface="Aptos"/>
              </a:rPr>
              <a:t>Postopek</a:t>
            </a:r>
            <a:r>
              <a:rPr sz="1019" dirty="0">
                <a:solidFill>
                  <a:srgbClr val="30363C"/>
                </a:solidFill>
                <a:latin typeface="Aptos"/>
              </a:rPr>
              <a:t> </a:t>
            </a:r>
            <a:r>
              <a:rPr sz="1019" dirty="0" err="1">
                <a:solidFill>
                  <a:srgbClr val="30363C"/>
                </a:solidFill>
                <a:latin typeface="Aptos"/>
              </a:rPr>
              <a:t>preverjanja</a:t>
            </a:r>
            <a:r>
              <a:rPr sz="1019" dirty="0">
                <a:solidFill>
                  <a:srgbClr val="30363C"/>
                </a:solidFill>
                <a:latin typeface="Aptos"/>
              </a:rPr>
              <a:t> </a:t>
            </a:r>
            <a:r>
              <a:rPr sz="1019" dirty="0" err="1">
                <a:solidFill>
                  <a:srgbClr val="30363C"/>
                </a:solidFill>
                <a:latin typeface="Aptos"/>
              </a:rPr>
              <a:t>upravičenosti</a:t>
            </a:r>
            <a:r>
              <a:rPr sz="1019" dirty="0">
                <a:solidFill>
                  <a:srgbClr val="30363C"/>
                </a:solidFill>
                <a:latin typeface="Aptos"/>
              </a:rPr>
              <a:t> </a:t>
            </a:r>
            <a:r>
              <a:rPr sz="1019" dirty="0" err="1">
                <a:solidFill>
                  <a:srgbClr val="30363C"/>
                </a:solidFill>
                <a:latin typeface="Aptos"/>
              </a:rPr>
              <a:t>oseb</a:t>
            </a:r>
            <a:r>
              <a:rPr sz="1019" dirty="0">
                <a:solidFill>
                  <a:srgbClr val="30363C"/>
                </a:solidFill>
                <a:latin typeface="Aptos"/>
              </a:rPr>
              <a:t> do </a:t>
            </a:r>
            <a:r>
              <a:rPr sz="1019" dirty="0" err="1">
                <a:solidFill>
                  <a:srgbClr val="30363C"/>
                </a:solidFill>
                <a:latin typeface="Aptos"/>
              </a:rPr>
              <a:t>pomoči</a:t>
            </a:r>
            <a:endParaRPr sz="1019" dirty="0">
              <a:solidFill>
                <a:srgbClr val="30363C"/>
              </a:solidFill>
              <a:latin typeface="Aptos"/>
            </a:endParaRPr>
          </a:p>
        </p:txBody>
      </p:sp>
      <p:sp>
        <p:nvSpPr>
          <p:cNvPr id="8" name="Rounded Rectangle 7"/>
          <p:cNvSpPr/>
          <p:nvPr/>
        </p:nvSpPr>
        <p:spPr>
          <a:xfrm>
            <a:off x="4343400" y="1298448"/>
            <a:ext cx="3493008" cy="1901952"/>
          </a:xfrm>
          <a:prstGeom prst="roundRect">
            <a:avLst/>
          </a:prstGeom>
          <a:solidFill>
            <a:srgbClr val="F4F7F9"/>
          </a:solidFill>
          <a:ln>
            <a:solidFill>
              <a:srgbClr val="D3DC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590288" y="1453895"/>
            <a:ext cx="2979790" cy="498598"/>
          </a:xfrm>
          <a:prstGeom prst="rect">
            <a:avLst/>
          </a:prstGeom>
          <a:noFill/>
        </p:spPr>
        <p:txBody>
          <a:bodyPr wrap="none">
            <a:spAutoFit/>
          </a:bodyPr>
          <a:lstStyle/>
          <a:p>
            <a:r>
              <a:rPr sz="1320" b="1" dirty="0">
                <a:solidFill>
                  <a:srgbClr val="1E394F"/>
                </a:solidFill>
                <a:latin typeface="Aptos"/>
              </a:rPr>
              <a:t>2. SPREMLJEVALNI UKREPI • </a:t>
            </a:r>
            <a:r>
              <a:rPr sz="1320" b="1" dirty="0" err="1">
                <a:solidFill>
                  <a:srgbClr val="1E394F"/>
                </a:solidFill>
                <a:latin typeface="Aptos"/>
              </a:rPr>
              <a:t>možnih</a:t>
            </a:r>
            <a:r>
              <a:rPr sz="1320" b="1" dirty="0">
                <a:solidFill>
                  <a:srgbClr val="1E394F"/>
                </a:solidFill>
                <a:latin typeface="Aptos"/>
              </a:rPr>
              <a:t> </a:t>
            </a:r>
            <a:endParaRPr lang="sl-SI" sz="1320" b="1" dirty="0">
              <a:solidFill>
                <a:srgbClr val="1E394F"/>
              </a:solidFill>
              <a:latin typeface="Aptos"/>
            </a:endParaRPr>
          </a:p>
          <a:p>
            <a:r>
              <a:rPr sz="1320" b="1" dirty="0" err="1">
                <a:solidFill>
                  <a:srgbClr val="1E394F"/>
                </a:solidFill>
                <a:latin typeface="Aptos"/>
              </a:rPr>
              <a:t>največ</a:t>
            </a:r>
            <a:r>
              <a:rPr sz="1320" b="1" dirty="0">
                <a:solidFill>
                  <a:srgbClr val="1E394F"/>
                </a:solidFill>
                <a:latin typeface="Aptos"/>
              </a:rPr>
              <a:t> 6 </a:t>
            </a:r>
            <a:r>
              <a:rPr sz="1320" b="1" dirty="0" err="1">
                <a:solidFill>
                  <a:srgbClr val="1E394F"/>
                </a:solidFill>
                <a:latin typeface="Aptos"/>
              </a:rPr>
              <a:t>točk</a:t>
            </a:r>
            <a:endParaRPr sz="1320" b="1" dirty="0">
              <a:solidFill>
                <a:srgbClr val="1E394F"/>
              </a:solidFill>
              <a:latin typeface="Aptos"/>
            </a:endParaRPr>
          </a:p>
        </p:txBody>
      </p:sp>
      <p:sp>
        <p:nvSpPr>
          <p:cNvPr id="10" name="TextBox 9"/>
          <p:cNvSpPr txBox="1"/>
          <p:nvPr/>
        </p:nvSpPr>
        <p:spPr>
          <a:xfrm>
            <a:off x="4590288" y="2042783"/>
            <a:ext cx="2999232" cy="1170432"/>
          </a:xfrm>
          <a:prstGeom prst="rect">
            <a:avLst/>
          </a:prstGeom>
          <a:noFill/>
        </p:spPr>
        <p:txBody>
          <a:bodyPr wrap="square">
            <a:spAutoFit/>
          </a:bodyPr>
          <a:lstStyle/>
          <a:p>
            <a:pPr>
              <a:spcAft>
                <a:spcPts val="300"/>
              </a:spcAft>
            </a:pPr>
            <a:r>
              <a:rPr sz="1019" dirty="0">
                <a:solidFill>
                  <a:srgbClr val="30363C"/>
                </a:solidFill>
                <a:latin typeface="Aptos"/>
              </a:rPr>
              <a:t>2.1 Program </a:t>
            </a:r>
            <a:r>
              <a:rPr sz="1019" dirty="0" err="1">
                <a:solidFill>
                  <a:srgbClr val="30363C"/>
                </a:solidFill>
                <a:latin typeface="Aptos"/>
              </a:rPr>
              <a:t>obveznih</a:t>
            </a:r>
            <a:r>
              <a:rPr sz="1019" dirty="0">
                <a:solidFill>
                  <a:srgbClr val="30363C"/>
                </a:solidFill>
                <a:latin typeface="Aptos"/>
              </a:rPr>
              <a:t> </a:t>
            </a:r>
            <a:r>
              <a:rPr sz="1019" dirty="0" err="1">
                <a:solidFill>
                  <a:srgbClr val="30363C"/>
                </a:solidFill>
                <a:latin typeface="Aptos"/>
              </a:rPr>
              <a:t>spremljevalnih</a:t>
            </a:r>
            <a:r>
              <a:rPr sz="1019" dirty="0">
                <a:solidFill>
                  <a:srgbClr val="30363C"/>
                </a:solidFill>
                <a:latin typeface="Aptos"/>
              </a:rPr>
              <a:t> </a:t>
            </a:r>
            <a:r>
              <a:rPr sz="1019" dirty="0" err="1">
                <a:solidFill>
                  <a:srgbClr val="30363C"/>
                </a:solidFill>
                <a:latin typeface="Aptos"/>
              </a:rPr>
              <a:t>ukrepov</a:t>
            </a:r>
            <a:endParaRPr sz="1019" dirty="0">
              <a:solidFill>
                <a:srgbClr val="30363C"/>
              </a:solidFill>
              <a:latin typeface="Aptos"/>
            </a:endParaRPr>
          </a:p>
          <a:p>
            <a:pPr>
              <a:spcAft>
                <a:spcPts val="300"/>
              </a:spcAft>
            </a:pPr>
            <a:r>
              <a:rPr sz="1019" dirty="0">
                <a:solidFill>
                  <a:srgbClr val="30363C"/>
                </a:solidFill>
                <a:latin typeface="Aptos"/>
              </a:rPr>
              <a:t>2.2 </a:t>
            </a:r>
            <a:r>
              <a:rPr sz="1019" dirty="0" err="1">
                <a:solidFill>
                  <a:srgbClr val="30363C"/>
                </a:solidFill>
                <a:latin typeface="Aptos"/>
              </a:rPr>
              <a:t>Dodatni</a:t>
            </a:r>
            <a:r>
              <a:rPr sz="1019" dirty="0">
                <a:solidFill>
                  <a:srgbClr val="30363C"/>
                </a:solidFill>
                <a:latin typeface="Aptos"/>
              </a:rPr>
              <a:t> </a:t>
            </a:r>
            <a:r>
              <a:rPr sz="1019" dirty="0" err="1">
                <a:solidFill>
                  <a:srgbClr val="30363C"/>
                </a:solidFill>
                <a:latin typeface="Aptos"/>
              </a:rPr>
              <a:t>spremljevalni</a:t>
            </a:r>
            <a:r>
              <a:rPr sz="1019" dirty="0">
                <a:solidFill>
                  <a:srgbClr val="30363C"/>
                </a:solidFill>
                <a:latin typeface="Aptos"/>
              </a:rPr>
              <a:t> </a:t>
            </a:r>
            <a:r>
              <a:rPr sz="1019" dirty="0" err="1">
                <a:solidFill>
                  <a:srgbClr val="30363C"/>
                </a:solidFill>
                <a:latin typeface="Aptos"/>
              </a:rPr>
              <a:t>ukrepi</a:t>
            </a:r>
            <a:endParaRPr sz="1019" dirty="0">
              <a:solidFill>
                <a:srgbClr val="30363C"/>
              </a:solidFill>
              <a:latin typeface="Aptos"/>
            </a:endParaRPr>
          </a:p>
          <a:p>
            <a:pPr>
              <a:spcAft>
                <a:spcPts val="300"/>
              </a:spcAft>
            </a:pPr>
            <a:r>
              <a:rPr sz="1019" dirty="0">
                <a:solidFill>
                  <a:srgbClr val="30363C"/>
                </a:solidFill>
                <a:latin typeface="Aptos"/>
              </a:rPr>
              <a:t>2.3 </a:t>
            </a:r>
            <a:r>
              <a:rPr sz="1019" dirty="0" err="1">
                <a:solidFill>
                  <a:srgbClr val="30363C"/>
                </a:solidFill>
                <a:latin typeface="Aptos"/>
              </a:rPr>
              <a:t>Strokovna</a:t>
            </a:r>
            <a:r>
              <a:rPr sz="1019" dirty="0">
                <a:solidFill>
                  <a:srgbClr val="30363C"/>
                </a:solidFill>
                <a:latin typeface="Aptos"/>
              </a:rPr>
              <a:t> </a:t>
            </a:r>
            <a:r>
              <a:rPr sz="1019" dirty="0" err="1">
                <a:solidFill>
                  <a:srgbClr val="30363C"/>
                </a:solidFill>
                <a:latin typeface="Aptos"/>
              </a:rPr>
              <a:t>usposobljenost</a:t>
            </a:r>
            <a:r>
              <a:rPr sz="1019" dirty="0">
                <a:solidFill>
                  <a:srgbClr val="30363C"/>
                </a:solidFill>
                <a:latin typeface="Aptos"/>
              </a:rPr>
              <a:t> za </a:t>
            </a:r>
            <a:r>
              <a:rPr sz="1019" dirty="0" err="1">
                <a:solidFill>
                  <a:srgbClr val="30363C"/>
                </a:solidFill>
                <a:latin typeface="Aptos"/>
              </a:rPr>
              <a:t>izvajanje</a:t>
            </a:r>
            <a:r>
              <a:rPr sz="1019" dirty="0">
                <a:solidFill>
                  <a:srgbClr val="30363C"/>
                </a:solidFill>
                <a:latin typeface="Aptos"/>
              </a:rPr>
              <a:t> </a:t>
            </a:r>
            <a:r>
              <a:rPr sz="1019" dirty="0" err="1">
                <a:solidFill>
                  <a:srgbClr val="30363C"/>
                </a:solidFill>
                <a:latin typeface="Aptos"/>
              </a:rPr>
              <a:t>spremljevalnih</a:t>
            </a:r>
            <a:r>
              <a:rPr sz="1019" dirty="0">
                <a:solidFill>
                  <a:srgbClr val="30363C"/>
                </a:solidFill>
                <a:latin typeface="Aptos"/>
              </a:rPr>
              <a:t> </a:t>
            </a:r>
            <a:r>
              <a:rPr sz="1019" dirty="0" err="1">
                <a:solidFill>
                  <a:srgbClr val="30363C"/>
                </a:solidFill>
                <a:latin typeface="Aptos"/>
              </a:rPr>
              <a:t>ukrepov</a:t>
            </a:r>
            <a:endParaRPr sz="1019" dirty="0">
              <a:solidFill>
                <a:srgbClr val="30363C"/>
              </a:solidFill>
              <a:latin typeface="Aptos"/>
            </a:endParaRPr>
          </a:p>
        </p:txBody>
      </p:sp>
      <p:sp>
        <p:nvSpPr>
          <p:cNvPr id="11" name="Rounded Rectangle 10"/>
          <p:cNvSpPr/>
          <p:nvPr/>
        </p:nvSpPr>
        <p:spPr>
          <a:xfrm>
            <a:off x="8028431" y="1298448"/>
            <a:ext cx="3493008" cy="1901952"/>
          </a:xfrm>
          <a:prstGeom prst="roundRect">
            <a:avLst/>
          </a:prstGeom>
          <a:solidFill>
            <a:srgbClr val="F4F7F9"/>
          </a:solidFill>
          <a:ln>
            <a:solidFill>
              <a:srgbClr val="D3DC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275319" y="1453895"/>
            <a:ext cx="2844177" cy="498598"/>
          </a:xfrm>
          <a:prstGeom prst="rect">
            <a:avLst/>
          </a:prstGeom>
          <a:noFill/>
        </p:spPr>
        <p:txBody>
          <a:bodyPr wrap="none">
            <a:spAutoFit/>
          </a:bodyPr>
          <a:lstStyle/>
          <a:p>
            <a:r>
              <a:rPr sz="1320" b="1" dirty="0">
                <a:solidFill>
                  <a:srgbClr val="1E394F"/>
                </a:solidFill>
                <a:latin typeface="Aptos"/>
              </a:rPr>
              <a:t>3. IZKUŠNJE PRIJAVITELJA • </a:t>
            </a:r>
            <a:r>
              <a:rPr sz="1320" b="1" dirty="0" err="1">
                <a:solidFill>
                  <a:srgbClr val="1E394F"/>
                </a:solidFill>
                <a:latin typeface="Aptos"/>
              </a:rPr>
              <a:t>možne</a:t>
            </a:r>
            <a:r>
              <a:rPr sz="1320" b="1" dirty="0">
                <a:solidFill>
                  <a:srgbClr val="1E394F"/>
                </a:solidFill>
                <a:latin typeface="Aptos"/>
              </a:rPr>
              <a:t> </a:t>
            </a:r>
            <a:endParaRPr lang="sl-SI" sz="1320" b="1" dirty="0">
              <a:solidFill>
                <a:srgbClr val="1E394F"/>
              </a:solidFill>
              <a:latin typeface="Aptos"/>
            </a:endParaRPr>
          </a:p>
          <a:p>
            <a:r>
              <a:rPr sz="1320" b="1" dirty="0" err="1">
                <a:solidFill>
                  <a:srgbClr val="1E394F"/>
                </a:solidFill>
                <a:latin typeface="Aptos"/>
              </a:rPr>
              <a:t>največ</a:t>
            </a:r>
            <a:r>
              <a:rPr sz="1320" b="1" dirty="0">
                <a:solidFill>
                  <a:srgbClr val="1E394F"/>
                </a:solidFill>
                <a:latin typeface="Aptos"/>
              </a:rPr>
              <a:t> 4 </a:t>
            </a:r>
            <a:r>
              <a:rPr sz="1320" b="1" dirty="0" err="1">
                <a:solidFill>
                  <a:srgbClr val="1E394F"/>
                </a:solidFill>
                <a:latin typeface="Aptos"/>
              </a:rPr>
              <a:t>točke</a:t>
            </a:r>
            <a:endParaRPr sz="1320" b="1" dirty="0">
              <a:solidFill>
                <a:srgbClr val="1E394F"/>
              </a:solidFill>
              <a:latin typeface="Aptos"/>
            </a:endParaRPr>
          </a:p>
        </p:txBody>
      </p:sp>
      <p:sp>
        <p:nvSpPr>
          <p:cNvPr id="13" name="TextBox 12"/>
          <p:cNvSpPr txBox="1"/>
          <p:nvPr/>
        </p:nvSpPr>
        <p:spPr>
          <a:xfrm>
            <a:off x="8275319" y="1994580"/>
            <a:ext cx="2999232" cy="1170432"/>
          </a:xfrm>
          <a:prstGeom prst="rect">
            <a:avLst/>
          </a:prstGeom>
          <a:noFill/>
        </p:spPr>
        <p:txBody>
          <a:bodyPr wrap="square">
            <a:spAutoFit/>
          </a:bodyPr>
          <a:lstStyle/>
          <a:p>
            <a:pPr>
              <a:spcAft>
                <a:spcPts val="300"/>
              </a:spcAft>
            </a:pPr>
            <a:r>
              <a:rPr sz="1019" dirty="0">
                <a:solidFill>
                  <a:srgbClr val="30363C"/>
                </a:solidFill>
                <a:latin typeface="Aptos"/>
              </a:rPr>
              <a:t>3.1 Izkušnje z </a:t>
            </a:r>
            <a:r>
              <a:rPr sz="1019" dirty="0" err="1">
                <a:solidFill>
                  <a:srgbClr val="30363C"/>
                </a:solidFill>
                <a:latin typeface="Aptos"/>
              </a:rPr>
              <a:t>izvajanjem</a:t>
            </a:r>
            <a:r>
              <a:rPr sz="1019" dirty="0">
                <a:solidFill>
                  <a:srgbClr val="30363C"/>
                </a:solidFill>
                <a:latin typeface="Aptos"/>
              </a:rPr>
              <a:t> </a:t>
            </a:r>
            <a:r>
              <a:rPr sz="1019" dirty="0" err="1">
                <a:solidFill>
                  <a:srgbClr val="30363C"/>
                </a:solidFill>
                <a:latin typeface="Aptos"/>
              </a:rPr>
              <a:t>razdeljevanja</a:t>
            </a:r>
            <a:r>
              <a:rPr sz="1019" dirty="0">
                <a:solidFill>
                  <a:srgbClr val="30363C"/>
                </a:solidFill>
                <a:latin typeface="Aptos"/>
              </a:rPr>
              <a:t> </a:t>
            </a:r>
            <a:r>
              <a:rPr sz="1019" dirty="0" err="1">
                <a:solidFill>
                  <a:srgbClr val="30363C"/>
                </a:solidFill>
                <a:latin typeface="Aptos"/>
              </a:rPr>
              <a:t>pomoči</a:t>
            </a:r>
            <a:r>
              <a:rPr sz="1019" dirty="0">
                <a:solidFill>
                  <a:srgbClr val="30363C"/>
                </a:solidFill>
                <a:latin typeface="Aptos"/>
              </a:rPr>
              <a:t> v </a:t>
            </a:r>
            <a:r>
              <a:rPr sz="1019" dirty="0" err="1">
                <a:solidFill>
                  <a:srgbClr val="30363C"/>
                </a:solidFill>
                <a:latin typeface="Aptos"/>
              </a:rPr>
              <a:t>hrani</a:t>
            </a:r>
            <a:endParaRPr sz="1019" dirty="0">
              <a:solidFill>
                <a:srgbClr val="30363C"/>
              </a:solidFill>
              <a:latin typeface="Aptos"/>
            </a:endParaRPr>
          </a:p>
          <a:p>
            <a:pPr>
              <a:spcAft>
                <a:spcPts val="300"/>
              </a:spcAft>
            </a:pPr>
            <a:r>
              <a:rPr sz="1019" dirty="0">
                <a:solidFill>
                  <a:srgbClr val="30363C"/>
                </a:solidFill>
                <a:latin typeface="Aptos"/>
              </a:rPr>
              <a:t>3.2 Izkušnje z </a:t>
            </a:r>
            <a:r>
              <a:rPr sz="1019" dirty="0" err="1">
                <a:solidFill>
                  <a:srgbClr val="30363C"/>
                </a:solidFill>
                <a:latin typeface="Aptos"/>
              </a:rPr>
              <a:t>izvajanjem</a:t>
            </a:r>
            <a:r>
              <a:rPr sz="1019" dirty="0">
                <a:solidFill>
                  <a:srgbClr val="30363C"/>
                </a:solidFill>
                <a:latin typeface="Aptos"/>
              </a:rPr>
              <a:t> </a:t>
            </a:r>
            <a:r>
              <a:rPr sz="1019" dirty="0" err="1">
                <a:solidFill>
                  <a:srgbClr val="30363C"/>
                </a:solidFill>
                <a:latin typeface="Aptos"/>
              </a:rPr>
              <a:t>aktivnosti</a:t>
            </a:r>
            <a:r>
              <a:rPr sz="1019" dirty="0">
                <a:solidFill>
                  <a:srgbClr val="30363C"/>
                </a:solidFill>
                <a:latin typeface="Aptos"/>
              </a:rPr>
              <a:t> za </a:t>
            </a:r>
            <a:r>
              <a:rPr sz="1019" dirty="0" err="1">
                <a:solidFill>
                  <a:srgbClr val="30363C"/>
                </a:solidFill>
                <a:latin typeface="Aptos"/>
              </a:rPr>
              <a:t>spodbujanje</a:t>
            </a:r>
            <a:r>
              <a:rPr sz="1019" dirty="0">
                <a:solidFill>
                  <a:srgbClr val="30363C"/>
                </a:solidFill>
                <a:latin typeface="Aptos"/>
              </a:rPr>
              <a:t> </a:t>
            </a:r>
            <a:r>
              <a:rPr sz="1019" dirty="0" err="1">
                <a:solidFill>
                  <a:srgbClr val="30363C"/>
                </a:solidFill>
                <a:latin typeface="Aptos"/>
              </a:rPr>
              <a:t>socialnega</a:t>
            </a:r>
            <a:r>
              <a:rPr sz="1019" dirty="0">
                <a:solidFill>
                  <a:srgbClr val="30363C"/>
                </a:solidFill>
                <a:latin typeface="Aptos"/>
              </a:rPr>
              <a:t> </a:t>
            </a:r>
            <a:r>
              <a:rPr sz="1019" dirty="0" err="1">
                <a:solidFill>
                  <a:srgbClr val="30363C"/>
                </a:solidFill>
                <a:latin typeface="Aptos"/>
              </a:rPr>
              <a:t>vključevanja</a:t>
            </a:r>
            <a:endParaRPr sz="1019" dirty="0">
              <a:solidFill>
                <a:srgbClr val="30363C"/>
              </a:solidFill>
              <a:latin typeface="Aptos"/>
            </a:endParaRPr>
          </a:p>
        </p:txBody>
      </p:sp>
      <p:sp>
        <p:nvSpPr>
          <p:cNvPr id="14" name="Rounded Rectangle 13"/>
          <p:cNvSpPr/>
          <p:nvPr/>
        </p:nvSpPr>
        <p:spPr>
          <a:xfrm>
            <a:off x="658368" y="3401568"/>
            <a:ext cx="5321808" cy="1389888"/>
          </a:xfrm>
          <a:prstGeom prst="roundRect">
            <a:avLst/>
          </a:prstGeom>
          <a:solidFill>
            <a:srgbClr val="F4F7F9"/>
          </a:solidFill>
          <a:ln>
            <a:solidFill>
              <a:srgbClr val="D3DC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905256" y="3557016"/>
            <a:ext cx="4910447" cy="276999"/>
          </a:xfrm>
          <a:prstGeom prst="rect">
            <a:avLst/>
          </a:prstGeom>
          <a:noFill/>
        </p:spPr>
        <p:txBody>
          <a:bodyPr wrap="none">
            <a:spAutoFit/>
          </a:bodyPr>
          <a:lstStyle/>
          <a:p>
            <a:r>
              <a:rPr sz="1200" b="1" dirty="0">
                <a:solidFill>
                  <a:srgbClr val="1E394F"/>
                </a:solidFill>
                <a:latin typeface="Aptos"/>
              </a:rPr>
              <a:t>4. SISTEM SPREMLJANJA IZVAJANJA POMOČI • </a:t>
            </a:r>
            <a:r>
              <a:rPr sz="1200" b="1" dirty="0" err="1">
                <a:solidFill>
                  <a:srgbClr val="1E394F"/>
                </a:solidFill>
                <a:latin typeface="Aptos"/>
              </a:rPr>
              <a:t>možne</a:t>
            </a:r>
            <a:r>
              <a:rPr sz="1200" b="1" dirty="0">
                <a:solidFill>
                  <a:srgbClr val="1E394F"/>
                </a:solidFill>
                <a:latin typeface="Aptos"/>
              </a:rPr>
              <a:t> </a:t>
            </a:r>
            <a:r>
              <a:rPr sz="1200" b="1" dirty="0" err="1">
                <a:solidFill>
                  <a:srgbClr val="1E394F"/>
                </a:solidFill>
                <a:latin typeface="Aptos"/>
              </a:rPr>
              <a:t>največ</a:t>
            </a:r>
            <a:r>
              <a:rPr sz="1200" b="1" dirty="0">
                <a:solidFill>
                  <a:srgbClr val="1E394F"/>
                </a:solidFill>
                <a:latin typeface="Aptos"/>
              </a:rPr>
              <a:t> 4 </a:t>
            </a:r>
            <a:r>
              <a:rPr sz="1200" b="1" dirty="0" err="1">
                <a:solidFill>
                  <a:srgbClr val="1E394F"/>
                </a:solidFill>
                <a:latin typeface="Aptos"/>
              </a:rPr>
              <a:t>točke</a:t>
            </a:r>
            <a:endParaRPr sz="1200" b="1" dirty="0">
              <a:solidFill>
                <a:srgbClr val="1E394F"/>
              </a:solidFill>
              <a:latin typeface="Aptos"/>
            </a:endParaRPr>
          </a:p>
        </p:txBody>
      </p:sp>
      <p:sp>
        <p:nvSpPr>
          <p:cNvPr id="16" name="TextBox 15"/>
          <p:cNvSpPr txBox="1"/>
          <p:nvPr/>
        </p:nvSpPr>
        <p:spPr>
          <a:xfrm>
            <a:off x="905256" y="4023360"/>
            <a:ext cx="4828032" cy="658368"/>
          </a:xfrm>
          <a:prstGeom prst="rect">
            <a:avLst/>
          </a:prstGeom>
          <a:noFill/>
        </p:spPr>
        <p:txBody>
          <a:bodyPr wrap="square">
            <a:spAutoFit/>
          </a:bodyPr>
          <a:lstStyle/>
          <a:p>
            <a:pPr>
              <a:spcAft>
                <a:spcPts val="300"/>
              </a:spcAft>
            </a:pPr>
            <a:r>
              <a:rPr sz="990">
                <a:solidFill>
                  <a:srgbClr val="30363C"/>
                </a:solidFill>
                <a:latin typeface="Aptos"/>
              </a:rPr>
              <a:t>4.1 Sistem spremljanja izvajanja pomoči v skladiščih</a:t>
            </a:r>
          </a:p>
          <a:p>
            <a:pPr>
              <a:spcAft>
                <a:spcPts val="300"/>
              </a:spcAft>
            </a:pPr>
            <a:r>
              <a:rPr sz="990">
                <a:solidFill>
                  <a:srgbClr val="30363C"/>
                </a:solidFill>
                <a:latin typeface="Aptos"/>
              </a:rPr>
              <a:t>4.2 Sistem spremljanja izvajanja pomoči na razdelilnih mestih</a:t>
            </a:r>
          </a:p>
        </p:txBody>
      </p:sp>
      <p:sp>
        <p:nvSpPr>
          <p:cNvPr id="17" name="Rounded Rectangle 16"/>
          <p:cNvSpPr/>
          <p:nvPr/>
        </p:nvSpPr>
        <p:spPr>
          <a:xfrm>
            <a:off x="6181344" y="3401568"/>
            <a:ext cx="5340096" cy="1389888"/>
          </a:xfrm>
          <a:prstGeom prst="roundRect">
            <a:avLst/>
          </a:prstGeom>
          <a:solidFill>
            <a:srgbClr val="F4F7F9"/>
          </a:solidFill>
          <a:ln>
            <a:solidFill>
              <a:srgbClr val="D3DC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6428231" y="3557016"/>
            <a:ext cx="4846320" cy="402336"/>
          </a:xfrm>
          <a:prstGeom prst="rect">
            <a:avLst/>
          </a:prstGeom>
          <a:noFill/>
        </p:spPr>
        <p:txBody>
          <a:bodyPr wrap="none">
            <a:spAutoFit/>
          </a:bodyPr>
          <a:lstStyle/>
          <a:p>
            <a:r>
              <a:rPr sz="1320" b="1">
                <a:solidFill>
                  <a:srgbClr val="1E394F"/>
                </a:solidFill>
                <a:latin typeface="Aptos"/>
              </a:rPr>
              <a:t>5. HORIZONTALNA NAČELA • možni največ 2 točki</a:t>
            </a:r>
          </a:p>
        </p:txBody>
      </p:sp>
      <p:sp>
        <p:nvSpPr>
          <p:cNvPr id="19" name="TextBox 18"/>
          <p:cNvSpPr txBox="1"/>
          <p:nvPr/>
        </p:nvSpPr>
        <p:spPr>
          <a:xfrm>
            <a:off x="6428231" y="4023360"/>
            <a:ext cx="4846320" cy="658368"/>
          </a:xfrm>
          <a:prstGeom prst="rect">
            <a:avLst/>
          </a:prstGeom>
          <a:noFill/>
        </p:spPr>
        <p:txBody>
          <a:bodyPr wrap="square">
            <a:spAutoFit/>
          </a:bodyPr>
          <a:lstStyle/>
          <a:p>
            <a:pPr>
              <a:spcAft>
                <a:spcPts val="300"/>
              </a:spcAft>
            </a:pPr>
            <a:r>
              <a:rPr sz="960">
                <a:solidFill>
                  <a:srgbClr val="30363C"/>
                </a:solidFill>
                <a:latin typeface="Aptos"/>
              </a:rPr>
              <a:t>5.1 Upoštevanje načel spoštovanja temeljnih človekovih pravic, enakosti spolov, nediskriminacije in dostopnosti posebej ranljivim skupinam</a:t>
            </a:r>
          </a:p>
        </p:txBody>
      </p:sp>
      <p:sp>
        <p:nvSpPr>
          <p:cNvPr id="20" name="TextBox 19"/>
          <p:cNvSpPr txBox="1"/>
          <p:nvPr/>
        </p:nvSpPr>
        <p:spPr>
          <a:xfrm>
            <a:off x="749808" y="4983480"/>
            <a:ext cx="2194560" cy="274320"/>
          </a:xfrm>
          <a:prstGeom prst="rect">
            <a:avLst/>
          </a:prstGeom>
          <a:noFill/>
        </p:spPr>
        <p:txBody>
          <a:bodyPr wrap="none">
            <a:spAutoFit/>
          </a:bodyPr>
          <a:lstStyle/>
          <a:p>
            <a:r>
              <a:rPr sz="1050" b="1">
                <a:solidFill>
                  <a:srgbClr val="007780"/>
                </a:solidFill>
                <a:latin typeface="Aptos"/>
              </a:rPr>
              <a:t>OCENJEVALNA LESTVICA</a:t>
            </a:r>
          </a:p>
        </p:txBody>
      </p:sp>
      <p:sp>
        <p:nvSpPr>
          <p:cNvPr id="21" name="Rounded Rectangle 20"/>
          <p:cNvSpPr/>
          <p:nvPr/>
        </p:nvSpPr>
        <p:spPr>
          <a:xfrm>
            <a:off x="749808" y="5285232"/>
            <a:ext cx="2907792" cy="320040"/>
          </a:xfrm>
          <a:prstGeom prst="roundRect">
            <a:avLst/>
          </a:prstGeom>
          <a:solidFill>
            <a:srgbClr val="F1F7F8"/>
          </a:solidFill>
          <a:ln>
            <a:solidFill>
              <a:srgbClr val="D3DC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896112" y="5326380"/>
            <a:ext cx="2615184" cy="219456"/>
          </a:xfrm>
          <a:prstGeom prst="rect">
            <a:avLst/>
          </a:prstGeom>
          <a:noFill/>
        </p:spPr>
        <p:txBody>
          <a:bodyPr wrap="none">
            <a:spAutoFit/>
          </a:bodyPr>
          <a:lstStyle/>
          <a:p>
            <a:r>
              <a:rPr sz="969" b="1">
                <a:solidFill>
                  <a:srgbClr val="30363C"/>
                </a:solidFill>
                <a:latin typeface="Aptos"/>
              </a:rPr>
              <a:t>2 TOČKI  •  sprejemljivo</a:t>
            </a:r>
          </a:p>
        </p:txBody>
      </p:sp>
      <p:sp>
        <p:nvSpPr>
          <p:cNvPr id="23" name="Rounded Rectangle 22"/>
          <p:cNvSpPr/>
          <p:nvPr/>
        </p:nvSpPr>
        <p:spPr>
          <a:xfrm>
            <a:off x="749808" y="5678424"/>
            <a:ext cx="2907792" cy="320040"/>
          </a:xfrm>
          <a:prstGeom prst="roundRect">
            <a:avLst/>
          </a:prstGeom>
          <a:solidFill>
            <a:srgbClr val="F1F7F8"/>
          </a:solidFill>
          <a:ln>
            <a:solidFill>
              <a:srgbClr val="D3DC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896112" y="5719572"/>
            <a:ext cx="2615184" cy="219456"/>
          </a:xfrm>
          <a:prstGeom prst="rect">
            <a:avLst/>
          </a:prstGeom>
          <a:noFill/>
        </p:spPr>
        <p:txBody>
          <a:bodyPr wrap="none">
            <a:spAutoFit/>
          </a:bodyPr>
          <a:lstStyle/>
          <a:p>
            <a:r>
              <a:rPr sz="969" b="1">
                <a:solidFill>
                  <a:srgbClr val="30363C"/>
                </a:solidFill>
                <a:latin typeface="Aptos"/>
              </a:rPr>
              <a:t>1 TOČKA  •  delno sprejemljivo</a:t>
            </a:r>
          </a:p>
        </p:txBody>
      </p:sp>
      <p:sp>
        <p:nvSpPr>
          <p:cNvPr id="25" name="Rounded Rectangle 24"/>
          <p:cNvSpPr/>
          <p:nvPr/>
        </p:nvSpPr>
        <p:spPr>
          <a:xfrm>
            <a:off x="749808" y="6071616"/>
            <a:ext cx="2907792" cy="320040"/>
          </a:xfrm>
          <a:prstGeom prst="roundRect">
            <a:avLst/>
          </a:prstGeom>
          <a:solidFill>
            <a:srgbClr val="F1F7F8"/>
          </a:solidFill>
          <a:ln>
            <a:solidFill>
              <a:srgbClr val="D3DC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896112" y="6112764"/>
            <a:ext cx="2615184" cy="219456"/>
          </a:xfrm>
          <a:prstGeom prst="rect">
            <a:avLst/>
          </a:prstGeom>
          <a:noFill/>
        </p:spPr>
        <p:txBody>
          <a:bodyPr wrap="none">
            <a:spAutoFit/>
          </a:bodyPr>
          <a:lstStyle/>
          <a:p>
            <a:r>
              <a:rPr sz="969" b="1">
                <a:solidFill>
                  <a:srgbClr val="30363C"/>
                </a:solidFill>
                <a:latin typeface="Aptos"/>
              </a:rPr>
              <a:t>0 TOČK  •  neustrezno / nesprejemljivo</a:t>
            </a:r>
          </a:p>
        </p:txBody>
      </p:sp>
      <p:sp>
        <p:nvSpPr>
          <p:cNvPr id="27" name="TextBox 26"/>
          <p:cNvSpPr txBox="1"/>
          <p:nvPr/>
        </p:nvSpPr>
        <p:spPr>
          <a:xfrm>
            <a:off x="4069080" y="5074920"/>
            <a:ext cx="7315200" cy="347472"/>
          </a:xfrm>
          <a:prstGeom prst="rect">
            <a:avLst/>
          </a:prstGeom>
          <a:noFill/>
        </p:spPr>
        <p:txBody>
          <a:bodyPr wrap="none">
            <a:spAutoFit/>
          </a:bodyPr>
          <a:lstStyle/>
          <a:p>
            <a:r>
              <a:rPr sz="1250" b="1">
                <a:solidFill>
                  <a:srgbClr val="1E394F"/>
                </a:solidFill>
                <a:latin typeface="Aptos"/>
              </a:rPr>
              <a:t>Največ 22 točk  •  prag za uvrstitev v predlog prejemnikov sredstev: najmanj 16 točk</a:t>
            </a:r>
          </a:p>
        </p:txBody>
      </p:sp>
      <p:sp>
        <p:nvSpPr>
          <p:cNvPr id="28" name="TextBox 27"/>
          <p:cNvSpPr txBox="1"/>
          <p:nvPr/>
        </p:nvSpPr>
        <p:spPr>
          <a:xfrm>
            <a:off x="4069080" y="5577840"/>
            <a:ext cx="7223760" cy="566928"/>
          </a:xfrm>
          <a:prstGeom prst="rect">
            <a:avLst/>
          </a:prstGeom>
          <a:noFill/>
        </p:spPr>
        <p:txBody>
          <a:bodyPr wrap="square">
            <a:spAutoFit/>
          </a:bodyPr>
          <a:lstStyle/>
          <a:p>
            <a:r>
              <a:rPr sz="1030" b="1">
                <a:solidFill>
                  <a:srgbClr val="007780"/>
                </a:solidFill>
                <a:latin typeface="Aptos"/>
              </a:rPr>
              <a:t>Pri pripravi Obrazca št. 2 je pomembno, da so odgovori konkretni in neposredno naslovijo vse elemente posameznega merila.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9728"/>
          </a:xfrm>
          <a:prstGeom prst="rect">
            <a:avLst/>
          </a:prstGeom>
          <a:solidFill>
            <a:srgbClr val="00737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40080" y="658368"/>
            <a:ext cx="10881360" cy="566928"/>
          </a:xfrm>
          <a:prstGeom prst="rect">
            <a:avLst/>
          </a:prstGeom>
          <a:noFill/>
        </p:spPr>
        <p:txBody>
          <a:bodyPr wrap="square">
            <a:spAutoFit/>
          </a:bodyPr>
          <a:lstStyle/>
          <a:p>
            <a:pPr algn="l"/>
            <a:r>
              <a:rPr sz="2500" b="1">
                <a:solidFill>
                  <a:srgbClr val="1B374E"/>
                </a:solidFill>
                <a:latin typeface="Aptos"/>
              </a:rPr>
              <a:t>Popolna vloga</a:t>
            </a:r>
          </a:p>
        </p:txBody>
      </p:sp>
      <p:sp>
        <p:nvSpPr>
          <p:cNvPr id="5" name="Rectangle 4"/>
          <p:cNvSpPr/>
          <p:nvPr/>
        </p:nvSpPr>
        <p:spPr>
          <a:xfrm>
            <a:off x="640080" y="1298448"/>
            <a:ext cx="914400" cy="41148"/>
          </a:xfrm>
          <a:prstGeom prst="rect">
            <a:avLst/>
          </a:prstGeom>
          <a:solidFill>
            <a:srgbClr val="7191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1201400" y="6428232"/>
            <a:ext cx="365760" cy="201168"/>
          </a:xfrm>
          <a:prstGeom prst="rect">
            <a:avLst/>
          </a:prstGeom>
          <a:noFill/>
        </p:spPr>
        <p:txBody>
          <a:bodyPr wrap="square">
            <a:spAutoFit/>
          </a:bodyPr>
          <a:lstStyle/>
          <a:p>
            <a:pPr algn="r"/>
            <a:r>
              <a:rPr sz="900">
                <a:solidFill>
                  <a:srgbClr val="697076"/>
                </a:solidFill>
                <a:latin typeface="Aptos"/>
              </a:rPr>
              <a:t>15</a:t>
            </a:r>
          </a:p>
        </p:txBody>
      </p:sp>
      <p:sp>
        <p:nvSpPr>
          <p:cNvPr id="10" name="Rounded Rectangle 4">
            <a:extLst>
              <a:ext uri="{FF2B5EF4-FFF2-40B4-BE49-F238E27FC236}">
                <a16:creationId xmlns:a16="http://schemas.microsoft.com/office/drawing/2014/main" id="{77CB0E3E-7E7A-FD9E-8308-CD755DE38CC3}"/>
              </a:ext>
            </a:extLst>
          </p:cNvPr>
          <p:cNvSpPr/>
          <p:nvPr/>
        </p:nvSpPr>
        <p:spPr>
          <a:xfrm>
            <a:off x="914400" y="1586484"/>
            <a:ext cx="3749039" cy="4526280"/>
          </a:xfrm>
          <a:prstGeom prst="roundRect">
            <a:avLst/>
          </a:prstGeom>
          <a:solidFill>
            <a:srgbClr val="F4F7F9"/>
          </a:solidFill>
          <a:ln>
            <a:solidFill>
              <a:srgbClr val="D3DC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5">
            <a:extLst>
              <a:ext uri="{FF2B5EF4-FFF2-40B4-BE49-F238E27FC236}">
                <a16:creationId xmlns:a16="http://schemas.microsoft.com/office/drawing/2014/main" id="{75CA53E7-09BA-A629-6A94-3520812AE504}"/>
              </a:ext>
            </a:extLst>
          </p:cNvPr>
          <p:cNvSpPr txBox="1"/>
          <p:nvPr/>
        </p:nvSpPr>
        <p:spPr>
          <a:xfrm>
            <a:off x="1170432" y="1769363"/>
            <a:ext cx="3236975" cy="320040"/>
          </a:xfrm>
          <a:prstGeom prst="rect">
            <a:avLst/>
          </a:prstGeom>
          <a:noFill/>
        </p:spPr>
        <p:txBody>
          <a:bodyPr wrap="none">
            <a:spAutoFit/>
          </a:bodyPr>
          <a:lstStyle/>
          <a:p>
            <a:r>
              <a:rPr sz="1400" b="1" dirty="0">
                <a:solidFill>
                  <a:srgbClr val="1E394F"/>
                </a:solidFill>
                <a:latin typeface="Aptos"/>
              </a:rPr>
              <a:t>OBVEZNI OBRAZCI</a:t>
            </a:r>
          </a:p>
        </p:txBody>
      </p:sp>
      <p:sp>
        <p:nvSpPr>
          <p:cNvPr id="14" name="TextBox 6">
            <a:extLst>
              <a:ext uri="{FF2B5EF4-FFF2-40B4-BE49-F238E27FC236}">
                <a16:creationId xmlns:a16="http://schemas.microsoft.com/office/drawing/2014/main" id="{1B32C82E-7D45-45F8-2C96-D0339E4A6B61}"/>
              </a:ext>
            </a:extLst>
          </p:cNvPr>
          <p:cNvSpPr txBox="1"/>
          <p:nvPr/>
        </p:nvSpPr>
        <p:spPr>
          <a:xfrm>
            <a:off x="1170432" y="2226563"/>
            <a:ext cx="3236975" cy="2113399"/>
          </a:xfrm>
          <a:prstGeom prst="rect">
            <a:avLst/>
          </a:prstGeom>
          <a:noFill/>
        </p:spPr>
        <p:txBody>
          <a:bodyPr wrap="square">
            <a:spAutoFit/>
          </a:bodyPr>
          <a:lstStyle/>
          <a:p>
            <a:pPr>
              <a:spcAft>
                <a:spcPts val="100"/>
              </a:spcAft>
            </a:pPr>
            <a:r>
              <a:rPr sz="1200" b="1" dirty="0" err="1">
                <a:solidFill>
                  <a:srgbClr val="007780"/>
                </a:solidFill>
                <a:latin typeface="Aptos"/>
              </a:rPr>
              <a:t>Obrazec</a:t>
            </a:r>
            <a:r>
              <a:rPr sz="1200" b="1" dirty="0">
                <a:solidFill>
                  <a:srgbClr val="007780"/>
                </a:solidFill>
                <a:latin typeface="Aptos"/>
              </a:rPr>
              <a:t> </a:t>
            </a:r>
            <a:r>
              <a:rPr sz="1200" b="1" dirty="0" err="1">
                <a:solidFill>
                  <a:srgbClr val="007780"/>
                </a:solidFill>
                <a:latin typeface="Aptos"/>
              </a:rPr>
              <a:t>št</a:t>
            </a:r>
            <a:r>
              <a:rPr sz="1200" b="1" dirty="0">
                <a:solidFill>
                  <a:srgbClr val="007780"/>
                </a:solidFill>
                <a:latin typeface="Aptos"/>
              </a:rPr>
              <a:t>. 1</a:t>
            </a:r>
          </a:p>
          <a:p>
            <a:pPr>
              <a:spcAft>
                <a:spcPts val="800"/>
              </a:spcAft>
            </a:pPr>
            <a:r>
              <a:rPr sz="1200" dirty="0" err="1">
                <a:solidFill>
                  <a:srgbClr val="30363C"/>
                </a:solidFill>
                <a:latin typeface="Aptos"/>
              </a:rPr>
              <a:t>Osnovni</a:t>
            </a:r>
            <a:r>
              <a:rPr sz="1200" dirty="0">
                <a:solidFill>
                  <a:srgbClr val="30363C"/>
                </a:solidFill>
                <a:latin typeface="Aptos"/>
              </a:rPr>
              <a:t> </a:t>
            </a:r>
            <a:r>
              <a:rPr sz="1200" dirty="0" err="1">
                <a:solidFill>
                  <a:srgbClr val="30363C"/>
                </a:solidFill>
                <a:latin typeface="Aptos"/>
              </a:rPr>
              <a:t>podatki</a:t>
            </a:r>
            <a:r>
              <a:rPr sz="1200" dirty="0">
                <a:solidFill>
                  <a:srgbClr val="30363C"/>
                </a:solidFill>
                <a:latin typeface="Aptos"/>
              </a:rPr>
              <a:t> o </a:t>
            </a:r>
            <a:r>
              <a:rPr sz="1200" dirty="0" err="1">
                <a:solidFill>
                  <a:srgbClr val="30363C"/>
                </a:solidFill>
                <a:latin typeface="Aptos"/>
              </a:rPr>
              <a:t>prijavitelju</a:t>
            </a:r>
            <a:endParaRPr sz="1200" dirty="0">
              <a:solidFill>
                <a:srgbClr val="30363C"/>
              </a:solidFill>
              <a:latin typeface="Aptos"/>
            </a:endParaRPr>
          </a:p>
          <a:p>
            <a:pPr>
              <a:spcAft>
                <a:spcPts val="100"/>
              </a:spcAft>
            </a:pPr>
            <a:r>
              <a:rPr sz="1200" b="1" dirty="0" err="1">
                <a:solidFill>
                  <a:srgbClr val="007780"/>
                </a:solidFill>
                <a:latin typeface="Aptos"/>
              </a:rPr>
              <a:t>Obrazec</a:t>
            </a:r>
            <a:r>
              <a:rPr sz="1200" b="1" dirty="0">
                <a:solidFill>
                  <a:srgbClr val="007780"/>
                </a:solidFill>
                <a:latin typeface="Aptos"/>
              </a:rPr>
              <a:t> </a:t>
            </a:r>
            <a:r>
              <a:rPr sz="1200" b="1" dirty="0" err="1">
                <a:solidFill>
                  <a:srgbClr val="007780"/>
                </a:solidFill>
                <a:latin typeface="Aptos"/>
              </a:rPr>
              <a:t>št</a:t>
            </a:r>
            <a:r>
              <a:rPr sz="1200" b="1" dirty="0">
                <a:solidFill>
                  <a:srgbClr val="007780"/>
                </a:solidFill>
                <a:latin typeface="Aptos"/>
              </a:rPr>
              <a:t>. 2</a:t>
            </a:r>
          </a:p>
          <a:p>
            <a:pPr>
              <a:spcAft>
                <a:spcPts val="800"/>
              </a:spcAft>
            </a:pPr>
            <a:r>
              <a:rPr sz="1200" dirty="0" err="1">
                <a:solidFill>
                  <a:srgbClr val="30363C"/>
                </a:solidFill>
                <a:latin typeface="Aptos"/>
              </a:rPr>
              <a:t>Prijavnica</a:t>
            </a:r>
            <a:endParaRPr sz="1200" dirty="0">
              <a:solidFill>
                <a:srgbClr val="30363C"/>
              </a:solidFill>
              <a:latin typeface="Aptos"/>
            </a:endParaRPr>
          </a:p>
          <a:p>
            <a:pPr>
              <a:spcAft>
                <a:spcPts val="100"/>
              </a:spcAft>
            </a:pPr>
            <a:r>
              <a:rPr sz="1200" b="1" dirty="0" err="1">
                <a:solidFill>
                  <a:srgbClr val="007780"/>
                </a:solidFill>
                <a:latin typeface="Aptos"/>
              </a:rPr>
              <a:t>Obrazec</a:t>
            </a:r>
            <a:r>
              <a:rPr sz="1200" b="1" dirty="0">
                <a:solidFill>
                  <a:srgbClr val="007780"/>
                </a:solidFill>
                <a:latin typeface="Aptos"/>
              </a:rPr>
              <a:t> </a:t>
            </a:r>
            <a:r>
              <a:rPr sz="1200" b="1" dirty="0" err="1">
                <a:solidFill>
                  <a:srgbClr val="007780"/>
                </a:solidFill>
                <a:latin typeface="Aptos"/>
              </a:rPr>
              <a:t>št</a:t>
            </a:r>
            <a:r>
              <a:rPr sz="1200" b="1" dirty="0">
                <a:solidFill>
                  <a:srgbClr val="007780"/>
                </a:solidFill>
                <a:latin typeface="Aptos"/>
              </a:rPr>
              <a:t>. 3</a:t>
            </a:r>
          </a:p>
          <a:p>
            <a:pPr>
              <a:spcAft>
                <a:spcPts val="800"/>
              </a:spcAft>
            </a:pPr>
            <a:r>
              <a:rPr sz="1200" dirty="0" err="1">
                <a:solidFill>
                  <a:srgbClr val="30363C"/>
                </a:solidFill>
                <a:latin typeface="Aptos"/>
              </a:rPr>
              <a:t>Izjava</a:t>
            </a:r>
            <a:r>
              <a:rPr sz="1200" dirty="0">
                <a:solidFill>
                  <a:srgbClr val="30363C"/>
                </a:solidFill>
                <a:latin typeface="Aptos"/>
              </a:rPr>
              <a:t> </a:t>
            </a:r>
            <a:r>
              <a:rPr sz="1200" dirty="0" err="1">
                <a:solidFill>
                  <a:srgbClr val="30363C"/>
                </a:solidFill>
                <a:latin typeface="Aptos"/>
              </a:rPr>
              <a:t>prijavitelja</a:t>
            </a:r>
            <a:r>
              <a:rPr sz="1200" dirty="0">
                <a:solidFill>
                  <a:srgbClr val="30363C"/>
                </a:solidFill>
                <a:latin typeface="Aptos"/>
              </a:rPr>
              <a:t> o </a:t>
            </a:r>
            <a:r>
              <a:rPr sz="1200" dirty="0" err="1">
                <a:solidFill>
                  <a:srgbClr val="30363C"/>
                </a:solidFill>
                <a:latin typeface="Aptos"/>
              </a:rPr>
              <a:t>izpolnjevanju</a:t>
            </a:r>
            <a:r>
              <a:rPr sz="1200" dirty="0">
                <a:solidFill>
                  <a:srgbClr val="30363C"/>
                </a:solidFill>
                <a:latin typeface="Aptos"/>
              </a:rPr>
              <a:t> in </a:t>
            </a:r>
            <a:r>
              <a:rPr sz="1200" dirty="0" err="1">
                <a:solidFill>
                  <a:srgbClr val="30363C"/>
                </a:solidFill>
                <a:latin typeface="Aptos"/>
              </a:rPr>
              <a:t>sprejemanju</a:t>
            </a:r>
            <a:r>
              <a:rPr sz="1200" dirty="0">
                <a:solidFill>
                  <a:srgbClr val="30363C"/>
                </a:solidFill>
                <a:latin typeface="Aptos"/>
              </a:rPr>
              <a:t> </a:t>
            </a:r>
            <a:r>
              <a:rPr sz="1200" dirty="0" err="1">
                <a:solidFill>
                  <a:srgbClr val="30363C"/>
                </a:solidFill>
                <a:latin typeface="Aptos"/>
              </a:rPr>
              <a:t>razpisnih</a:t>
            </a:r>
            <a:r>
              <a:rPr sz="1200" dirty="0">
                <a:solidFill>
                  <a:srgbClr val="30363C"/>
                </a:solidFill>
                <a:latin typeface="Aptos"/>
              </a:rPr>
              <a:t> </a:t>
            </a:r>
            <a:r>
              <a:rPr sz="1200" dirty="0" err="1">
                <a:solidFill>
                  <a:srgbClr val="30363C"/>
                </a:solidFill>
                <a:latin typeface="Aptos"/>
              </a:rPr>
              <a:t>pogojev</a:t>
            </a:r>
            <a:endParaRPr sz="1200" dirty="0">
              <a:solidFill>
                <a:srgbClr val="30363C"/>
              </a:solidFill>
              <a:latin typeface="Aptos"/>
            </a:endParaRPr>
          </a:p>
          <a:p>
            <a:pPr>
              <a:spcAft>
                <a:spcPts val="100"/>
              </a:spcAft>
            </a:pPr>
            <a:r>
              <a:rPr sz="1200" b="1" dirty="0" err="1">
                <a:solidFill>
                  <a:srgbClr val="007780"/>
                </a:solidFill>
                <a:latin typeface="Aptos"/>
              </a:rPr>
              <a:t>Obrazec</a:t>
            </a:r>
            <a:r>
              <a:rPr sz="1200" b="1" dirty="0">
                <a:solidFill>
                  <a:srgbClr val="007780"/>
                </a:solidFill>
                <a:latin typeface="Aptos"/>
              </a:rPr>
              <a:t> </a:t>
            </a:r>
            <a:r>
              <a:rPr sz="1200" b="1" dirty="0" err="1">
                <a:solidFill>
                  <a:srgbClr val="007780"/>
                </a:solidFill>
                <a:latin typeface="Aptos"/>
              </a:rPr>
              <a:t>št</a:t>
            </a:r>
            <a:r>
              <a:rPr sz="1200" b="1" dirty="0">
                <a:solidFill>
                  <a:srgbClr val="007780"/>
                </a:solidFill>
                <a:latin typeface="Aptos"/>
              </a:rPr>
              <a:t>. 4</a:t>
            </a:r>
          </a:p>
          <a:p>
            <a:pPr>
              <a:spcAft>
                <a:spcPts val="800"/>
              </a:spcAft>
            </a:pPr>
            <a:r>
              <a:rPr sz="1200" dirty="0" err="1">
                <a:solidFill>
                  <a:srgbClr val="30363C"/>
                </a:solidFill>
                <a:latin typeface="Aptos"/>
              </a:rPr>
              <a:t>Kontrolni</a:t>
            </a:r>
            <a:r>
              <a:rPr sz="1200" dirty="0">
                <a:solidFill>
                  <a:srgbClr val="30363C"/>
                </a:solidFill>
                <a:latin typeface="Aptos"/>
              </a:rPr>
              <a:t> list za DNSH</a:t>
            </a:r>
          </a:p>
        </p:txBody>
      </p:sp>
      <p:sp>
        <p:nvSpPr>
          <p:cNvPr id="16" name="Rounded Rectangle 7">
            <a:extLst>
              <a:ext uri="{FF2B5EF4-FFF2-40B4-BE49-F238E27FC236}">
                <a16:creationId xmlns:a16="http://schemas.microsoft.com/office/drawing/2014/main" id="{FFAA3428-0586-2BAB-70C4-8F0FAD184AB1}"/>
              </a:ext>
            </a:extLst>
          </p:cNvPr>
          <p:cNvSpPr/>
          <p:nvPr/>
        </p:nvSpPr>
        <p:spPr>
          <a:xfrm>
            <a:off x="4873752" y="1563624"/>
            <a:ext cx="6903720" cy="4526280"/>
          </a:xfrm>
          <a:prstGeom prst="roundRect">
            <a:avLst/>
          </a:prstGeom>
          <a:solidFill>
            <a:srgbClr val="F4F7F9"/>
          </a:solidFill>
          <a:ln>
            <a:solidFill>
              <a:srgbClr val="D3DC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8">
            <a:extLst>
              <a:ext uri="{FF2B5EF4-FFF2-40B4-BE49-F238E27FC236}">
                <a16:creationId xmlns:a16="http://schemas.microsoft.com/office/drawing/2014/main" id="{A3AA9861-03D9-C851-3317-8E05C250D5BC}"/>
              </a:ext>
            </a:extLst>
          </p:cNvPr>
          <p:cNvSpPr txBox="1"/>
          <p:nvPr/>
        </p:nvSpPr>
        <p:spPr>
          <a:xfrm>
            <a:off x="5129784" y="1746503"/>
            <a:ext cx="6391656" cy="320040"/>
          </a:xfrm>
          <a:prstGeom prst="rect">
            <a:avLst/>
          </a:prstGeom>
          <a:noFill/>
        </p:spPr>
        <p:txBody>
          <a:bodyPr wrap="none">
            <a:spAutoFit/>
          </a:bodyPr>
          <a:lstStyle/>
          <a:p>
            <a:r>
              <a:rPr sz="1400" b="1">
                <a:solidFill>
                  <a:srgbClr val="1E394F"/>
                </a:solidFill>
                <a:latin typeface="Aptos"/>
              </a:rPr>
              <a:t>VLOGI JE TREBA PRILOŽITI ŠE NASLEDNJA DOKAZILA</a:t>
            </a:r>
          </a:p>
        </p:txBody>
      </p:sp>
      <p:sp>
        <p:nvSpPr>
          <p:cNvPr id="20" name="TextBox 9">
            <a:extLst>
              <a:ext uri="{FF2B5EF4-FFF2-40B4-BE49-F238E27FC236}">
                <a16:creationId xmlns:a16="http://schemas.microsoft.com/office/drawing/2014/main" id="{D8BABD15-C4FD-5B0D-002D-291E540B9B29}"/>
              </a:ext>
            </a:extLst>
          </p:cNvPr>
          <p:cNvSpPr txBox="1"/>
          <p:nvPr/>
        </p:nvSpPr>
        <p:spPr>
          <a:xfrm>
            <a:off x="5129784" y="2203703"/>
            <a:ext cx="6391656" cy="2482731"/>
          </a:xfrm>
          <a:prstGeom prst="rect">
            <a:avLst/>
          </a:prstGeom>
          <a:noFill/>
        </p:spPr>
        <p:txBody>
          <a:bodyPr wrap="square">
            <a:spAutoFit/>
          </a:bodyPr>
          <a:lstStyle/>
          <a:p>
            <a:pPr>
              <a:spcAft>
                <a:spcPts val="100"/>
              </a:spcAft>
            </a:pPr>
            <a:r>
              <a:rPr sz="1200" b="1" dirty="0" err="1">
                <a:solidFill>
                  <a:srgbClr val="007780"/>
                </a:solidFill>
                <a:latin typeface="Aptos"/>
              </a:rPr>
              <a:t>Dokazilo</a:t>
            </a:r>
            <a:r>
              <a:rPr sz="1200" b="1" dirty="0">
                <a:solidFill>
                  <a:srgbClr val="007780"/>
                </a:solidFill>
                <a:latin typeface="Aptos"/>
              </a:rPr>
              <a:t> 1</a:t>
            </a:r>
          </a:p>
          <a:p>
            <a:pPr>
              <a:spcAft>
                <a:spcPts val="800"/>
              </a:spcAft>
            </a:pPr>
            <a:r>
              <a:rPr sz="1200" dirty="0" err="1">
                <a:solidFill>
                  <a:srgbClr val="30363C"/>
                </a:solidFill>
                <a:latin typeface="Aptos"/>
              </a:rPr>
              <a:t>Ustanovitveni</a:t>
            </a:r>
            <a:r>
              <a:rPr sz="1200" dirty="0">
                <a:solidFill>
                  <a:srgbClr val="30363C"/>
                </a:solidFill>
                <a:latin typeface="Aptos"/>
              </a:rPr>
              <a:t> </a:t>
            </a:r>
            <a:r>
              <a:rPr sz="1200" dirty="0" err="1">
                <a:solidFill>
                  <a:srgbClr val="30363C"/>
                </a:solidFill>
                <a:latin typeface="Aptos"/>
              </a:rPr>
              <a:t>akt</a:t>
            </a:r>
            <a:r>
              <a:rPr sz="1200" dirty="0">
                <a:solidFill>
                  <a:srgbClr val="30363C"/>
                </a:solidFill>
                <a:latin typeface="Aptos"/>
              </a:rPr>
              <a:t> </a:t>
            </a:r>
            <a:r>
              <a:rPr sz="1200" dirty="0" err="1">
                <a:solidFill>
                  <a:srgbClr val="30363C"/>
                </a:solidFill>
                <a:latin typeface="Aptos"/>
              </a:rPr>
              <a:t>prijavitelja</a:t>
            </a:r>
            <a:r>
              <a:rPr sz="1200" dirty="0">
                <a:solidFill>
                  <a:srgbClr val="30363C"/>
                </a:solidFill>
                <a:latin typeface="Aptos"/>
              </a:rPr>
              <a:t>, </a:t>
            </a:r>
            <a:r>
              <a:rPr sz="1200" dirty="0" err="1">
                <a:solidFill>
                  <a:srgbClr val="30363C"/>
                </a:solidFill>
                <a:latin typeface="Aptos"/>
              </a:rPr>
              <a:t>če</a:t>
            </a:r>
            <a:r>
              <a:rPr sz="1200" dirty="0">
                <a:solidFill>
                  <a:srgbClr val="30363C"/>
                </a:solidFill>
                <a:latin typeface="Aptos"/>
              </a:rPr>
              <a:t> je </a:t>
            </a:r>
            <a:r>
              <a:rPr sz="1200" dirty="0" err="1">
                <a:solidFill>
                  <a:srgbClr val="30363C"/>
                </a:solidFill>
                <a:latin typeface="Aptos"/>
              </a:rPr>
              <a:t>prijavitelj</a:t>
            </a:r>
            <a:r>
              <a:rPr sz="1200" dirty="0">
                <a:solidFill>
                  <a:srgbClr val="30363C"/>
                </a:solidFill>
                <a:latin typeface="Aptos"/>
              </a:rPr>
              <a:t> </a:t>
            </a:r>
            <a:r>
              <a:rPr sz="1200" dirty="0" err="1">
                <a:solidFill>
                  <a:srgbClr val="30363C"/>
                </a:solidFill>
                <a:latin typeface="Aptos"/>
              </a:rPr>
              <a:t>združenje</a:t>
            </a:r>
            <a:r>
              <a:rPr sz="1200" dirty="0">
                <a:solidFill>
                  <a:srgbClr val="30363C"/>
                </a:solidFill>
                <a:latin typeface="Aptos"/>
              </a:rPr>
              <a:t> </a:t>
            </a:r>
            <a:r>
              <a:rPr sz="1200" dirty="0" err="1">
                <a:solidFill>
                  <a:srgbClr val="30363C"/>
                </a:solidFill>
                <a:latin typeface="Aptos"/>
              </a:rPr>
              <a:t>ali</a:t>
            </a:r>
            <a:r>
              <a:rPr sz="1200" dirty="0">
                <a:solidFill>
                  <a:srgbClr val="30363C"/>
                </a:solidFill>
                <a:latin typeface="Aptos"/>
              </a:rPr>
              <a:t> </a:t>
            </a:r>
            <a:r>
              <a:rPr sz="1200" dirty="0" err="1">
                <a:solidFill>
                  <a:srgbClr val="30363C"/>
                </a:solidFill>
                <a:latin typeface="Aptos"/>
              </a:rPr>
              <a:t>zveza</a:t>
            </a:r>
            <a:r>
              <a:rPr sz="1200" dirty="0">
                <a:solidFill>
                  <a:srgbClr val="30363C"/>
                </a:solidFill>
                <a:latin typeface="Aptos"/>
              </a:rPr>
              <a:t> </a:t>
            </a:r>
            <a:r>
              <a:rPr sz="1200" dirty="0" err="1">
                <a:solidFill>
                  <a:srgbClr val="30363C"/>
                </a:solidFill>
                <a:latin typeface="Aptos"/>
              </a:rPr>
              <a:t>društev</a:t>
            </a:r>
            <a:r>
              <a:rPr sz="1200" dirty="0">
                <a:solidFill>
                  <a:srgbClr val="30363C"/>
                </a:solidFill>
                <a:latin typeface="Aptos"/>
              </a:rPr>
              <a:t> in </a:t>
            </a:r>
            <a:r>
              <a:rPr sz="1200" dirty="0" err="1">
                <a:solidFill>
                  <a:srgbClr val="30363C"/>
                </a:solidFill>
                <a:latin typeface="Aptos"/>
              </a:rPr>
              <a:t>ustanovitveni</a:t>
            </a:r>
            <a:r>
              <a:rPr sz="1200" dirty="0">
                <a:solidFill>
                  <a:srgbClr val="30363C"/>
                </a:solidFill>
                <a:latin typeface="Aptos"/>
              </a:rPr>
              <a:t> </a:t>
            </a:r>
            <a:r>
              <a:rPr sz="1200" dirty="0" err="1">
                <a:solidFill>
                  <a:srgbClr val="30363C"/>
                </a:solidFill>
                <a:latin typeface="Aptos"/>
              </a:rPr>
              <a:t>akt</a:t>
            </a:r>
            <a:r>
              <a:rPr sz="1200" dirty="0">
                <a:solidFill>
                  <a:srgbClr val="30363C"/>
                </a:solidFill>
                <a:latin typeface="Aptos"/>
              </a:rPr>
              <a:t> </a:t>
            </a:r>
            <a:r>
              <a:rPr sz="1200" dirty="0" err="1">
                <a:solidFill>
                  <a:srgbClr val="30363C"/>
                </a:solidFill>
                <a:latin typeface="Aptos"/>
              </a:rPr>
              <a:t>ni</a:t>
            </a:r>
            <a:r>
              <a:rPr sz="1200" dirty="0">
                <a:solidFill>
                  <a:srgbClr val="30363C"/>
                </a:solidFill>
                <a:latin typeface="Aptos"/>
              </a:rPr>
              <a:t> </a:t>
            </a:r>
            <a:r>
              <a:rPr sz="1200" dirty="0" err="1">
                <a:solidFill>
                  <a:srgbClr val="30363C"/>
                </a:solidFill>
                <a:latin typeface="Aptos"/>
              </a:rPr>
              <a:t>javno</a:t>
            </a:r>
            <a:r>
              <a:rPr sz="1200" dirty="0">
                <a:solidFill>
                  <a:srgbClr val="30363C"/>
                </a:solidFill>
                <a:latin typeface="Aptos"/>
              </a:rPr>
              <a:t> </a:t>
            </a:r>
            <a:r>
              <a:rPr sz="1200" dirty="0" err="1">
                <a:solidFill>
                  <a:srgbClr val="30363C"/>
                </a:solidFill>
                <a:latin typeface="Aptos"/>
              </a:rPr>
              <a:t>dostopen</a:t>
            </a:r>
            <a:r>
              <a:rPr lang="sl-SI" sz="1200" dirty="0">
                <a:solidFill>
                  <a:srgbClr val="30363C"/>
                </a:solidFill>
                <a:latin typeface="Aptos"/>
              </a:rPr>
              <a:t>.</a:t>
            </a:r>
            <a:endParaRPr sz="1200" dirty="0">
              <a:solidFill>
                <a:srgbClr val="30363C"/>
              </a:solidFill>
              <a:latin typeface="Aptos"/>
            </a:endParaRPr>
          </a:p>
          <a:p>
            <a:pPr>
              <a:spcAft>
                <a:spcPts val="100"/>
              </a:spcAft>
            </a:pPr>
            <a:r>
              <a:rPr sz="1200" b="1" dirty="0" err="1">
                <a:solidFill>
                  <a:srgbClr val="007780"/>
                </a:solidFill>
                <a:latin typeface="Aptos"/>
              </a:rPr>
              <a:t>Dokazilo</a:t>
            </a:r>
            <a:r>
              <a:rPr sz="1200" b="1" dirty="0">
                <a:solidFill>
                  <a:srgbClr val="007780"/>
                </a:solidFill>
                <a:latin typeface="Aptos"/>
              </a:rPr>
              <a:t> 2</a:t>
            </a:r>
          </a:p>
          <a:p>
            <a:pPr>
              <a:spcAft>
                <a:spcPts val="800"/>
              </a:spcAft>
            </a:pPr>
            <a:r>
              <a:rPr sz="1200" dirty="0">
                <a:solidFill>
                  <a:srgbClr val="30363C"/>
                </a:solidFill>
                <a:latin typeface="Aptos"/>
              </a:rPr>
              <a:t>Reference </a:t>
            </a:r>
            <a:r>
              <a:rPr sz="1200" dirty="0" err="1">
                <a:solidFill>
                  <a:srgbClr val="30363C"/>
                </a:solidFill>
                <a:latin typeface="Aptos"/>
              </a:rPr>
              <a:t>prijavitelja</a:t>
            </a:r>
            <a:r>
              <a:rPr sz="1200" dirty="0">
                <a:solidFill>
                  <a:srgbClr val="30363C"/>
                </a:solidFill>
                <a:latin typeface="Aptos"/>
              </a:rPr>
              <a:t> (</a:t>
            </a:r>
            <a:r>
              <a:rPr sz="1200" dirty="0" err="1">
                <a:solidFill>
                  <a:srgbClr val="30363C"/>
                </a:solidFill>
                <a:latin typeface="Aptos"/>
              </a:rPr>
              <a:t>pogodbe</a:t>
            </a:r>
            <a:r>
              <a:rPr sz="1200" dirty="0">
                <a:solidFill>
                  <a:srgbClr val="30363C"/>
                </a:solidFill>
                <a:latin typeface="Aptos"/>
              </a:rPr>
              <a:t>, </a:t>
            </a:r>
            <a:r>
              <a:rPr sz="1200" dirty="0" err="1">
                <a:solidFill>
                  <a:srgbClr val="30363C"/>
                </a:solidFill>
                <a:latin typeface="Aptos"/>
              </a:rPr>
              <a:t>potrdila</a:t>
            </a:r>
            <a:r>
              <a:rPr sz="1200" dirty="0">
                <a:solidFill>
                  <a:srgbClr val="30363C"/>
                </a:solidFill>
                <a:latin typeface="Aptos"/>
              </a:rPr>
              <a:t> o </a:t>
            </a:r>
            <a:r>
              <a:rPr sz="1200" dirty="0" err="1">
                <a:solidFill>
                  <a:srgbClr val="30363C"/>
                </a:solidFill>
                <a:latin typeface="Aptos"/>
              </a:rPr>
              <a:t>izvedbi</a:t>
            </a:r>
            <a:r>
              <a:rPr sz="1200" dirty="0">
                <a:solidFill>
                  <a:srgbClr val="30363C"/>
                </a:solidFill>
                <a:latin typeface="Aptos"/>
              </a:rPr>
              <a:t>, </a:t>
            </a:r>
            <a:r>
              <a:rPr sz="1200" dirty="0" err="1">
                <a:solidFill>
                  <a:srgbClr val="30363C"/>
                </a:solidFill>
                <a:latin typeface="Aptos"/>
              </a:rPr>
              <a:t>ipd</a:t>
            </a:r>
            <a:r>
              <a:rPr sz="1200" dirty="0">
                <a:solidFill>
                  <a:srgbClr val="30363C"/>
                </a:solidFill>
                <a:latin typeface="Aptos"/>
              </a:rPr>
              <a:t>.).</a:t>
            </a:r>
          </a:p>
          <a:p>
            <a:pPr>
              <a:spcAft>
                <a:spcPts val="100"/>
              </a:spcAft>
            </a:pPr>
            <a:r>
              <a:rPr sz="1200" b="1" dirty="0" err="1">
                <a:solidFill>
                  <a:srgbClr val="007780"/>
                </a:solidFill>
                <a:latin typeface="Aptos"/>
              </a:rPr>
              <a:t>Dokazilo</a:t>
            </a:r>
            <a:r>
              <a:rPr sz="1200" b="1" dirty="0">
                <a:solidFill>
                  <a:srgbClr val="007780"/>
                </a:solidFill>
                <a:latin typeface="Aptos"/>
              </a:rPr>
              <a:t> 3</a:t>
            </a:r>
          </a:p>
          <a:p>
            <a:pPr>
              <a:spcAft>
                <a:spcPts val="800"/>
              </a:spcAft>
            </a:pPr>
            <a:r>
              <a:rPr sz="1200" dirty="0" err="1">
                <a:solidFill>
                  <a:srgbClr val="30363C"/>
                </a:solidFill>
                <a:latin typeface="Aptos"/>
              </a:rPr>
              <a:t>Potrdila</a:t>
            </a:r>
            <a:r>
              <a:rPr sz="1200" dirty="0">
                <a:solidFill>
                  <a:srgbClr val="30363C"/>
                </a:solidFill>
                <a:latin typeface="Aptos"/>
              </a:rPr>
              <a:t> </a:t>
            </a:r>
            <a:r>
              <a:rPr sz="1200" dirty="0" err="1">
                <a:solidFill>
                  <a:srgbClr val="30363C"/>
                </a:solidFill>
                <a:latin typeface="Aptos"/>
              </a:rPr>
              <a:t>poslovnih</a:t>
            </a:r>
            <a:r>
              <a:rPr sz="1200" dirty="0">
                <a:solidFill>
                  <a:srgbClr val="30363C"/>
                </a:solidFill>
                <a:latin typeface="Aptos"/>
              </a:rPr>
              <a:t> bank za </a:t>
            </a:r>
            <a:r>
              <a:rPr sz="1200" dirty="0" err="1">
                <a:solidFill>
                  <a:srgbClr val="30363C"/>
                </a:solidFill>
                <a:latin typeface="Aptos"/>
              </a:rPr>
              <a:t>vse</a:t>
            </a:r>
            <a:r>
              <a:rPr sz="1200" dirty="0">
                <a:solidFill>
                  <a:srgbClr val="30363C"/>
                </a:solidFill>
                <a:latin typeface="Aptos"/>
              </a:rPr>
              <a:t> </a:t>
            </a:r>
            <a:r>
              <a:rPr sz="1200" dirty="0" err="1">
                <a:solidFill>
                  <a:srgbClr val="30363C"/>
                </a:solidFill>
                <a:latin typeface="Aptos"/>
              </a:rPr>
              <a:t>transakcijske</a:t>
            </a:r>
            <a:r>
              <a:rPr sz="1200" dirty="0">
                <a:solidFill>
                  <a:srgbClr val="30363C"/>
                </a:solidFill>
                <a:latin typeface="Aptos"/>
              </a:rPr>
              <a:t> </a:t>
            </a:r>
            <a:r>
              <a:rPr sz="1200" dirty="0" err="1">
                <a:solidFill>
                  <a:srgbClr val="30363C"/>
                </a:solidFill>
                <a:latin typeface="Aptos"/>
              </a:rPr>
              <a:t>račune</a:t>
            </a:r>
            <a:r>
              <a:rPr sz="1200" dirty="0">
                <a:solidFill>
                  <a:srgbClr val="30363C"/>
                </a:solidFill>
                <a:latin typeface="Aptos"/>
              </a:rPr>
              <a:t> </a:t>
            </a:r>
            <a:r>
              <a:rPr sz="1200" dirty="0" err="1">
                <a:solidFill>
                  <a:srgbClr val="30363C"/>
                </a:solidFill>
                <a:latin typeface="Aptos"/>
              </a:rPr>
              <a:t>prijavitelja</a:t>
            </a:r>
            <a:r>
              <a:rPr sz="1200" dirty="0">
                <a:solidFill>
                  <a:srgbClr val="30363C"/>
                </a:solidFill>
                <a:latin typeface="Aptos"/>
              </a:rPr>
              <a:t>, </a:t>
            </a:r>
            <a:r>
              <a:rPr sz="1200" dirty="0" err="1">
                <a:solidFill>
                  <a:srgbClr val="30363C"/>
                </a:solidFill>
                <a:latin typeface="Aptos"/>
              </a:rPr>
              <a:t>razvidne</a:t>
            </a:r>
            <a:r>
              <a:rPr sz="1200" dirty="0">
                <a:solidFill>
                  <a:srgbClr val="30363C"/>
                </a:solidFill>
                <a:latin typeface="Aptos"/>
              </a:rPr>
              <a:t> </a:t>
            </a:r>
            <a:r>
              <a:rPr sz="1200" dirty="0" err="1">
                <a:solidFill>
                  <a:srgbClr val="30363C"/>
                </a:solidFill>
                <a:latin typeface="Aptos"/>
              </a:rPr>
              <a:t>iz</a:t>
            </a:r>
            <a:r>
              <a:rPr sz="1200" dirty="0">
                <a:solidFill>
                  <a:srgbClr val="30363C"/>
                </a:solidFill>
                <a:latin typeface="Aptos"/>
              </a:rPr>
              <a:t> </a:t>
            </a:r>
            <a:r>
              <a:rPr sz="1200" dirty="0" err="1">
                <a:solidFill>
                  <a:srgbClr val="30363C"/>
                </a:solidFill>
                <a:latin typeface="Aptos"/>
              </a:rPr>
              <a:t>Poslovnega</a:t>
            </a:r>
            <a:r>
              <a:rPr sz="1200" dirty="0">
                <a:solidFill>
                  <a:srgbClr val="30363C"/>
                </a:solidFill>
                <a:latin typeface="Aptos"/>
              </a:rPr>
              <a:t> </a:t>
            </a:r>
            <a:r>
              <a:rPr sz="1200" dirty="0" err="1">
                <a:solidFill>
                  <a:srgbClr val="30363C"/>
                </a:solidFill>
                <a:latin typeface="Aptos"/>
              </a:rPr>
              <a:t>registra</a:t>
            </a:r>
            <a:r>
              <a:rPr sz="1200" dirty="0">
                <a:solidFill>
                  <a:srgbClr val="30363C"/>
                </a:solidFill>
                <a:latin typeface="Aptos"/>
              </a:rPr>
              <a:t> </a:t>
            </a:r>
            <a:r>
              <a:rPr sz="1200" dirty="0" err="1">
                <a:solidFill>
                  <a:srgbClr val="30363C"/>
                </a:solidFill>
                <a:latin typeface="Aptos"/>
              </a:rPr>
              <a:t>Slovenije</a:t>
            </a:r>
            <a:r>
              <a:rPr sz="1200" dirty="0">
                <a:solidFill>
                  <a:srgbClr val="30363C"/>
                </a:solidFill>
                <a:latin typeface="Aptos"/>
              </a:rPr>
              <a:t>, da v </a:t>
            </a:r>
            <a:r>
              <a:rPr sz="1200" dirty="0" err="1">
                <a:solidFill>
                  <a:srgbClr val="30363C"/>
                </a:solidFill>
                <a:latin typeface="Aptos"/>
              </a:rPr>
              <a:t>zadnjih</a:t>
            </a:r>
            <a:r>
              <a:rPr sz="1200" dirty="0">
                <a:solidFill>
                  <a:srgbClr val="30363C"/>
                </a:solidFill>
                <a:latin typeface="Aptos"/>
              </a:rPr>
              <a:t> </a:t>
            </a:r>
            <a:r>
              <a:rPr sz="1200" dirty="0" err="1">
                <a:solidFill>
                  <a:srgbClr val="30363C"/>
                </a:solidFill>
                <a:latin typeface="Aptos"/>
              </a:rPr>
              <a:t>šestih</a:t>
            </a:r>
            <a:r>
              <a:rPr sz="1200" dirty="0">
                <a:solidFill>
                  <a:srgbClr val="30363C"/>
                </a:solidFill>
                <a:latin typeface="Aptos"/>
              </a:rPr>
              <a:t> (6) </a:t>
            </a:r>
            <a:r>
              <a:rPr sz="1200" dirty="0" err="1">
                <a:solidFill>
                  <a:srgbClr val="30363C"/>
                </a:solidFill>
                <a:latin typeface="Aptos"/>
              </a:rPr>
              <a:t>mesecih</a:t>
            </a:r>
            <a:r>
              <a:rPr sz="1200" dirty="0">
                <a:solidFill>
                  <a:srgbClr val="30363C"/>
                </a:solidFill>
                <a:latin typeface="Aptos"/>
              </a:rPr>
              <a:t> pred </a:t>
            </a:r>
            <a:r>
              <a:rPr sz="1200" dirty="0" err="1">
                <a:solidFill>
                  <a:srgbClr val="30363C"/>
                </a:solidFill>
                <a:latin typeface="Aptos"/>
              </a:rPr>
              <a:t>mesecem</a:t>
            </a:r>
            <a:r>
              <a:rPr sz="1200" dirty="0">
                <a:solidFill>
                  <a:srgbClr val="30363C"/>
                </a:solidFill>
                <a:latin typeface="Aptos"/>
              </a:rPr>
              <a:t>, v </a:t>
            </a:r>
            <a:r>
              <a:rPr sz="1200" dirty="0" err="1">
                <a:solidFill>
                  <a:srgbClr val="30363C"/>
                </a:solidFill>
                <a:latin typeface="Aptos"/>
              </a:rPr>
              <a:t>katerem</a:t>
            </a:r>
            <a:r>
              <a:rPr sz="1200" dirty="0">
                <a:solidFill>
                  <a:srgbClr val="30363C"/>
                </a:solidFill>
                <a:latin typeface="Aptos"/>
              </a:rPr>
              <a:t> je </a:t>
            </a:r>
            <a:r>
              <a:rPr sz="1200" dirty="0" err="1">
                <a:solidFill>
                  <a:srgbClr val="30363C"/>
                </a:solidFill>
                <a:latin typeface="Aptos"/>
              </a:rPr>
              <a:t>rok</a:t>
            </a:r>
            <a:r>
              <a:rPr sz="1200" dirty="0">
                <a:solidFill>
                  <a:srgbClr val="30363C"/>
                </a:solidFill>
                <a:latin typeface="Aptos"/>
              </a:rPr>
              <a:t> za </a:t>
            </a:r>
            <a:r>
              <a:rPr sz="1200" dirty="0" err="1">
                <a:solidFill>
                  <a:srgbClr val="30363C"/>
                </a:solidFill>
                <a:latin typeface="Aptos"/>
              </a:rPr>
              <a:t>vložitev</a:t>
            </a:r>
            <a:r>
              <a:rPr sz="1200" dirty="0">
                <a:solidFill>
                  <a:srgbClr val="30363C"/>
                </a:solidFill>
                <a:latin typeface="Aptos"/>
              </a:rPr>
              <a:t> </a:t>
            </a:r>
            <a:r>
              <a:rPr sz="1200" dirty="0" err="1">
                <a:solidFill>
                  <a:srgbClr val="30363C"/>
                </a:solidFill>
                <a:latin typeface="Aptos"/>
              </a:rPr>
              <a:t>prijave</a:t>
            </a:r>
            <a:r>
              <a:rPr sz="1200" dirty="0">
                <a:solidFill>
                  <a:srgbClr val="30363C"/>
                </a:solidFill>
                <a:latin typeface="Aptos"/>
              </a:rPr>
              <a:t>, </a:t>
            </a:r>
            <a:r>
              <a:rPr sz="1200" dirty="0" err="1">
                <a:solidFill>
                  <a:srgbClr val="30363C"/>
                </a:solidFill>
                <a:latin typeface="Aptos"/>
              </a:rPr>
              <a:t>ni</a:t>
            </a:r>
            <a:r>
              <a:rPr sz="1200" dirty="0">
                <a:solidFill>
                  <a:srgbClr val="30363C"/>
                </a:solidFill>
                <a:latin typeface="Aptos"/>
              </a:rPr>
              <a:t> </a:t>
            </a:r>
            <a:r>
              <a:rPr sz="1200" dirty="0" err="1">
                <a:solidFill>
                  <a:srgbClr val="30363C"/>
                </a:solidFill>
                <a:latin typeface="Aptos"/>
              </a:rPr>
              <a:t>imel</a:t>
            </a:r>
            <a:r>
              <a:rPr sz="1200" dirty="0">
                <a:solidFill>
                  <a:srgbClr val="30363C"/>
                </a:solidFill>
                <a:latin typeface="Aptos"/>
              </a:rPr>
              <a:t> </a:t>
            </a:r>
            <a:r>
              <a:rPr sz="1200" dirty="0" err="1">
                <a:solidFill>
                  <a:srgbClr val="30363C"/>
                </a:solidFill>
                <a:latin typeface="Aptos"/>
              </a:rPr>
              <a:t>blokiranih</a:t>
            </a:r>
            <a:r>
              <a:rPr sz="1200" dirty="0">
                <a:solidFill>
                  <a:srgbClr val="30363C"/>
                </a:solidFill>
                <a:latin typeface="Aptos"/>
              </a:rPr>
              <a:t> </a:t>
            </a:r>
            <a:r>
              <a:rPr sz="1200" dirty="0" err="1">
                <a:solidFill>
                  <a:srgbClr val="30363C"/>
                </a:solidFill>
                <a:latin typeface="Aptos"/>
              </a:rPr>
              <a:t>transakcijskih</a:t>
            </a:r>
            <a:r>
              <a:rPr sz="1200" dirty="0">
                <a:solidFill>
                  <a:srgbClr val="30363C"/>
                </a:solidFill>
                <a:latin typeface="Aptos"/>
              </a:rPr>
              <a:t> </a:t>
            </a:r>
            <a:r>
              <a:rPr sz="1200" dirty="0" err="1">
                <a:solidFill>
                  <a:srgbClr val="30363C"/>
                </a:solidFill>
                <a:latin typeface="Aptos"/>
              </a:rPr>
              <a:t>računov</a:t>
            </a:r>
            <a:r>
              <a:rPr sz="1200" dirty="0">
                <a:solidFill>
                  <a:srgbClr val="30363C"/>
                </a:solidFill>
                <a:latin typeface="Aptos"/>
              </a:rPr>
              <a:t>.</a:t>
            </a:r>
          </a:p>
          <a:p>
            <a:pPr>
              <a:spcAft>
                <a:spcPts val="100"/>
              </a:spcAft>
            </a:pPr>
            <a:r>
              <a:rPr sz="1200" b="1" dirty="0" err="1">
                <a:solidFill>
                  <a:srgbClr val="007780"/>
                </a:solidFill>
                <a:latin typeface="Aptos"/>
              </a:rPr>
              <a:t>Dokazilo</a:t>
            </a:r>
            <a:r>
              <a:rPr sz="1200" b="1" dirty="0">
                <a:solidFill>
                  <a:srgbClr val="007780"/>
                </a:solidFill>
                <a:latin typeface="Aptos"/>
              </a:rPr>
              <a:t> 4</a:t>
            </a:r>
          </a:p>
          <a:p>
            <a:pPr>
              <a:spcAft>
                <a:spcPts val="800"/>
              </a:spcAft>
            </a:pPr>
            <a:r>
              <a:rPr sz="1200" dirty="0" err="1">
                <a:solidFill>
                  <a:srgbClr val="30363C"/>
                </a:solidFill>
                <a:latin typeface="Aptos"/>
              </a:rPr>
              <a:t>Uradna</a:t>
            </a:r>
            <a:r>
              <a:rPr sz="1200" dirty="0">
                <a:solidFill>
                  <a:srgbClr val="30363C"/>
                </a:solidFill>
                <a:latin typeface="Aptos"/>
              </a:rPr>
              <a:t> </a:t>
            </a:r>
            <a:r>
              <a:rPr sz="1200" dirty="0" err="1">
                <a:solidFill>
                  <a:srgbClr val="30363C"/>
                </a:solidFill>
                <a:latin typeface="Aptos"/>
              </a:rPr>
              <a:t>evidenca</a:t>
            </a:r>
            <a:r>
              <a:rPr sz="1200" dirty="0">
                <a:solidFill>
                  <a:srgbClr val="30363C"/>
                </a:solidFill>
                <a:latin typeface="Aptos"/>
              </a:rPr>
              <a:t> </a:t>
            </a:r>
            <a:r>
              <a:rPr sz="1200" dirty="0" err="1">
                <a:solidFill>
                  <a:srgbClr val="30363C"/>
                </a:solidFill>
                <a:latin typeface="Aptos"/>
              </a:rPr>
              <a:t>prejemnikov</a:t>
            </a:r>
            <a:r>
              <a:rPr sz="1200" dirty="0">
                <a:solidFill>
                  <a:srgbClr val="30363C"/>
                </a:solidFill>
                <a:latin typeface="Aptos"/>
              </a:rPr>
              <a:t> </a:t>
            </a:r>
            <a:r>
              <a:rPr sz="1200" dirty="0" err="1">
                <a:solidFill>
                  <a:srgbClr val="30363C"/>
                </a:solidFill>
                <a:latin typeface="Aptos"/>
              </a:rPr>
              <a:t>pomoči</a:t>
            </a:r>
            <a:r>
              <a:rPr sz="1200" dirty="0">
                <a:solidFill>
                  <a:srgbClr val="30363C"/>
                </a:solidFill>
                <a:latin typeface="Aptos"/>
              </a:rPr>
              <a:t> v </a:t>
            </a:r>
            <a:r>
              <a:rPr sz="1200" dirty="0" err="1">
                <a:solidFill>
                  <a:srgbClr val="30363C"/>
                </a:solidFill>
                <a:latin typeface="Aptos"/>
              </a:rPr>
              <a:t>letu</a:t>
            </a:r>
            <a:r>
              <a:rPr sz="1200" dirty="0">
                <a:solidFill>
                  <a:srgbClr val="30363C"/>
                </a:solidFill>
                <a:latin typeface="Aptos"/>
              </a:rPr>
              <a:t> 2025.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9728"/>
          </a:xfrm>
          <a:prstGeom prst="rect">
            <a:avLst/>
          </a:prstGeom>
          <a:solidFill>
            <a:srgbClr val="00737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40080" y="658368"/>
            <a:ext cx="10881360" cy="566928"/>
          </a:xfrm>
          <a:prstGeom prst="rect">
            <a:avLst/>
          </a:prstGeom>
          <a:noFill/>
        </p:spPr>
        <p:txBody>
          <a:bodyPr wrap="square">
            <a:spAutoFit/>
          </a:bodyPr>
          <a:lstStyle/>
          <a:p>
            <a:pPr algn="l"/>
            <a:r>
              <a:rPr sz="2500" b="1" dirty="0">
                <a:solidFill>
                  <a:srgbClr val="1B374E"/>
                </a:solidFill>
                <a:latin typeface="Aptos"/>
              </a:rPr>
              <a:t>Rok in </a:t>
            </a:r>
            <a:r>
              <a:rPr sz="2500" b="1" dirty="0" err="1">
                <a:solidFill>
                  <a:srgbClr val="1B374E"/>
                </a:solidFill>
                <a:latin typeface="Aptos"/>
              </a:rPr>
              <a:t>način</a:t>
            </a:r>
            <a:r>
              <a:rPr sz="2500" b="1" dirty="0">
                <a:solidFill>
                  <a:srgbClr val="1B374E"/>
                </a:solidFill>
                <a:latin typeface="Aptos"/>
              </a:rPr>
              <a:t> </a:t>
            </a:r>
            <a:r>
              <a:rPr sz="2500" b="1" dirty="0" err="1">
                <a:solidFill>
                  <a:srgbClr val="1B374E"/>
                </a:solidFill>
                <a:latin typeface="Aptos"/>
              </a:rPr>
              <a:t>oddaje</a:t>
            </a:r>
            <a:r>
              <a:rPr sz="2500" b="1" dirty="0">
                <a:solidFill>
                  <a:srgbClr val="1B374E"/>
                </a:solidFill>
                <a:latin typeface="Aptos"/>
              </a:rPr>
              <a:t> </a:t>
            </a:r>
            <a:r>
              <a:rPr sz="2500" b="1" dirty="0" err="1">
                <a:solidFill>
                  <a:srgbClr val="1B374E"/>
                </a:solidFill>
                <a:latin typeface="Aptos"/>
              </a:rPr>
              <a:t>vloge</a:t>
            </a:r>
            <a:endParaRPr sz="2500" b="1" dirty="0">
              <a:solidFill>
                <a:srgbClr val="1B374E"/>
              </a:solidFill>
              <a:latin typeface="Aptos"/>
            </a:endParaRPr>
          </a:p>
        </p:txBody>
      </p:sp>
      <p:sp>
        <p:nvSpPr>
          <p:cNvPr id="5" name="Rectangle 4"/>
          <p:cNvSpPr/>
          <p:nvPr/>
        </p:nvSpPr>
        <p:spPr>
          <a:xfrm>
            <a:off x="640080" y="1298448"/>
            <a:ext cx="914400" cy="41148"/>
          </a:xfrm>
          <a:prstGeom prst="rect">
            <a:avLst/>
          </a:prstGeom>
          <a:solidFill>
            <a:srgbClr val="7191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1201400" y="6428232"/>
            <a:ext cx="365760" cy="201168"/>
          </a:xfrm>
          <a:prstGeom prst="rect">
            <a:avLst/>
          </a:prstGeom>
          <a:noFill/>
        </p:spPr>
        <p:txBody>
          <a:bodyPr wrap="square">
            <a:spAutoFit/>
          </a:bodyPr>
          <a:lstStyle/>
          <a:p>
            <a:pPr algn="r"/>
            <a:r>
              <a:rPr sz="900">
                <a:solidFill>
                  <a:srgbClr val="697076"/>
                </a:solidFill>
                <a:latin typeface="Aptos"/>
              </a:rPr>
              <a:t>16</a:t>
            </a:r>
          </a:p>
        </p:txBody>
      </p:sp>
      <p:sp>
        <p:nvSpPr>
          <p:cNvPr id="8" name="TextBox 7"/>
          <p:cNvSpPr txBox="1"/>
          <p:nvPr/>
        </p:nvSpPr>
        <p:spPr>
          <a:xfrm>
            <a:off x="777240" y="1645920"/>
            <a:ext cx="10332720" cy="640080"/>
          </a:xfrm>
          <a:prstGeom prst="rect">
            <a:avLst/>
          </a:prstGeom>
          <a:noFill/>
        </p:spPr>
        <p:txBody>
          <a:bodyPr wrap="square">
            <a:spAutoFit/>
          </a:bodyPr>
          <a:lstStyle/>
          <a:p>
            <a:pPr algn="l"/>
            <a:r>
              <a:rPr sz="2900" b="1" dirty="0">
                <a:solidFill>
                  <a:srgbClr val="1B374E"/>
                </a:solidFill>
                <a:latin typeface="Aptos"/>
              </a:rPr>
              <a:t>25. 9. 2026 do 14.00</a:t>
            </a:r>
          </a:p>
        </p:txBody>
      </p:sp>
      <p:sp>
        <p:nvSpPr>
          <p:cNvPr id="9" name="TextBox 8"/>
          <p:cNvSpPr txBox="1"/>
          <p:nvPr/>
        </p:nvSpPr>
        <p:spPr>
          <a:xfrm>
            <a:off x="777240" y="2560320"/>
            <a:ext cx="10607040" cy="1538883"/>
          </a:xfrm>
          <a:prstGeom prst="rect">
            <a:avLst/>
          </a:prstGeom>
          <a:noFill/>
        </p:spPr>
        <p:txBody>
          <a:bodyPr wrap="square">
            <a:spAutoFit/>
          </a:bodyPr>
          <a:lstStyle/>
          <a:p>
            <a:pPr>
              <a:spcAft>
                <a:spcPts val="1200"/>
              </a:spcAft>
              <a:defRPr sz="1600">
                <a:solidFill>
                  <a:srgbClr val="2D3439"/>
                </a:solidFill>
                <a:latin typeface="Aptos"/>
              </a:defRPr>
            </a:pPr>
            <a:r>
              <a:rPr dirty="0"/>
              <a:t>•  </a:t>
            </a:r>
            <a:r>
              <a:rPr dirty="0" err="1"/>
              <a:t>rok</a:t>
            </a:r>
            <a:r>
              <a:rPr dirty="0"/>
              <a:t> </a:t>
            </a:r>
            <a:r>
              <a:rPr dirty="0" err="1"/>
              <a:t>velja</a:t>
            </a:r>
            <a:r>
              <a:rPr dirty="0"/>
              <a:t> ne glede </a:t>
            </a:r>
            <a:r>
              <a:rPr dirty="0" err="1"/>
              <a:t>na</a:t>
            </a:r>
            <a:r>
              <a:rPr dirty="0"/>
              <a:t> </a:t>
            </a:r>
            <a:r>
              <a:rPr dirty="0" err="1"/>
              <a:t>način</a:t>
            </a:r>
            <a:r>
              <a:rPr dirty="0"/>
              <a:t> </a:t>
            </a:r>
            <a:r>
              <a:rPr dirty="0" err="1"/>
              <a:t>oddaje</a:t>
            </a:r>
            <a:r>
              <a:rPr dirty="0"/>
              <a:t> – </a:t>
            </a:r>
            <a:r>
              <a:rPr dirty="0" err="1"/>
              <a:t>vloga</a:t>
            </a:r>
            <a:r>
              <a:rPr dirty="0"/>
              <a:t> mora do </a:t>
            </a:r>
            <a:r>
              <a:rPr dirty="0" err="1"/>
              <a:t>tega</a:t>
            </a:r>
            <a:r>
              <a:rPr dirty="0"/>
              <a:t> </a:t>
            </a:r>
            <a:r>
              <a:rPr dirty="0" err="1"/>
              <a:t>časa</a:t>
            </a:r>
            <a:r>
              <a:rPr dirty="0"/>
              <a:t> </a:t>
            </a:r>
            <a:r>
              <a:rPr dirty="0" err="1"/>
              <a:t>prispeti</a:t>
            </a:r>
            <a:r>
              <a:rPr dirty="0"/>
              <a:t> </a:t>
            </a:r>
            <a:r>
              <a:rPr dirty="0" err="1"/>
              <a:t>na</a:t>
            </a:r>
            <a:r>
              <a:rPr dirty="0"/>
              <a:t> </a:t>
            </a:r>
            <a:r>
              <a:rPr dirty="0" err="1"/>
              <a:t>ministrstvo</a:t>
            </a:r>
            <a:endParaRPr dirty="0"/>
          </a:p>
          <a:p>
            <a:pPr>
              <a:spcAft>
                <a:spcPts val="1200"/>
              </a:spcAft>
              <a:defRPr sz="1600">
                <a:solidFill>
                  <a:srgbClr val="2D3439"/>
                </a:solidFill>
                <a:latin typeface="Aptos"/>
              </a:defRPr>
            </a:pPr>
            <a:r>
              <a:rPr dirty="0"/>
              <a:t>•  </a:t>
            </a:r>
            <a:r>
              <a:rPr dirty="0" err="1"/>
              <a:t>vloga</a:t>
            </a:r>
            <a:r>
              <a:rPr dirty="0"/>
              <a:t> se </a:t>
            </a:r>
            <a:r>
              <a:rPr dirty="0" err="1"/>
              <a:t>odda</a:t>
            </a:r>
            <a:r>
              <a:rPr dirty="0"/>
              <a:t> v </a:t>
            </a:r>
            <a:r>
              <a:rPr dirty="0" err="1"/>
              <a:t>tiskani</a:t>
            </a:r>
            <a:r>
              <a:rPr dirty="0"/>
              <a:t> </a:t>
            </a:r>
            <a:r>
              <a:rPr dirty="0" err="1"/>
              <a:t>obliki</a:t>
            </a:r>
            <a:r>
              <a:rPr dirty="0"/>
              <a:t>; </a:t>
            </a:r>
            <a:r>
              <a:rPr dirty="0" err="1"/>
              <a:t>Obrazca</a:t>
            </a:r>
            <a:r>
              <a:rPr dirty="0"/>
              <a:t> </a:t>
            </a:r>
            <a:r>
              <a:rPr dirty="0" err="1"/>
              <a:t>št</a:t>
            </a:r>
            <a:r>
              <a:rPr dirty="0"/>
              <a:t>. 1 in 2 </a:t>
            </a:r>
            <a:r>
              <a:rPr dirty="0" err="1"/>
              <a:t>tudi</a:t>
            </a:r>
            <a:r>
              <a:rPr dirty="0"/>
              <a:t> </a:t>
            </a:r>
            <a:r>
              <a:rPr dirty="0" err="1"/>
              <a:t>na</a:t>
            </a:r>
            <a:r>
              <a:rPr dirty="0"/>
              <a:t> e-</a:t>
            </a:r>
            <a:r>
              <a:rPr dirty="0" err="1"/>
              <a:t>nosilcu</a:t>
            </a:r>
            <a:endParaRPr dirty="0"/>
          </a:p>
          <a:p>
            <a:pPr>
              <a:spcAft>
                <a:spcPts val="1200"/>
              </a:spcAft>
              <a:defRPr sz="1600">
                <a:solidFill>
                  <a:srgbClr val="2D3439"/>
                </a:solidFill>
                <a:latin typeface="Aptos"/>
              </a:defRPr>
            </a:pPr>
            <a:r>
              <a:rPr dirty="0"/>
              <a:t>•  </a:t>
            </a:r>
            <a:r>
              <a:rPr dirty="0" err="1"/>
              <a:t>tiskana</a:t>
            </a:r>
            <a:r>
              <a:rPr dirty="0"/>
              <a:t> in </a:t>
            </a:r>
            <a:r>
              <a:rPr dirty="0" err="1"/>
              <a:t>elektronska</a:t>
            </a:r>
            <a:r>
              <a:rPr dirty="0"/>
              <a:t> </a:t>
            </a:r>
            <a:r>
              <a:rPr dirty="0" err="1"/>
              <a:t>verzija</a:t>
            </a:r>
            <a:r>
              <a:rPr dirty="0"/>
              <a:t> </a:t>
            </a:r>
            <a:r>
              <a:rPr dirty="0" err="1"/>
              <a:t>morata</a:t>
            </a:r>
            <a:r>
              <a:rPr dirty="0"/>
              <a:t> </a:t>
            </a:r>
            <a:r>
              <a:rPr dirty="0" err="1"/>
              <a:t>biti</a:t>
            </a:r>
            <a:r>
              <a:rPr dirty="0"/>
              <a:t> </a:t>
            </a:r>
            <a:r>
              <a:rPr dirty="0" err="1"/>
              <a:t>enaki</a:t>
            </a:r>
            <a:r>
              <a:rPr dirty="0"/>
              <a:t>; v </a:t>
            </a:r>
            <a:r>
              <a:rPr dirty="0" err="1"/>
              <a:t>primeru</a:t>
            </a:r>
            <a:r>
              <a:rPr dirty="0"/>
              <a:t> </a:t>
            </a:r>
            <a:r>
              <a:rPr dirty="0" err="1"/>
              <a:t>razlik</a:t>
            </a:r>
            <a:r>
              <a:rPr dirty="0"/>
              <a:t> </a:t>
            </a:r>
            <a:r>
              <a:rPr dirty="0" err="1"/>
              <a:t>velja</a:t>
            </a:r>
            <a:r>
              <a:rPr dirty="0"/>
              <a:t> </a:t>
            </a:r>
            <a:r>
              <a:rPr dirty="0" err="1"/>
              <a:t>tiskana</a:t>
            </a:r>
            <a:r>
              <a:rPr dirty="0"/>
              <a:t> </a:t>
            </a:r>
            <a:r>
              <a:rPr dirty="0" err="1"/>
              <a:t>verzija</a:t>
            </a:r>
            <a:endParaRPr dirty="0"/>
          </a:p>
          <a:p>
            <a:pPr>
              <a:spcAft>
                <a:spcPts val="1200"/>
              </a:spcAft>
              <a:defRPr sz="1600">
                <a:solidFill>
                  <a:srgbClr val="2D3439"/>
                </a:solidFill>
                <a:latin typeface="Aptos"/>
              </a:defRPr>
            </a:pPr>
            <a:r>
              <a:rPr dirty="0"/>
              <a:t>•  </a:t>
            </a:r>
            <a:r>
              <a:rPr dirty="0" err="1"/>
              <a:t>vloga</a:t>
            </a:r>
            <a:r>
              <a:rPr dirty="0"/>
              <a:t> mora </a:t>
            </a:r>
            <a:r>
              <a:rPr dirty="0" err="1"/>
              <a:t>biti</a:t>
            </a:r>
            <a:r>
              <a:rPr dirty="0"/>
              <a:t> v </a:t>
            </a:r>
            <a:r>
              <a:rPr dirty="0" err="1"/>
              <a:t>zaprtem</a:t>
            </a:r>
            <a:r>
              <a:rPr dirty="0"/>
              <a:t> in </a:t>
            </a:r>
            <a:r>
              <a:rPr dirty="0" err="1"/>
              <a:t>pravilno</a:t>
            </a:r>
            <a:r>
              <a:rPr dirty="0"/>
              <a:t> </a:t>
            </a:r>
            <a:r>
              <a:rPr dirty="0" err="1"/>
              <a:t>označenem</a:t>
            </a:r>
            <a:r>
              <a:rPr dirty="0"/>
              <a:t> </a:t>
            </a:r>
            <a:r>
              <a:rPr dirty="0" err="1"/>
              <a:t>ovitku</a:t>
            </a:r>
            <a:r>
              <a:rPr lang="sl-SI" dirty="0"/>
              <a:t> (Priloga 2)</a:t>
            </a:r>
            <a:endParaRPr dirty="0"/>
          </a:p>
        </p:txBody>
      </p:sp>
      <p:pic>
        <p:nvPicPr>
          <p:cNvPr id="11" name="Slika 10">
            <a:extLst>
              <a:ext uri="{FF2B5EF4-FFF2-40B4-BE49-F238E27FC236}">
                <a16:creationId xmlns:a16="http://schemas.microsoft.com/office/drawing/2014/main" id="{52491E7E-CF39-4540-CBC5-900CF7D2F509}"/>
              </a:ext>
            </a:extLst>
          </p:cNvPr>
          <p:cNvPicPr>
            <a:picLocks noChangeAspect="1"/>
          </p:cNvPicPr>
          <p:nvPr/>
        </p:nvPicPr>
        <p:blipFill>
          <a:blip r:embed="rId2"/>
          <a:stretch>
            <a:fillRect/>
          </a:stretch>
        </p:blipFill>
        <p:spPr>
          <a:xfrm>
            <a:off x="8376962" y="2891576"/>
            <a:ext cx="3302281" cy="344690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9728"/>
          </a:xfrm>
          <a:prstGeom prst="rect">
            <a:avLst/>
          </a:prstGeom>
          <a:solidFill>
            <a:srgbClr val="0077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2"/>
          <p:cNvSpPr txBox="1"/>
          <p:nvPr/>
        </p:nvSpPr>
        <p:spPr>
          <a:xfrm>
            <a:off x="713232" y="667512"/>
            <a:ext cx="4132798" cy="477054"/>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500" b="1" i="0" u="none" strike="noStrike" kern="1200" cap="none" spc="0" normalizeH="0" baseline="0" noProof="0" dirty="0" err="1">
                <a:ln>
                  <a:noFill/>
                </a:ln>
                <a:solidFill>
                  <a:srgbClr val="1E394F"/>
                </a:solidFill>
                <a:effectLst/>
                <a:uLnTx/>
                <a:uFillTx/>
                <a:latin typeface="Aptos" panose="020B0004020202020204" pitchFamily="34" charset="0"/>
              </a:rPr>
              <a:t>Pregled</a:t>
            </a:r>
            <a:r>
              <a:rPr kumimoji="0" sz="2500" b="1" i="0" u="none" strike="noStrike" kern="1200" cap="none" spc="0" normalizeH="0" baseline="0" noProof="0" dirty="0">
                <a:ln>
                  <a:noFill/>
                </a:ln>
                <a:solidFill>
                  <a:srgbClr val="1E394F"/>
                </a:solidFill>
                <a:effectLst/>
                <a:uLnTx/>
                <a:uFillTx/>
                <a:latin typeface="Aptos" panose="020B0004020202020204" pitchFamily="34" charset="0"/>
              </a:rPr>
              <a:t> in </a:t>
            </a:r>
            <a:r>
              <a:rPr kumimoji="0" sz="2500" b="1" i="0" u="none" strike="noStrike" kern="1200" cap="none" spc="0" normalizeH="0" baseline="0" noProof="0" dirty="0" err="1">
                <a:ln>
                  <a:noFill/>
                </a:ln>
                <a:solidFill>
                  <a:srgbClr val="1E394F"/>
                </a:solidFill>
                <a:effectLst/>
                <a:uLnTx/>
                <a:uFillTx/>
                <a:latin typeface="Aptos" panose="020B0004020202020204" pitchFamily="34" charset="0"/>
              </a:rPr>
              <a:t>ocenjevanje</a:t>
            </a:r>
            <a:r>
              <a:rPr kumimoji="0" sz="2500" b="1" i="0" u="none" strike="noStrike" kern="1200" cap="none" spc="0" normalizeH="0" baseline="0" noProof="0" dirty="0">
                <a:ln>
                  <a:noFill/>
                </a:ln>
                <a:solidFill>
                  <a:srgbClr val="1E394F"/>
                </a:solidFill>
                <a:effectLst/>
                <a:uLnTx/>
                <a:uFillTx/>
                <a:latin typeface="Aptos" panose="020B0004020202020204" pitchFamily="34" charset="0"/>
              </a:rPr>
              <a:t> vlog</a:t>
            </a:r>
          </a:p>
        </p:txBody>
      </p:sp>
      <p:sp>
        <p:nvSpPr>
          <p:cNvPr id="4" name="Rectangle 3"/>
          <p:cNvSpPr/>
          <p:nvPr/>
        </p:nvSpPr>
        <p:spPr>
          <a:xfrm>
            <a:off x="640080" y="1325880"/>
            <a:ext cx="914400" cy="50292"/>
          </a:xfrm>
          <a:prstGeom prst="rect">
            <a:avLst/>
          </a:prstGeom>
          <a:solidFill>
            <a:srgbClr val="7097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ounded Rectangle 4"/>
          <p:cNvSpPr/>
          <p:nvPr/>
        </p:nvSpPr>
        <p:spPr>
          <a:xfrm>
            <a:off x="685800" y="1572768"/>
            <a:ext cx="3154680" cy="2615184"/>
          </a:xfrm>
          <a:prstGeom prst="roundRect">
            <a:avLst/>
          </a:prstGeom>
          <a:solidFill>
            <a:srgbClr val="F4F7F9"/>
          </a:solidFill>
          <a:ln w="10160">
            <a:solidFill>
              <a:srgbClr val="D3DCE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941832" y="1847088"/>
            <a:ext cx="2651760" cy="347472"/>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1E394F"/>
                </a:solidFill>
                <a:effectLst/>
                <a:uLnTx/>
                <a:uFillTx/>
                <a:latin typeface="Aptos"/>
                <a:ea typeface="+mn-ea"/>
                <a:cs typeface="+mn-cs"/>
              </a:rPr>
              <a:t>1 • ODPIRANJE</a:t>
            </a:r>
          </a:p>
        </p:txBody>
      </p:sp>
      <p:sp>
        <p:nvSpPr>
          <p:cNvPr id="7" name="TextBox 6"/>
          <p:cNvSpPr txBox="1"/>
          <p:nvPr/>
        </p:nvSpPr>
        <p:spPr>
          <a:xfrm>
            <a:off x="941832" y="2286000"/>
            <a:ext cx="2651760" cy="54864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sz="1320" b="0" i="0" u="none" strike="noStrike" kern="1200" cap="none" spc="0" normalizeH="0" baseline="0" noProof="0">
                <a:ln>
                  <a:noFill/>
                </a:ln>
                <a:solidFill>
                  <a:srgbClr val="30363C"/>
                </a:solidFill>
                <a:effectLst/>
                <a:uLnTx/>
                <a:uFillTx/>
                <a:latin typeface="Aptos"/>
                <a:ea typeface="+mn-ea"/>
                <a:cs typeface="+mn-cs"/>
              </a:rPr>
              <a:t>28. 9. 2026 ob 9.00</a:t>
            </a:r>
          </a:p>
        </p:txBody>
      </p:sp>
      <p:sp>
        <p:nvSpPr>
          <p:cNvPr id="8" name="Rounded Rectangle 7"/>
          <p:cNvSpPr/>
          <p:nvPr/>
        </p:nvSpPr>
        <p:spPr>
          <a:xfrm>
            <a:off x="4023360" y="1572768"/>
            <a:ext cx="7479792" cy="2615184"/>
          </a:xfrm>
          <a:prstGeom prst="roundRect">
            <a:avLst/>
          </a:prstGeom>
          <a:solidFill>
            <a:srgbClr val="F4F7F9"/>
          </a:solidFill>
          <a:ln w="10160">
            <a:solidFill>
              <a:srgbClr val="D3DCE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4279392" y="1847088"/>
            <a:ext cx="6976872" cy="347472"/>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1E394F"/>
                </a:solidFill>
                <a:effectLst/>
                <a:uLnTx/>
                <a:uFillTx/>
                <a:latin typeface="Aptos"/>
                <a:ea typeface="+mn-ea"/>
                <a:cs typeface="+mn-cs"/>
              </a:rPr>
              <a:t>2 • FORMALNA POPOLNOST</a:t>
            </a:r>
          </a:p>
        </p:txBody>
      </p:sp>
      <p:sp>
        <p:nvSpPr>
          <p:cNvPr id="10" name="TextBox 9"/>
          <p:cNvSpPr txBox="1"/>
          <p:nvPr/>
        </p:nvSpPr>
        <p:spPr>
          <a:xfrm>
            <a:off x="4279392" y="2177307"/>
            <a:ext cx="6976872" cy="194104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sz="1210" b="0" i="0" u="none" strike="noStrike" kern="1200" cap="none" spc="0" normalizeH="0" baseline="0" noProof="0" dirty="0" err="1">
                <a:ln>
                  <a:noFill/>
                </a:ln>
                <a:solidFill>
                  <a:srgbClr val="30363C"/>
                </a:solidFill>
                <a:effectLst/>
                <a:uLnTx/>
                <a:uFillTx/>
                <a:latin typeface="Aptos"/>
                <a:ea typeface="+mn-ea"/>
                <a:cs typeface="+mn-cs"/>
              </a:rPr>
              <a:t>preverjanje</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formalne</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popolnosti</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vloge</a:t>
            </a:r>
            <a:r>
              <a:rPr kumimoji="0" lang="sl-SI" sz="1210" b="0" i="0" u="none" strike="noStrike" kern="1200" cap="none" spc="0" normalizeH="0" baseline="0" noProof="0" dirty="0">
                <a:ln>
                  <a:noFill/>
                </a:ln>
                <a:solidFill>
                  <a:srgbClr val="30363C"/>
                </a:solidFill>
                <a:effectLst/>
                <a:uLnTx/>
                <a:uFillTx/>
                <a:latin typeface="Aptos"/>
                <a:ea typeface="+mn-ea"/>
                <a:cs typeface="+mn-cs"/>
              </a:rPr>
              <a:t> (v roku 8 dni od odpiranja)</a:t>
            </a:r>
            <a:r>
              <a:rPr kumimoji="0" sz="1210" b="0" i="0" u="none" strike="noStrike" kern="1200" cap="none" spc="0" normalizeH="0" baseline="0" noProof="0" dirty="0">
                <a:ln>
                  <a:noFill/>
                </a:ln>
                <a:solidFill>
                  <a:srgbClr val="30363C"/>
                </a:solidFill>
                <a:effectLst/>
                <a:uLnTx/>
                <a:uFillTx/>
                <a:latin typeface="Aptos"/>
                <a:ea typeface="+mn-ea"/>
                <a:cs typeface="+mn-cs"/>
              </a:rPr>
              <a:t> in </a:t>
            </a:r>
            <a:r>
              <a:rPr kumimoji="0" sz="1210" b="0" i="0" u="none" strike="noStrike" kern="1200" cap="none" spc="0" normalizeH="0" baseline="0" noProof="0" dirty="0" err="1">
                <a:ln>
                  <a:noFill/>
                </a:ln>
                <a:solidFill>
                  <a:srgbClr val="30363C"/>
                </a:solidFill>
                <a:effectLst/>
                <a:uLnTx/>
                <a:uFillTx/>
                <a:latin typeface="Aptos"/>
                <a:ea typeface="+mn-ea"/>
                <a:cs typeface="+mn-cs"/>
              </a:rPr>
              <a:t>morebiten</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poziv</a:t>
            </a:r>
            <a:r>
              <a:rPr kumimoji="0" sz="1210" b="0" i="0" u="none" strike="noStrike" kern="1200" cap="none" spc="0" normalizeH="0" baseline="0" noProof="0" dirty="0">
                <a:ln>
                  <a:noFill/>
                </a:ln>
                <a:solidFill>
                  <a:srgbClr val="30363C"/>
                </a:solidFill>
                <a:effectLst/>
                <a:uLnTx/>
                <a:uFillTx/>
                <a:latin typeface="Aptos"/>
                <a:ea typeface="+mn-ea"/>
                <a:cs typeface="+mn-cs"/>
              </a:rPr>
              <a:t> k </a:t>
            </a:r>
            <a:r>
              <a:rPr kumimoji="0" sz="1210" b="0" i="0" u="none" strike="noStrike" kern="1200" cap="none" spc="0" normalizeH="0" baseline="0" noProof="0" dirty="0" err="1">
                <a:ln>
                  <a:noFill/>
                </a:ln>
                <a:solidFill>
                  <a:srgbClr val="30363C"/>
                </a:solidFill>
                <a:effectLst/>
                <a:uLnTx/>
                <a:uFillTx/>
                <a:latin typeface="Aptos"/>
                <a:ea typeface="+mn-ea"/>
                <a:cs typeface="+mn-cs"/>
              </a:rPr>
              <a:t>dopolnitvi</a:t>
            </a:r>
            <a:r>
              <a:rPr kumimoji="0" lang="sl-SI" sz="1210" b="0" i="0" u="none" strike="noStrike" kern="1200" cap="none" spc="0" normalizeH="0" baseline="0" noProof="0" dirty="0">
                <a:ln>
                  <a:noFill/>
                </a:ln>
                <a:solidFill>
                  <a:srgbClr val="30363C"/>
                </a:solidFill>
                <a:effectLst/>
                <a:uLnTx/>
                <a:uFillTx/>
                <a:latin typeface="Aptos"/>
                <a:ea typeface="+mn-ea"/>
                <a:cs typeface="+mn-cs"/>
              </a:rPr>
              <a:t> </a:t>
            </a:r>
            <a:endParaRPr kumimoji="0" sz="1210" b="0" i="0" u="none" strike="noStrike" kern="1200" cap="none" spc="0" normalizeH="0" baseline="0" noProof="0" dirty="0">
              <a:ln>
                <a:noFill/>
              </a:ln>
              <a:solidFill>
                <a:srgbClr val="30363C"/>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400"/>
              </a:spcAft>
              <a:buClrTx/>
              <a:buSzTx/>
              <a:buFontTx/>
              <a:buNone/>
              <a:tabLst/>
              <a:defRPr/>
            </a:pPr>
            <a:endParaRPr kumimoji="0" sz="1210" b="0" i="0" u="none" strike="noStrike" kern="1200" cap="none" spc="0" normalizeH="0" baseline="0" noProof="0" dirty="0">
              <a:ln>
                <a:noFill/>
              </a:ln>
              <a:solidFill>
                <a:srgbClr val="30363C"/>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400"/>
              </a:spcAft>
              <a:buClrTx/>
              <a:buSzTx/>
              <a:buFontTx/>
              <a:buNone/>
              <a:tabLst/>
              <a:defRPr/>
            </a:pPr>
            <a:r>
              <a:rPr kumimoji="0" sz="1210" b="0" i="0" u="none" strike="noStrike" kern="1200" cap="none" spc="0" normalizeH="0" baseline="0" noProof="0" dirty="0" err="1">
                <a:ln>
                  <a:noFill/>
                </a:ln>
                <a:solidFill>
                  <a:srgbClr val="30363C"/>
                </a:solidFill>
                <a:effectLst/>
                <a:uLnTx/>
                <a:uFillTx/>
                <a:latin typeface="Aptos"/>
                <a:ea typeface="+mn-ea"/>
                <a:cs typeface="+mn-cs"/>
              </a:rPr>
              <a:t>Če</a:t>
            </a:r>
            <a:r>
              <a:rPr kumimoji="0" sz="1210" b="0" i="0" u="none" strike="noStrike" kern="1200" cap="none" spc="0" normalizeH="0" baseline="0" noProof="0" dirty="0">
                <a:ln>
                  <a:noFill/>
                </a:ln>
                <a:solidFill>
                  <a:srgbClr val="30363C"/>
                </a:solidFill>
                <a:effectLst/>
                <a:uLnTx/>
                <a:uFillTx/>
                <a:latin typeface="Aptos"/>
                <a:ea typeface="+mn-ea"/>
                <a:cs typeface="+mn-cs"/>
              </a:rPr>
              <a:t> je </a:t>
            </a:r>
            <a:r>
              <a:rPr kumimoji="0" sz="1210" b="0" i="0" u="none" strike="noStrike" kern="1200" cap="none" spc="0" normalizeH="0" baseline="0" noProof="0" dirty="0" err="1">
                <a:ln>
                  <a:noFill/>
                </a:ln>
                <a:solidFill>
                  <a:srgbClr val="30363C"/>
                </a:solidFill>
                <a:effectLst/>
                <a:uLnTx/>
                <a:uFillTx/>
                <a:latin typeface="Aptos"/>
                <a:ea typeface="+mn-ea"/>
                <a:cs typeface="+mn-cs"/>
              </a:rPr>
              <a:t>vloga</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formalno</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nepopolna</a:t>
            </a:r>
            <a:r>
              <a:rPr kumimoji="0" sz="1210" b="0" i="0" u="none" strike="noStrike" kern="1200" cap="none" spc="0" normalizeH="0" baseline="0" noProof="0" dirty="0">
                <a:ln>
                  <a:noFill/>
                </a:ln>
                <a:solidFill>
                  <a:srgbClr val="30363C"/>
                </a:solidFill>
                <a:effectLst/>
                <a:uLnTx/>
                <a:uFillTx/>
                <a:latin typeface="Aptos"/>
                <a:ea typeface="+mn-ea"/>
                <a:cs typeface="+mn-cs"/>
              </a:rPr>
              <a:t>:</a:t>
            </a:r>
          </a:p>
          <a:p>
            <a:pPr marL="0" marR="0" lvl="0" indent="0" algn="l" defTabSz="457200" rtl="0" eaLnBrk="1" fontAlgn="auto" latinLnBrk="0" hangingPunct="1">
              <a:lnSpc>
                <a:spcPct val="100000"/>
              </a:lnSpc>
              <a:spcBef>
                <a:spcPts val="0"/>
              </a:spcBef>
              <a:spcAft>
                <a:spcPts val="400"/>
              </a:spcAft>
              <a:buClrTx/>
              <a:buSzTx/>
              <a:buFontTx/>
              <a:buNone/>
              <a:tabLst/>
              <a:defRPr/>
            </a:pP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rok</a:t>
            </a:r>
            <a:r>
              <a:rPr kumimoji="0" sz="1210" b="0" i="0" u="none" strike="noStrike" kern="1200" cap="none" spc="0" normalizeH="0" baseline="0" noProof="0" dirty="0">
                <a:ln>
                  <a:noFill/>
                </a:ln>
                <a:solidFill>
                  <a:srgbClr val="30363C"/>
                </a:solidFill>
                <a:effectLst/>
                <a:uLnTx/>
                <a:uFillTx/>
                <a:latin typeface="Aptos"/>
                <a:ea typeface="+mn-ea"/>
                <a:cs typeface="+mn-cs"/>
              </a:rPr>
              <a:t> za </a:t>
            </a:r>
            <a:r>
              <a:rPr kumimoji="0" sz="1210" b="0" i="0" u="none" strike="noStrike" kern="1200" cap="none" spc="0" normalizeH="0" baseline="0" noProof="0" dirty="0" err="1">
                <a:ln>
                  <a:noFill/>
                </a:ln>
                <a:solidFill>
                  <a:srgbClr val="30363C"/>
                </a:solidFill>
                <a:effectLst/>
                <a:uLnTx/>
                <a:uFillTx/>
                <a:latin typeface="Aptos"/>
                <a:ea typeface="+mn-ea"/>
                <a:cs typeface="+mn-cs"/>
              </a:rPr>
              <a:t>dopolnitev</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določi</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lang="sl-SI" sz="1210" b="0" i="0" u="none" strike="noStrike" kern="1200" cap="none" spc="0" normalizeH="0" baseline="0" noProof="0" dirty="0">
                <a:ln>
                  <a:noFill/>
                </a:ln>
                <a:solidFill>
                  <a:srgbClr val="30363C"/>
                </a:solidFill>
                <a:effectLst/>
                <a:uLnTx/>
                <a:uFillTx/>
                <a:latin typeface="Aptos"/>
                <a:ea typeface="+mn-ea"/>
                <a:cs typeface="+mn-cs"/>
              </a:rPr>
              <a:t>strokovna </a:t>
            </a:r>
            <a:r>
              <a:rPr kumimoji="0" sz="1210" b="0" i="0" u="none" strike="noStrike" kern="1200" cap="none" spc="0" normalizeH="0" baseline="0" noProof="0" dirty="0" err="1">
                <a:ln>
                  <a:noFill/>
                </a:ln>
                <a:solidFill>
                  <a:srgbClr val="30363C"/>
                </a:solidFill>
                <a:effectLst/>
                <a:uLnTx/>
                <a:uFillTx/>
                <a:latin typeface="Aptos"/>
                <a:ea typeface="+mn-ea"/>
                <a:cs typeface="+mn-cs"/>
              </a:rPr>
              <a:t>komisija</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največ</a:t>
            </a:r>
            <a:r>
              <a:rPr kumimoji="0" sz="1210" b="0" i="0" u="none" strike="noStrike" kern="1200" cap="none" spc="0" normalizeH="0" baseline="0" noProof="0" dirty="0">
                <a:ln>
                  <a:noFill/>
                </a:ln>
                <a:solidFill>
                  <a:srgbClr val="30363C"/>
                </a:solidFill>
                <a:effectLst/>
                <a:uLnTx/>
                <a:uFillTx/>
                <a:latin typeface="Aptos"/>
                <a:ea typeface="+mn-ea"/>
                <a:cs typeface="+mn-cs"/>
              </a:rPr>
              <a:t> 8 </a:t>
            </a:r>
            <a:r>
              <a:rPr kumimoji="0" sz="1210" b="0" i="0" u="none" strike="noStrike" kern="1200" cap="none" spc="0" normalizeH="0" baseline="0" noProof="0" dirty="0" err="1">
                <a:ln>
                  <a:noFill/>
                </a:ln>
                <a:solidFill>
                  <a:srgbClr val="30363C"/>
                </a:solidFill>
                <a:effectLst/>
                <a:uLnTx/>
                <a:uFillTx/>
                <a:latin typeface="Aptos"/>
                <a:ea typeface="+mn-ea"/>
                <a:cs typeface="+mn-cs"/>
              </a:rPr>
              <a:t>dni</a:t>
            </a:r>
            <a:endParaRPr kumimoji="0" sz="1210" b="0" i="0" u="none" strike="noStrike" kern="1200" cap="none" spc="0" normalizeH="0" baseline="0" noProof="0" dirty="0">
              <a:ln>
                <a:noFill/>
              </a:ln>
              <a:solidFill>
                <a:srgbClr val="30363C"/>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400"/>
              </a:spcAft>
              <a:buClrTx/>
              <a:buSzTx/>
              <a:buFontTx/>
              <a:buNone/>
              <a:tabLst/>
              <a:defRPr/>
            </a:pP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ni</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dovoljeno</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spreminjati</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delov</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vloge</a:t>
            </a:r>
            <a:r>
              <a:rPr kumimoji="0" sz="1210" b="0" i="0" u="none" strike="noStrike" kern="1200" cap="none" spc="0" normalizeH="0" baseline="0" noProof="0" dirty="0">
                <a:ln>
                  <a:noFill/>
                </a:ln>
                <a:solidFill>
                  <a:srgbClr val="30363C"/>
                </a:solidFill>
                <a:effectLst/>
                <a:uLnTx/>
                <a:uFillTx/>
                <a:latin typeface="Aptos"/>
                <a:ea typeface="+mn-ea"/>
                <a:cs typeface="+mn-cs"/>
              </a:rPr>
              <a:t>, ki </a:t>
            </a:r>
            <a:r>
              <a:rPr kumimoji="0" sz="1210" b="0" i="0" u="none" strike="noStrike" kern="1200" cap="none" spc="0" normalizeH="0" baseline="0" noProof="0" dirty="0" err="1">
                <a:ln>
                  <a:noFill/>
                </a:ln>
                <a:solidFill>
                  <a:srgbClr val="30363C"/>
                </a:solidFill>
                <a:effectLst/>
                <a:uLnTx/>
                <a:uFillTx/>
                <a:latin typeface="Aptos"/>
                <a:ea typeface="+mn-ea"/>
                <a:cs typeface="+mn-cs"/>
              </a:rPr>
              <a:t>določajo</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višino</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zaprošenih</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sredstev</a:t>
            </a:r>
            <a:endParaRPr kumimoji="0" sz="1210" b="0" i="0" u="none" strike="noStrike" kern="1200" cap="none" spc="0" normalizeH="0" baseline="0" noProof="0" dirty="0">
              <a:ln>
                <a:noFill/>
              </a:ln>
              <a:solidFill>
                <a:srgbClr val="30363C"/>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400"/>
              </a:spcAft>
              <a:buClrTx/>
              <a:buSzTx/>
              <a:buFontTx/>
              <a:buNone/>
              <a:tabLst/>
              <a:defRPr/>
            </a:pP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ni</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dovoljeno</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spreminjati</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tehničnih</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specifikacij</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predmeta</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vloge</a:t>
            </a:r>
            <a:r>
              <a:rPr kumimoji="0" lang="sl-SI" sz="1210" b="0" i="0" u="none" strike="noStrike" kern="1200" cap="none" spc="0" normalizeH="0" baseline="0" noProof="0" dirty="0">
                <a:ln>
                  <a:noFill/>
                </a:ln>
                <a:solidFill>
                  <a:srgbClr val="30363C"/>
                </a:solidFill>
                <a:effectLst/>
                <a:uLnTx/>
                <a:uFillTx/>
                <a:latin typeface="Aptos"/>
                <a:ea typeface="+mn-ea"/>
                <a:cs typeface="+mn-cs"/>
              </a:rPr>
              <a:t> </a:t>
            </a:r>
            <a:r>
              <a:rPr kumimoji="0" lang="da-DK" sz="1210" b="0" i="0" u="none" strike="noStrike" kern="1200" cap="none" spc="0" normalizeH="0" baseline="0" noProof="0" dirty="0">
                <a:ln>
                  <a:noFill/>
                </a:ln>
                <a:solidFill>
                  <a:srgbClr val="30363C"/>
                </a:solidFill>
                <a:effectLst/>
                <a:uLnTx/>
                <a:uFillTx/>
                <a:latin typeface="Aptos"/>
                <a:ea typeface="+mn-ea"/>
                <a:cs typeface="+mn-cs"/>
              </a:rPr>
              <a:t>(število prejemnikov</a:t>
            </a:r>
          </a:p>
          <a:p>
            <a:pPr marL="0" marR="0" lvl="0" indent="0" algn="l" defTabSz="457200" rtl="0" eaLnBrk="1" fontAlgn="auto" latinLnBrk="0" hangingPunct="1">
              <a:lnSpc>
                <a:spcPct val="100000"/>
              </a:lnSpc>
              <a:spcBef>
                <a:spcPts val="0"/>
              </a:spcBef>
              <a:spcAft>
                <a:spcPts val="400"/>
              </a:spcAft>
              <a:buClrTx/>
              <a:buSzTx/>
              <a:buFontTx/>
              <a:buNone/>
              <a:tabLst/>
              <a:defRPr/>
            </a:pPr>
            <a:r>
              <a:rPr kumimoji="0" lang="da-DK" sz="1210" b="0" i="0" u="none" strike="noStrike" kern="1200" cap="none" spc="0" normalizeH="0" baseline="0" noProof="0" dirty="0">
                <a:ln>
                  <a:noFill/>
                </a:ln>
                <a:solidFill>
                  <a:srgbClr val="30363C"/>
                </a:solidFill>
                <a:effectLst/>
                <a:uLnTx/>
                <a:uFillTx/>
                <a:latin typeface="Aptos"/>
                <a:ea typeface="+mn-ea"/>
                <a:cs typeface="+mn-cs"/>
              </a:rPr>
              <a:t>pomoči v letu 2025, kapacitete skladišč ipd.),</a:t>
            </a:r>
            <a:endParaRPr kumimoji="0" sz="1210" b="0" i="0" u="none" strike="noStrike" kern="1200" cap="none" spc="0" normalizeH="0" baseline="0" noProof="0" dirty="0">
              <a:ln>
                <a:noFill/>
              </a:ln>
              <a:solidFill>
                <a:srgbClr val="30363C"/>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400"/>
              </a:spcAft>
              <a:buClrTx/>
              <a:buSzTx/>
              <a:buFontTx/>
              <a:buNone/>
              <a:tabLst/>
              <a:defRPr/>
            </a:pP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ni</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dovoljeno</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spreminjati</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elementov</a:t>
            </a:r>
            <a:r>
              <a:rPr kumimoji="0" sz="1210" b="0" i="0" u="none" strike="noStrike" kern="1200" cap="none" spc="0" normalizeH="0" baseline="0" noProof="0" dirty="0">
                <a:ln>
                  <a:noFill/>
                </a:ln>
                <a:solidFill>
                  <a:srgbClr val="30363C"/>
                </a:solidFill>
                <a:effectLst/>
                <a:uLnTx/>
                <a:uFillTx/>
                <a:latin typeface="Aptos"/>
                <a:ea typeface="+mn-ea"/>
                <a:cs typeface="+mn-cs"/>
              </a:rPr>
              <a:t>, ki </a:t>
            </a:r>
            <a:r>
              <a:rPr kumimoji="0" sz="1210" b="0" i="0" u="none" strike="noStrike" kern="1200" cap="none" spc="0" normalizeH="0" baseline="0" noProof="0" dirty="0" err="1">
                <a:ln>
                  <a:noFill/>
                </a:ln>
                <a:solidFill>
                  <a:srgbClr val="30363C"/>
                </a:solidFill>
                <a:effectLst/>
                <a:uLnTx/>
                <a:uFillTx/>
                <a:latin typeface="Aptos"/>
                <a:ea typeface="+mn-ea"/>
                <a:cs typeface="+mn-cs"/>
              </a:rPr>
              <a:t>vplivajo</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ali</a:t>
            </a:r>
            <a:r>
              <a:rPr kumimoji="0" sz="1210" b="0" i="0" u="none" strike="noStrike" kern="1200" cap="none" spc="0" normalizeH="0" baseline="0" noProof="0" dirty="0">
                <a:ln>
                  <a:noFill/>
                </a:ln>
                <a:solidFill>
                  <a:srgbClr val="30363C"/>
                </a:solidFill>
                <a:effectLst/>
                <a:uLnTx/>
                <a:uFillTx/>
                <a:latin typeface="Aptos"/>
                <a:ea typeface="+mn-ea"/>
                <a:cs typeface="+mn-cs"/>
              </a:rPr>
              <a:t> bi </a:t>
            </a:r>
            <a:r>
              <a:rPr kumimoji="0" sz="1210" b="0" i="0" u="none" strike="noStrike" kern="1200" cap="none" spc="0" normalizeH="0" baseline="0" noProof="0" dirty="0" err="1">
                <a:ln>
                  <a:noFill/>
                </a:ln>
                <a:solidFill>
                  <a:srgbClr val="30363C"/>
                </a:solidFill>
                <a:effectLst/>
                <a:uLnTx/>
                <a:uFillTx/>
                <a:latin typeface="Aptos"/>
                <a:ea typeface="+mn-ea"/>
                <a:cs typeface="+mn-cs"/>
              </a:rPr>
              <a:t>lahko</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vplivali</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na</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drugačno</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razvrstitev</a:t>
            </a:r>
            <a:r>
              <a:rPr kumimoji="0" sz="1210" b="0" i="0" u="none" strike="noStrike" kern="1200" cap="none" spc="0" normalizeH="0" baseline="0" noProof="0" dirty="0">
                <a:ln>
                  <a:noFill/>
                </a:ln>
                <a:solidFill>
                  <a:srgbClr val="30363C"/>
                </a:solidFill>
                <a:effectLst/>
                <a:uLnTx/>
                <a:uFillTx/>
                <a:latin typeface="Aptos"/>
                <a:ea typeface="+mn-ea"/>
                <a:cs typeface="+mn-cs"/>
              </a:rPr>
              <a:t> </a:t>
            </a:r>
            <a:r>
              <a:rPr kumimoji="0" sz="1210" b="0" i="0" u="none" strike="noStrike" kern="1200" cap="none" spc="0" normalizeH="0" baseline="0" noProof="0" dirty="0" err="1">
                <a:ln>
                  <a:noFill/>
                </a:ln>
                <a:solidFill>
                  <a:srgbClr val="30363C"/>
                </a:solidFill>
                <a:effectLst/>
                <a:uLnTx/>
                <a:uFillTx/>
                <a:latin typeface="Aptos"/>
                <a:ea typeface="+mn-ea"/>
                <a:cs typeface="+mn-cs"/>
              </a:rPr>
              <a:t>vloge</a:t>
            </a:r>
            <a:endParaRPr kumimoji="0" sz="1210" b="0" i="0" u="none" strike="noStrike" kern="1200" cap="none" spc="0" normalizeH="0" baseline="0" noProof="0" dirty="0">
              <a:ln>
                <a:noFill/>
              </a:ln>
              <a:solidFill>
                <a:srgbClr val="30363C"/>
              </a:solidFill>
              <a:effectLst/>
              <a:uLnTx/>
              <a:uFillTx/>
              <a:latin typeface="Aptos"/>
              <a:ea typeface="+mn-ea"/>
              <a:cs typeface="+mn-cs"/>
            </a:endParaRPr>
          </a:p>
        </p:txBody>
      </p:sp>
      <p:sp>
        <p:nvSpPr>
          <p:cNvPr id="12" name="Rounded Rectangle 11"/>
          <p:cNvSpPr/>
          <p:nvPr/>
        </p:nvSpPr>
        <p:spPr>
          <a:xfrm>
            <a:off x="685800" y="4370832"/>
            <a:ext cx="4718216" cy="2048256"/>
          </a:xfrm>
          <a:prstGeom prst="roundRect">
            <a:avLst/>
          </a:prstGeom>
          <a:solidFill>
            <a:srgbClr val="F4F7F9"/>
          </a:solidFill>
          <a:ln w="10160">
            <a:solidFill>
              <a:srgbClr val="D3DCE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12"/>
          <p:cNvSpPr txBox="1"/>
          <p:nvPr/>
        </p:nvSpPr>
        <p:spPr>
          <a:xfrm>
            <a:off x="941832" y="4553712"/>
            <a:ext cx="4462184" cy="326243"/>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dirty="0">
                <a:ln>
                  <a:noFill/>
                </a:ln>
                <a:solidFill>
                  <a:srgbClr val="1E394F"/>
                </a:solidFill>
                <a:effectLst/>
                <a:uLnTx/>
                <a:uFillTx/>
                <a:latin typeface="Aptos"/>
                <a:ea typeface="+mn-ea"/>
                <a:cs typeface="+mn-cs"/>
              </a:rPr>
              <a:t>3 • </a:t>
            </a:r>
            <a:r>
              <a:rPr kumimoji="0" lang="sl-SI" sz="1520" b="1" i="0" u="none" strike="noStrike" kern="1200" cap="none" spc="0" normalizeH="0" baseline="0" noProof="0" dirty="0">
                <a:ln>
                  <a:noFill/>
                </a:ln>
                <a:solidFill>
                  <a:srgbClr val="1E394F"/>
                </a:solidFill>
                <a:effectLst/>
                <a:uLnTx/>
                <a:uFillTx/>
                <a:latin typeface="Aptos"/>
                <a:ea typeface="+mn-ea"/>
                <a:cs typeface="+mn-cs"/>
              </a:rPr>
              <a:t>STROKOVNO OCENJEVANJE POPOLNIH VLOG</a:t>
            </a:r>
            <a:endParaRPr kumimoji="0" sz="1520" b="1" i="0" u="none" strike="noStrike" kern="1200" cap="none" spc="0" normalizeH="0" baseline="0" noProof="0" dirty="0">
              <a:ln>
                <a:noFill/>
              </a:ln>
              <a:solidFill>
                <a:srgbClr val="1E394F"/>
              </a:solidFill>
              <a:effectLst/>
              <a:uLnTx/>
              <a:uFillTx/>
              <a:latin typeface="Aptos"/>
              <a:ea typeface="+mn-ea"/>
              <a:cs typeface="+mn-cs"/>
            </a:endParaRPr>
          </a:p>
        </p:txBody>
      </p:sp>
      <p:sp>
        <p:nvSpPr>
          <p:cNvPr id="14" name="TextBox 13"/>
          <p:cNvSpPr txBox="1"/>
          <p:nvPr/>
        </p:nvSpPr>
        <p:spPr>
          <a:xfrm>
            <a:off x="941832" y="4992624"/>
            <a:ext cx="2651760" cy="1489639"/>
          </a:xfrm>
          <a:prstGeom prst="rect">
            <a:avLst/>
          </a:prstGeom>
          <a:noFill/>
        </p:spPr>
        <p:txBody>
          <a:bodyPr wrap="square">
            <a:spAutoFit/>
          </a:bodyPr>
          <a:lstStyle/>
          <a:p>
            <a:pPr lvl="0">
              <a:spcAft>
                <a:spcPts val="400"/>
              </a:spcAft>
            </a:pPr>
            <a:r>
              <a:rPr lang="sl-SI" sz="1400" dirty="0">
                <a:solidFill>
                  <a:srgbClr val="30363C"/>
                </a:solidFill>
                <a:latin typeface="Aptos"/>
              </a:rPr>
              <a:t>• </a:t>
            </a:r>
            <a:r>
              <a:rPr kumimoji="0" sz="1320" b="0" i="0" u="none" strike="noStrike" kern="1200" cap="none" spc="0" normalizeH="0" baseline="0" noProof="0" dirty="0" err="1">
                <a:ln>
                  <a:noFill/>
                </a:ln>
                <a:solidFill>
                  <a:srgbClr val="30363C"/>
                </a:solidFill>
                <a:effectLst/>
                <a:uLnTx/>
                <a:uFillTx/>
                <a:latin typeface="Aptos"/>
                <a:ea typeface="+mn-ea"/>
                <a:cs typeface="+mn-cs"/>
              </a:rPr>
              <a:t>preverjanje</a:t>
            </a:r>
            <a:r>
              <a:rPr kumimoji="0" sz="1320" b="0" i="0" u="none" strike="noStrike" kern="1200" cap="none" spc="0" normalizeH="0" baseline="0" noProof="0" dirty="0">
                <a:ln>
                  <a:noFill/>
                </a:ln>
                <a:solidFill>
                  <a:srgbClr val="30363C"/>
                </a:solidFill>
                <a:effectLst/>
                <a:uLnTx/>
                <a:uFillTx/>
                <a:latin typeface="Aptos"/>
                <a:ea typeface="+mn-ea"/>
                <a:cs typeface="+mn-cs"/>
              </a:rPr>
              <a:t> </a:t>
            </a:r>
            <a:r>
              <a:rPr kumimoji="0" sz="1320" b="0" i="0" u="none" strike="noStrike" kern="1200" cap="none" spc="0" normalizeH="0" baseline="0" noProof="0" dirty="0" err="1">
                <a:ln>
                  <a:noFill/>
                </a:ln>
                <a:solidFill>
                  <a:srgbClr val="30363C"/>
                </a:solidFill>
                <a:effectLst/>
                <a:uLnTx/>
                <a:uFillTx/>
                <a:latin typeface="Aptos"/>
                <a:ea typeface="+mn-ea"/>
                <a:cs typeface="+mn-cs"/>
              </a:rPr>
              <a:t>izpolnjevanja</a:t>
            </a:r>
            <a:r>
              <a:rPr kumimoji="0" sz="1320" b="0" i="0" u="none" strike="noStrike" kern="1200" cap="none" spc="0" normalizeH="0" baseline="0" noProof="0" dirty="0">
                <a:ln>
                  <a:noFill/>
                </a:ln>
                <a:solidFill>
                  <a:srgbClr val="30363C"/>
                </a:solidFill>
                <a:effectLst/>
                <a:uLnTx/>
                <a:uFillTx/>
                <a:latin typeface="Aptos"/>
                <a:ea typeface="+mn-ea"/>
                <a:cs typeface="+mn-cs"/>
              </a:rPr>
              <a:t> </a:t>
            </a:r>
            <a:r>
              <a:rPr kumimoji="0" sz="1320" b="0" i="0" u="none" strike="noStrike" kern="1200" cap="none" spc="0" normalizeH="0" baseline="0" noProof="0" dirty="0" err="1">
                <a:ln>
                  <a:noFill/>
                </a:ln>
                <a:solidFill>
                  <a:srgbClr val="30363C"/>
                </a:solidFill>
                <a:effectLst/>
                <a:uLnTx/>
                <a:uFillTx/>
                <a:latin typeface="Aptos"/>
                <a:ea typeface="+mn-ea"/>
                <a:cs typeface="+mn-cs"/>
              </a:rPr>
              <a:t>vseh</a:t>
            </a:r>
            <a:r>
              <a:rPr kumimoji="0" sz="1320" b="0" i="0" u="none" strike="noStrike" kern="1200" cap="none" spc="0" normalizeH="0" baseline="0" noProof="0" dirty="0">
                <a:ln>
                  <a:noFill/>
                </a:ln>
                <a:solidFill>
                  <a:srgbClr val="30363C"/>
                </a:solidFill>
                <a:effectLst/>
                <a:uLnTx/>
                <a:uFillTx/>
                <a:latin typeface="Aptos"/>
                <a:ea typeface="+mn-ea"/>
                <a:cs typeface="+mn-cs"/>
              </a:rPr>
              <a:t> </a:t>
            </a:r>
            <a:r>
              <a:rPr kumimoji="0" sz="1320" b="0" i="0" u="none" strike="noStrike" kern="1200" cap="none" spc="0" normalizeH="0" baseline="0" noProof="0" dirty="0" err="1">
                <a:ln>
                  <a:noFill/>
                </a:ln>
                <a:solidFill>
                  <a:srgbClr val="30363C"/>
                </a:solidFill>
                <a:effectLst/>
                <a:uLnTx/>
                <a:uFillTx/>
                <a:latin typeface="Aptos"/>
                <a:ea typeface="+mn-ea"/>
                <a:cs typeface="+mn-cs"/>
              </a:rPr>
              <a:t>pogojev</a:t>
            </a:r>
            <a:r>
              <a:rPr kumimoji="0" sz="1320" b="0" i="0" u="none" strike="noStrike" kern="1200" cap="none" spc="0" normalizeH="0" baseline="0" noProof="0" dirty="0">
                <a:ln>
                  <a:noFill/>
                </a:ln>
                <a:solidFill>
                  <a:srgbClr val="30363C"/>
                </a:solidFill>
                <a:effectLst/>
                <a:uLnTx/>
                <a:uFillTx/>
                <a:latin typeface="Aptos"/>
                <a:ea typeface="+mn-ea"/>
                <a:cs typeface="+mn-cs"/>
              </a:rPr>
              <a:t> za </a:t>
            </a:r>
            <a:r>
              <a:rPr kumimoji="0" sz="1320" b="0" i="0" u="none" strike="noStrike" kern="1200" cap="none" spc="0" normalizeH="0" baseline="0" noProof="0" dirty="0" err="1">
                <a:ln>
                  <a:noFill/>
                </a:ln>
                <a:solidFill>
                  <a:srgbClr val="30363C"/>
                </a:solidFill>
                <a:effectLst/>
                <a:uLnTx/>
                <a:uFillTx/>
                <a:latin typeface="Aptos"/>
                <a:ea typeface="+mn-ea"/>
                <a:cs typeface="+mn-cs"/>
              </a:rPr>
              <a:t>kandidiranje</a:t>
            </a:r>
            <a:endParaRPr kumimoji="0" lang="sl-SI" sz="1320" b="0" i="0" u="none" strike="noStrike" kern="1200" cap="none" spc="0" normalizeH="0" baseline="0" noProof="0" dirty="0">
              <a:ln>
                <a:noFill/>
              </a:ln>
              <a:solidFill>
                <a:srgbClr val="30363C"/>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400"/>
              </a:spcAft>
              <a:buClrTx/>
              <a:buSzTx/>
              <a:buFontTx/>
              <a:buNone/>
              <a:tabLst/>
              <a:defRPr/>
            </a:pPr>
            <a:endParaRPr lang="sl-SI" sz="1320" dirty="0">
              <a:solidFill>
                <a:srgbClr val="30363C"/>
              </a:solidFill>
              <a:latin typeface="Aptos"/>
            </a:endParaRPr>
          </a:p>
          <a:p>
            <a:pPr>
              <a:spcAft>
                <a:spcPts val="400"/>
              </a:spcAft>
            </a:pPr>
            <a:r>
              <a:rPr lang="sl-SI" sz="1400" dirty="0">
                <a:solidFill>
                  <a:srgbClr val="30363C"/>
                </a:solidFill>
                <a:latin typeface="Aptos"/>
              </a:rPr>
              <a:t>• </a:t>
            </a:r>
            <a:r>
              <a:rPr lang="pl-PL" sz="1320" dirty="0">
                <a:solidFill>
                  <a:srgbClr val="30363C"/>
                </a:solidFill>
                <a:latin typeface="Aptos"/>
              </a:rPr>
              <a:t>ocena po merilih iz javnega razpisa in razpisne dokumentacije</a:t>
            </a:r>
          </a:p>
          <a:p>
            <a:pPr marL="0" marR="0" lvl="0" indent="0" algn="l" defTabSz="457200" rtl="0" eaLnBrk="1" fontAlgn="auto" latinLnBrk="0" hangingPunct="1">
              <a:lnSpc>
                <a:spcPct val="100000"/>
              </a:lnSpc>
              <a:spcBef>
                <a:spcPts val="0"/>
              </a:spcBef>
              <a:spcAft>
                <a:spcPts val="400"/>
              </a:spcAft>
              <a:buClrTx/>
              <a:buSzTx/>
              <a:buFontTx/>
              <a:buNone/>
              <a:tabLst/>
              <a:defRPr/>
            </a:pPr>
            <a:endParaRPr kumimoji="0" sz="1320" b="0" i="0" u="none" strike="noStrike" kern="1200" cap="none" spc="0" normalizeH="0" baseline="0" noProof="0" dirty="0">
              <a:ln>
                <a:noFill/>
              </a:ln>
              <a:solidFill>
                <a:srgbClr val="30363C"/>
              </a:solidFill>
              <a:effectLst/>
              <a:uLnTx/>
              <a:uFillTx/>
              <a:latin typeface="Aptos"/>
              <a:ea typeface="+mn-ea"/>
              <a:cs typeface="+mn-cs"/>
            </a:endParaRPr>
          </a:p>
        </p:txBody>
      </p:sp>
      <p:sp>
        <p:nvSpPr>
          <p:cNvPr id="18" name="Rounded Rectangle 17"/>
          <p:cNvSpPr/>
          <p:nvPr/>
        </p:nvSpPr>
        <p:spPr>
          <a:xfrm>
            <a:off x="5660048" y="4370832"/>
            <a:ext cx="4142232" cy="2048256"/>
          </a:xfrm>
          <a:prstGeom prst="roundRect">
            <a:avLst/>
          </a:prstGeom>
          <a:solidFill>
            <a:srgbClr val="F4F7F9"/>
          </a:solidFill>
          <a:ln w="10160">
            <a:solidFill>
              <a:srgbClr val="D3DCE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Box 18"/>
          <p:cNvSpPr txBox="1"/>
          <p:nvPr/>
        </p:nvSpPr>
        <p:spPr>
          <a:xfrm>
            <a:off x="5916080" y="4553712"/>
            <a:ext cx="1016625" cy="326243"/>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l-SI" sz="1520" b="1" dirty="0">
                <a:solidFill>
                  <a:srgbClr val="1E394F"/>
                </a:solidFill>
                <a:latin typeface="Aptos"/>
              </a:rPr>
              <a:t>4</a:t>
            </a:r>
            <a:r>
              <a:rPr kumimoji="0" sz="1520" b="1" i="0" u="none" strike="noStrike" kern="1200" cap="none" spc="0" normalizeH="0" baseline="0" noProof="0" dirty="0">
                <a:ln>
                  <a:noFill/>
                </a:ln>
                <a:solidFill>
                  <a:srgbClr val="1E394F"/>
                </a:solidFill>
                <a:effectLst/>
                <a:uLnTx/>
                <a:uFillTx/>
                <a:latin typeface="Aptos"/>
                <a:ea typeface="+mn-ea"/>
                <a:cs typeface="+mn-cs"/>
              </a:rPr>
              <a:t> • IZBOR</a:t>
            </a:r>
          </a:p>
        </p:txBody>
      </p:sp>
      <p:sp>
        <p:nvSpPr>
          <p:cNvPr id="20" name="TextBox 19"/>
          <p:cNvSpPr txBox="1"/>
          <p:nvPr/>
        </p:nvSpPr>
        <p:spPr>
          <a:xfrm>
            <a:off x="5916080" y="4992624"/>
            <a:ext cx="3639312" cy="493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sz="1320" b="0" i="0" u="none" strike="noStrike" kern="1200" cap="none" spc="0" normalizeH="0" baseline="0" noProof="0">
                <a:ln>
                  <a:noFill/>
                </a:ln>
                <a:solidFill>
                  <a:srgbClr val="30363C"/>
                </a:solidFill>
                <a:effectLst/>
                <a:uLnTx/>
                <a:uFillTx/>
                <a:latin typeface="Aptos"/>
                <a:ea typeface="+mn-ea"/>
                <a:cs typeface="+mn-cs"/>
              </a:rPr>
              <a:t>predlog prejemnikov sredstev za vloge z najmanj 16 točkami</a:t>
            </a:r>
          </a:p>
        </p:txBody>
      </p:sp>
      <p:sp>
        <p:nvSpPr>
          <p:cNvPr id="22" name="TextBox 21"/>
          <p:cNvSpPr txBox="1"/>
          <p:nvPr/>
        </p:nvSpPr>
        <p:spPr>
          <a:xfrm>
            <a:off x="11292840" y="6492240"/>
            <a:ext cx="274320" cy="182880"/>
          </a:xfrm>
          <a:prstGeom prst="rect">
            <a:avLst/>
          </a:prstGeom>
          <a:noFill/>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sz="800" b="0" i="0" u="none" strike="noStrike" kern="1200" cap="none" spc="0" normalizeH="0" baseline="0" noProof="0">
                <a:ln>
                  <a:noFill/>
                </a:ln>
                <a:solidFill>
                  <a:srgbClr val="697076"/>
                </a:solidFill>
                <a:effectLst/>
                <a:uLnTx/>
                <a:uFillTx/>
                <a:latin typeface="Aptos"/>
                <a:ea typeface="+mn-ea"/>
                <a:cs typeface="+mn-cs"/>
              </a:rPr>
              <a:t>17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9728"/>
          </a:xfrm>
          <a:prstGeom prst="rect">
            <a:avLst/>
          </a:prstGeom>
          <a:solidFill>
            <a:srgbClr val="00737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40080" y="658368"/>
            <a:ext cx="10881360" cy="566928"/>
          </a:xfrm>
          <a:prstGeom prst="rect">
            <a:avLst/>
          </a:prstGeom>
          <a:noFill/>
        </p:spPr>
        <p:txBody>
          <a:bodyPr wrap="square">
            <a:spAutoFit/>
          </a:bodyPr>
          <a:lstStyle/>
          <a:p>
            <a:pPr algn="l"/>
            <a:r>
              <a:rPr sz="2500" b="1">
                <a:solidFill>
                  <a:srgbClr val="1B374E"/>
                </a:solidFill>
                <a:latin typeface="Aptos"/>
              </a:rPr>
              <a:t>Obrazec št. 1 – Osnovni podatki o prijavitelju</a:t>
            </a:r>
          </a:p>
        </p:txBody>
      </p:sp>
      <p:sp>
        <p:nvSpPr>
          <p:cNvPr id="5" name="Rectangle 4"/>
          <p:cNvSpPr/>
          <p:nvPr/>
        </p:nvSpPr>
        <p:spPr>
          <a:xfrm>
            <a:off x="640080" y="1298448"/>
            <a:ext cx="914400" cy="41148"/>
          </a:xfrm>
          <a:prstGeom prst="rect">
            <a:avLst/>
          </a:prstGeom>
          <a:solidFill>
            <a:srgbClr val="7191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1201400" y="6428232"/>
            <a:ext cx="365760" cy="201168"/>
          </a:xfrm>
          <a:prstGeom prst="rect">
            <a:avLst/>
          </a:prstGeom>
          <a:noFill/>
        </p:spPr>
        <p:txBody>
          <a:bodyPr wrap="square">
            <a:spAutoFit/>
          </a:bodyPr>
          <a:lstStyle/>
          <a:p>
            <a:pPr algn="r"/>
            <a:r>
              <a:rPr sz="900">
                <a:solidFill>
                  <a:srgbClr val="697076"/>
                </a:solidFill>
                <a:latin typeface="Aptos"/>
              </a:rPr>
              <a:t>19</a:t>
            </a:r>
          </a:p>
        </p:txBody>
      </p:sp>
      <p:pic>
        <p:nvPicPr>
          <p:cNvPr id="8" name="Picture 7" descr="p-14.png"/>
          <p:cNvPicPr>
            <a:picLocks noChangeAspect="1"/>
          </p:cNvPicPr>
          <p:nvPr/>
        </p:nvPicPr>
        <p:blipFill>
          <a:blip r:embed="rId2"/>
          <a:stretch>
            <a:fillRect/>
          </a:stretch>
        </p:blipFill>
        <p:spPr>
          <a:xfrm>
            <a:off x="2637094" y="1552194"/>
            <a:ext cx="3327269" cy="4709160"/>
          </a:xfrm>
          <a:prstGeom prst="rect">
            <a:avLst/>
          </a:prstGeom>
        </p:spPr>
      </p:pic>
      <p:sp>
        <p:nvSpPr>
          <p:cNvPr id="9" name="Rectangle 8"/>
          <p:cNvSpPr/>
          <p:nvPr/>
        </p:nvSpPr>
        <p:spPr>
          <a:xfrm>
            <a:off x="2707771" y="1552194"/>
            <a:ext cx="3327269" cy="4709160"/>
          </a:xfrm>
          <a:prstGeom prst="rect">
            <a:avLst/>
          </a:prstGeom>
          <a:noFill/>
          <a:ln>
            <a:solidFill>
              <a:srgbClr val="D9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0" name="Picture 9" descr="p-15.png"/>
          <p:cNvPicPr>
            <a:picLocks noChangeAspect="1"/>
          </p:cNvPicPr>
          <p:nvPr/>
        </p:nvPicPr>
        <p:blipFill>
          <a:blip r:embed="rId3"/>
          <a:stretch>
            <a:fillRect/>
          </a:stretch>
        </p:blipFill>
        <p:spPr>
          <a:xfrm>
            <a:off x="6227637" y="1552194"/>
            <a:ext cx="3327269" cy="4709160"/>
          </a:xfrm>
          <a:prstGeom prst="rect">
            <a:avLst/>
          </a:prstGeom>
        </p:spPr>
      </p:pic>
      <p:sp>
        <p:nvSpPr>
          <p:cNvPr id="11" name="Rectangle 10"/>
          <p:cNvSpPr/>
          <p:nvPr/>
        </p:nvSpPr>
        <p:spPr>
          <a:xfrm>
            <a:off x="6227637" y="1552194"/>
            <a:ext cx="3327269" cy="4709160"/>
          </a:xfrm>
          <a:prstGeom prst="rect">
            <a:avLst/>
          </a:prstGeom>
          <a:noFill/>
          <a:ln>
            <a:solidFill>
              <a:srgbClr val="D9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9728"/>
          </a:xfrm>
          <a:prstGeom prst="rect">
            <a:avLst/>
          </a:prstGeom>
          <a:solidFill>
            <a:srgbClr val="00737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40080" y="658368"/>
            <a:ext cx="10881360" cy="566928"/>
          </a:xfrm>
          <a:prstGeom prst="rect">
            <a:avLst/>
          </a:prstGeom>
          <a:noFill/>
        </p:spPr>
        <p:txBody>
          <a:bodyPr wrap="square">
            <a:spAutoFit/>
          </a:bodyPr>
          <a:lstStyle/>
          <a:p>
            <a:pPr algn="l"/>
            <a:r>
              <a:rPr sz="2500" b="1">
                <a:solidFill>
                  <a:srgbClr val="1B374E"/>
                </a:solidFill>
                <a:latin typeface="Aptos"/>
              </a:rPr>
              <a:t>Obrazec št. 1 – skladišča in razdelilna mesta</a:t>
            </a:r>
          </a:p>
        </p:txBody>
      </p:sp>
      <p:sp>
        <p:nvSpPr>
          <p:cNvPr id="5" name="Rectangle 4"/>
          <p:cNvSpPr/>
          <p:nvPr/>
        </p:nvSpPr>
        <p:spPr>
          <a:xfrm>
            <a:off x="640080" y="1298448"/>
            <a:ext cx="914400" cy="41148"/>
          </a:xfrm>
          <a:prstGeom prst="rect">
            <a:avLst/>
          </a:prstGeom>
          <a:solidFill>
            <a:srgbClr val="7191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1201400" y="6428232"/>
            <a:ext cx="365760" cy="201168"/>
          </a:xfrm>
          <a:prstGeom prst="rect">
            <a:avLst/>
          </a:prstGeom>
          <a:noFill/>
        </p:spPr>
        <p:txBody>
          <a:bodyPr wrap="square">
            <a:spAutoFit/>
          </a:bodyPr>
          <a:lstStyle/>
          <a:p>
            <a:pPr algn="r"/>
            <a:r>
              <a:rPr sz="900">
                <a:solidFill>
                  <a:srgbClr val="697076"/>
                </a:solidFill>
                <a:latin typeface="Aptos"/>
              </a:rPr>
              <a:t>20</a:t>
            </a:r>
          </a:p>
        </p:txBody>
      </p:sp>
      <p:pic>
        <p:nvPicPr>
          <p:cNvPr id="8" name="Picture 7" descr="p-16.png"/>
          <p:cNvPicPr>
            <a:picLocks noChangeAspect="1"/>
          </p:cNvPicPr>
          <p:nvPr/>
        </p:nvPicPr>
        <p:blipFill>
          <a:blip r:embed="rId2"/>
          <a:stretch>
            <a:fillRect/>
          </a:stretch>
        </p:blipFill>
        <p:spPr>
          <a:xfrm>
            <a:off x="731520" y="2009113"/>
            <a:ext cx="5248655" cy="3708452"/>
          </a:xfrm>
          <a:prstGeom prst="rect">
            <a:avLst/>
          </a:prstGeom>
        </p:spPr>
      </p:pic>
      <p:sp>
        <p:nvSpPr>
          <p:cNvPr id="9" name="Rectangle 8"/>
          <p:cNvSpPr/>
          <p:nvPr/>
        </p:nvSpPr>
        <p:spPr>
          <a:xfrm>
            <a:off x="731520" y="2009113"/>
            <a:ext cx="5248655" cy="3708452"/>
          </a:xfrm>
          <a:prstGeom prst="rect">
            <a:avLst/>
          </a:prstGeom>
          <a:noFill/>
          <a:ln>
            <a:solidFill>
              <a:srgbClr val="D9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0" name="Picture 9" descr="p-17.png"/>
          <p:cNvPicPr>
            <a:picLocks noChangeAspect="1"/>
          </p:cNvPicPr>
          <p:nvPr/>
        </p:nvPicPr>
        <p:blipFill>
          <a:blip r:embed="rId3"/>
          <a:stretch>
            <a:fillRect/>
          </a:stretch>
        </p:blipFill>
        <p:spPr>
          <a:xfrm>
            <a:off x="6181343" y="2009113"/>
            <a:ext cx="5248655" cy="3708452"/>
          </a:xfrm>
          <a:prstGeom prst="rect">
            <a:avLst/>
          </a:prstGeom>
        </p:spPr>
      </p:pic>
      <p:sp>
        <p:nvSpPr>
          <p:cNvPr id="11" name="Rectangle 10"/>
          <p:cNvSpPr/>
          <p:nvPr/>
        </p:nvSpPr>
        <p:spPr>
          <a:xfrm>
            <a:off x="6181343" y="2009113"/>
            <a:ext cx="5248655" cy="3708452"/>
          </a:xfrm>
          <a:prstGeom prst="rect">
            <a:avLst/>
          </a:prstGeom>
          <a:noFill/>
          <a:ln>
            <a:solidFill>
              <a:srgbClr val="D9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9728"/>
          </a:xfrm>
          <a:prstGeom prst="rect">
            <a:avLst/>
          </a:prstGeom>
          <a:solidFill>
            <a:srgbClr val="00737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40080" y="658368"/>
            <a:ext cx="10881360" cy="566928"/>
          </a:xfrm>
          <a:prstGeom prst="rect">
            <a:avLst/>
          </a:prstGeom>
          <a:noFill/>
        </p:spPr>
        <p:txBody>
          <a:bodyPr wrap="square">
            <a:spAutoFit/>
          </a:bodyPr>
          <a:lstStyle/>
          <a:p>
            <a:pPr algn="l"/>
            <a:r>
              <a:rPr sz="2500" b="1">
                <a:solidFill>
                  <a:srgbClr val="1B374E"/>
                </a:solidFill>
                <a:latin typeface="Aptos"/>
              </a:rPr>
              <a:t>Obrazec št. 2 – Prijavnica</a:t>
            </a:r>
          </a:p>
        </p:txBody>
      </p:sp>
      <p:sp>
        <p:nvSpPr>
          <p:cNvPr id="5" name="Rectangle 4"/>
          <p:cNvSpPr/>
          <p:nvPr/>
        </p:nvSpPr>
        <p:spPr>
          <a:xfrm>
            <a:off x="640080" y="1298448"/>
            <a:ext cx="914400" cy="41148"/>
          </a:xfrm>
          <a:prstGeom prst="rect">
            <a:avLst/>
          </a:prstGeom>
          <a:solidFill>
            <a:srgbClr val="7191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1201400" y="6428232"/>
            <a:ext cx="365760" cy="201168"/>
          </a:xfrm>
          <a:prstGeom prst="rect">
            <a:avLst/>
          </a:prstGeom>
          <a:noFill/>
        </p:spPr>
        <p:txBody>
          <a:bodyPr wrap="square">
            <a:spAutoFit/>
          </a:bodyPr>
          <a:lstStyle/>
          <a:p>
            <a:pPr algn="r"/>
            <a:r>
              <a:rPr sz="900">
                <a:solidFill>
                  <a:srgbClr val="697076"/>
                </a:solidFill>
                <a:latin typeface="Aptos"/>
              </a:rPr>
              <a:t>21</a:t>
            </a:r>
          </a:p>
        </p:txBody>
      </p:sp>
      <p:pic>
        <p:nvPicPr>
          <p:cNvPr id="8" name="Picture 7" descr="p-18.png"/>
          <p:cNvPicPr>
            <a:picLocks noChangeAspect="1"/>
          </p:cNvPicPr>
          <p:nvPr/>
        </p:nvPicPr>
        <p:blipFill>
          <a:blip r:embed="rId2"/>
          <a:stretch>
            <a:fillRect/>
          </a:stretch>
        </p:blipFill>
        <p:spPr>
          <a:xfrm>
            <a:off x="576910" y="1470152"/>
            <a:ext cx="3327269" cy="4709160"/>
          </a:xfrm>
          <a:prstGeom prst="rect">
            <a:avLst/>
          </a:prstGeom>
        </p:spPr>
      </p:pic>
      <p:sp>
        <p:nvSpPr>
          <p:cNvPr id="9" name="Rectangle 8"/>
          <p:cNvSpPr/>
          <p:nvPr/>
        </p:nvSpPr>
        <p:spPr>
          <a:xfrm>
            <a:off x="625298" y="1449324"/>
            <a:ext cx="3327269" cy="4709160"/>
          </a:xfrm>
          <a:prstGeom prst="rect">
            <a:avLst/>
          </a:prstGeom>
          <a:noFill/>
          <a:ln>
            <a:solidFill>
              <a:srgbClr val="D9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0" name="Picture 9" descr="p-19.png"/>
          <p:cNvPicPr>
            <a:picLocks noChangeAspect="1"/>
          </p:cNvPicPr>
          <p:nvPr/>
        </p:nvPicPr>
        <p:blipFill>
          <a:blip r:embed="rId3"/>
          <a:stretch>
            <a:fillRect/>
          </a:stretch>
        </p:blipFill>
        <p:spPr>
          <a:xfrm>
            <a:off x="4225520" y="1470152"/>
            <a:ext cx="3327269" cy="4709160"/>
          </a:xfrm>
          <a:prstGeom prst="rect">
            <a:avLst/>
          </a:prstGeom>
        </p:spPr>
      </p:pic>
      <p:sp>
        <p:nvSpPr>
          <p:cNvPr id="11" name="Rectangle 10"/>
          <p:cNvSpPr/>
          <p:nvPr/>
        </p:nvSpPr>
        <p:spPr>
          <a:xfrm>
            <a:off x="4249714" y="1449324"/>
            <a:ext cx="3327269" cy="4709160"/>
          </a:xfrm>
          <a:prstGeom prst="rect">
            <a:avLst/>
          </a:prstGeom>
          <a:noFill/>
          <a:ln>
            <a:solidFill>
              <a:srgbClr val="D9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3" name="Picture 7" descr="p-20.png">
            <a:extLst>
              <a:ext uri="{FF2B5EF4-FFF2-40B4-BE49-F238E27FC236}">
                <a16:creationId xmlns:a16="http://schemas.microsoft.com/office/drawing/2014/main" id="{1A95B3E2-F9A7-C29F-5F4F-F43C1A1CA1E1}"/>
              </a:ext>
            </a:extLst>
          </p:cNvPr>
          <p:cNvPicPr>
            <a:picLocks noChangeAspect="1"/>
          </p:cNvPicPr>
          <p:nvPr/>
        </p:nvPicPr>
        <p:blipFill>
          <a:blip r:embed="rId4"/>
          <a:stretch>
            <a:fillRect/>
          </a:stretch>
        </p:blipFill>
        <p:spPr>
          <a:xfrm>
            <a:off x="7874131" y="1470152"/>
            <a:ext cx="3327269" cy="4709160"/>
          </a:xfrm>
          <a:prstGeom prst="rect">
            <a:avLst/>
          </a:prstGeom>
        </p:spPr>
      </p:pic>
      <p:sp>
        <p:nvSpPr>
          <p:cNvPr id="15" name="Rectangle 8">
            <a:extLst>
              <a:ext uri="{FF2B5EF4-FFF2-40B4-BE49-F238E27FC236}">
                <a16:creationId xmlns:a16="http://schemas.microsoft.com/office/drawing/2014/main" id="{12C31A08-169B-287A-1CA7-6F70CCD70DE4}"/>
              </a:ext>
            </a:extLst>
          </p:cNvPr>
          <p:cNvSpPr/>
          <p:nvPr/>
        </p:nvSpPr>
        <p:spPr>
          <a:xfrm>
            <a:off x="7874131" y="1449324"/>
            <a:ext cx="3327269" cy="4709160"/>
          </a:xfrm>
          <a:prstGeom prst="rect">
            <a:avLst/>
          </a:prstGeom>
          <a:noFill/>
          <a:ln>
            <a:solidFill>
              <a:srgbClr val="D9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9728"/>
          </a:xfrm>
          <a:prstGeom prst="rect">
            <a:avLst/>
          </a:prstGeom>
          <a:solidFill>
            <a:srgbClr val="00737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40080" y="658368"/>
            <a:ext cx="10881360" cy="566928"/>
          </a:xfrm>
          <a:prstGeom prst="rect">
            <a:avLst/>
          </a:prstGeom>
          <a:noFill/>
        </p:spPr>
        <p:txBody>
          <a:bodyPr wrap="square">
            <a:spAutoFit/>
          </a:bodyPr>
          <a:lstStyle/>
          <a:p>
            <a:pPr algn="l"/>
            <a:r>
              <a:rPr sz="2500" b="1">
                <a:solidFill>
                  <a:srgbClr val="1B374E"/>
                </a:solidFill>
                <a:latin typeface="Aptos"/>
              </a:rPr>
              <a:t>Obrazec št. 3 – Izjava prijavitelja</a:t>
            </a:r>
          </a:p>
        </p:txBody>
      </p:sp>
      <p:sp>
        <p:nvSpPr>
          <p:cNvPr id="5" name="Rectangle 4"/>
          <p:cNvSpPr/>
          <p:nvPr/>
        </p:nvSpPr>
        <p:spPr>
          <a:xfrm>
            <a:off x="640080" y="1298448"/>
            <a:ext cx="914400" cy="41148"/>
          </a:xfrm>
          <a:prstGeom prst="rect">
            <a:avLst/>
          </a:prstGeom>
          <a:solidFill>
            <a:srgbClr val="7191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1201400" y="6428232"/>
            <a:ext cx="365760" cy="201168"/>
          </a:xfrm>
          <a:prstGeom prst="rect">
            <a:avLst/>
          </a:prstGeom>
          <a:noFill/>
        </p:spPr>
        <p:txBody>
          <a:bodyPr wrap="square">
            <a:spAutoFit/>
          </a:bodyPr>
          <a:lstStyle/>
          <a:p>
            <a:pPr algn="r"/>
            <a:r>
              <a:rPr sz="900">
                <a:solidFill>
                  <a:srgbClr val="697076"/>
                </a:solidFill>
                <a:latin typeface="Aptos"/>
              </a:rPr>
              <a:t>23</a:t>
            </a:r>
          </a:p>
        </p:txBody>
      </p:sp>
      <p:pic>
        <p:nvPicPr>
          <p:cNvPr id="8" name="Picture 7" descr="p-21.png"/>
          <p:cNvPicPr>
            <a:picLocks noChangeAspect="1"/>
          </p:cNvPicPr>
          <p:nvPr/>
        </p:nvPicPr>
        <p:blipFill>
          <a:blip r:embed="rId2"/>
          <a:stretch>
            <a:fillRect/>
          </a:stretch>
        </p:blipFill>
        <p:spPr>
          <a:xfrm>
            <a:off x="4417125" y="1508760"/>
            <a:ext cx="3327269" cy="4709160"/>
          </a:xfrm>
          <a:prstGeom prst="rect">
            <a:avLst/>
          </a:prstGeom>
        </p:spPr>
      </p:pic>
      <p:sp>
        <p:nvSpPr>
          <p:cNvPr id="9" name="Rectangle 8"/>
          <p:cNvSpPr/>
          <p:nvPr/>
        </p:nvSpPr>
        <p:spPr>
          <a:xfrm>
            <a:off x="4417125" y="1508760"/>
            <a:ext cx="3327269" cy="4709160"/>
          </a:xfrm>
          <a:prstGeom prst="rect">
            <a:avLst/>
          </a:prstGeom>
          <a:noFill/>
          <a:ln>
            <a:solidFill>
              <a:srgbClr val="D9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9728"/>
          </a:xfrm>
          <a:prstGeom prst="rect">
            <a:avLst/>
          </a:prstGeom>
          <a:solidFill>
            <a:srgbClr val="00737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40080" y="658368"/>
            <a:ext cx="10881360" cy="566928"/>
          </a:xfrm>
          <a:prstGeom prst="rect">
            <a:avLst/>
          </a:prstGeom>
          <a:noFill/>
        </p:spPr>
        <p:txBody>
          <a:bodyPr wrap="square">
            <a:spAutoFit/>
          </a:bodyPr>
          <a:lstStyle/>
          <a:p>
            <a:pPr algn="l"/>
            <a:r>
              <a:rPr sz="2500" b="1">
                <a:solidFill>
                  <a:srgbClr val="1B374E"/>
                </a:solidFill>
                <a:latin typeface="Aptos"/>
              </a:rPr>
              <a:t>Dnevni red</a:t>
            </a:r>
          </a:p>
        </p:txBody>
      </p:sp>
      <p:sp>
        <p:nvSpPr>
          <p:cNvPr id="5" name="Rectangle 4"/>
          <p:cNvSpPr/>
          <p:nvPr/>
        </p:nvSpPr>
        <p:spPr>
          <a:xfrm>
            <a:off x="640080" y="1298448"/>
            <a:ext cx="914400" cy="41148"/>
          </a:xfrm>
          <a:prstGeom prst="rect">
            <a:avLst/>
          </a:prstGeom>
          <a:solidFill>
            <a:srgbClr val="7191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1201400" y="6428232"/>
            <a:ext cx="365760" cy="201168"/>
          </a:xfrm>
          <a:prstGeom prst="rect">
            <a:avLst/>
          </a:prstGeom>
          <a:noFill/>
        </p:spPr>
        <p:txBody>
          <a:bodyPr wrap="square">
            <a:spAutoFit/>
          </a:bodyPr>
          <a:lstStyle/>
          <a:p>
            <a:pPr algn="r"/>
            <a:r>
              <a:rPr sz="900">
                <a:solidFill>
                  <a:srgbClr val="697076"/>
                </a:solidFill>
                <a:latin typeface="Aptos"/>
              </a:rPr>
              <a:t>2</a:t>
            </a:r>
          </a:p>
        </p:txBody>
      </p:sp>
      <p:sp>
        <p:nvSpPr>
          <p:cNvPr id="8" name="TextBox 7"/>
          <p:cNvSpPr txBox="1"/>
          <p:nvPr/>
        </p:nvSpPr>
        <p:spPr>
          <a:xfrm>
            <a:off x="960120" y="1481328"/>
            <a:ext cx="10195560" cy="3659015"/>
          </a:xfrm>
          <a:prstGeom prst="rect">
            <a:avLst/>
          </a:prstGeom>
          <a:noFill/>
        </p:spPr>
        <p:txBody>
          <a:bodyPr wrap="square" lIns="45720" tIns="18288" rIns="45720" bIns="18288">
            <a:spAutoFit/>
          </a:bodyPr>
          <a:lstStyle/>
          <a:p>
            <a:pPr>
              <a:lnSpc>
                <a:spcPct val="92000"/>
              </a:lnSpc>
              <a:spcAft>
                <a:spcPts val="450"/>
              </a:spcAft>
            </a:pPr>
            <a:r>
              <a:rPr sz="1550" dirty="0">
                <a:solidFill>
                  <a:srgbClr val="2B3238"/>
                </a:solidFill>
                <a:latin typeface="Aptos"/>
              </a:rPr>
              <a:t>•  </a:t>
            </a:r>
            <a:r>
              <a:rPr sz="1550" dirty="0" err="1">
                <a:solidFill>
                  <a:srgbClr val="2B3238"/>
                </a:solidFill>
                <a:latin typeface="Aptos"/>
              </a:rPr>
              <a:t>Predmet</a:t>
            </a:r>
            <a:r>
              <a:rPr sz="1550" dirty="0">
                <a:solidFill>
                  <a:srgbClr val="2B3238"/>
                </a:solidFill>
                <a:latin typeface="Aptos"/>
              </a:rPr>
              <a:t> in </a:t>
            </a:r>
            <a:r>
              <a:rPr sz="1550" dirty="0" err="1">
                <a:solidFill>
                  <a:srgbClr val="2B3238"/>
                </a:solidFill>
                <a:latin typeface="Aptos"/>
              </a:rPr>
              <a:t>cilj</a:t>
            </a:r>
            <a:r>
              <a:rPr sz="1550" dirty="0">
                <a:solidFill>
                  <a:srgbClr val="2B3238"/>
                </a:solidFill>
                <a:latin typeface="Aptos"/>
              </a:rPr>
              <a:t> </a:t>
            </a:r>
            <a:r>
              <a:rPr sz="1550" dirty="0" err="1">
                <a:solidFill>
                  <a:srgbClr val="2B3238"/>
                </a:solidFill>
                <a:latin typeface="Aptos"/>
              </a:rPr>
              <a:t>javnega</a:t>
            </a:r>
            <a:r>
              <a:rPr sz="1550" dirty="0">
                <a:solidFill>
                  <a:srgbClr val="2B3238"/>
                </a:solidFill>
                <a:latin typeface="Aptos"/>
              </a:rPr>
              <a:t> </a:t>
            </a:r>
            <a:r>
              <a:rPr sz="1550" dirty="0" err="1">
                <a:solidFill>
                  <a:srgbClr val="2B3238"/>
                </a:solidFill>
                <a:latin typeface="Aptos"/>
              </a:rPr>
              <a:t>razpisa</a:t>
            </a:r>
            <a:endParaRPr sz="1550" dirty="0">
              <a:solidFill>
                <a:srgbClr val="2B3238"/>
              </a:solidFill>
              <a:latin typeface="Aptos"/>
            </a:endParaRPr>
          </a:p>
          <a:p>
            <a:pPr>
              <a:lnSpc>
                <a:spcPct val="92000"/>
              </a:lnSpc>
              <a:spcAft>
                <a:spcPts val="450"/>
              </a:spcAft>
            </a:pPr>
            <a:r>
              <a:rPr sz="1550" dirty="0">
                <a:solidFill>
                  <a:srgbClr val="2B3238"/>
                </a:solidFill>
                <a:latin typeface="Aptos"/>
              </a:rPr>
              <a:t>•  </a:t>
            </a:r>
            <a:r>
              <a:rPr lang="sl-SI" sz="1550" dirty="0">
                <a:solidFill>
                  <a:srgbClr val="2B3238"/>
                </a:solidFill>
                <a:latin typeface="Aptos"/>
              </a:rPr>
              <a:t>Ciljna skupina - k</a:t>
            </a:r>
            <a:r>
              <a:rPr sz="1550" dirty="0" err="1">
                <a:solidFill>
                  <a:srgbClr val="2B3238"/>
                </a:solidFill>
                <a:latin typeface="Aptos"/>
              </a:rPr>
              <a:t>ončni</a:t>
            </a:r>
            <a:r>
              <a:rPr sz="1550" dirty="0">
                <a:solidFill>
                  <a:srgbClr val="2B3238"/>
                </a:solidFill>
                <a:latin typeface="Aptos"/>
              </a:rPr>
              <a:t> </a:t>
            </a:r>
            <a:r>
              <a:rPr sz="1550" dirty="0" err="1">
                <a:solidFill>
                  <a:srgbClr val="2B3238"/>
                </a:solidFill>
                <a:latin typeface="Aptos"/>
              </a:rPr>
              <a:t>prejemniki</a:t>
            </a:r>
            <a:r>
              <a:rPr sz="1550" dirty="0">
                <a:solidFill>
                  <a:srgbClr val="2B3238"/>
                </a:solidFill>
                <a:latin typeface="Aptos"/>
              </a:rPr>
              <a:t> </a:t>
            </a:r>
            <a:r>
              <a:rPr sz="1550" dirty="0" err="1">
                <a:solidFill>
                  <a:srgbClr val="2B3238"/>
                </a:solidFill>
                <a:latin typeface="Aptos"/>
              </a:rPr>
              <a:t>pomoči</a:t>
            </a:r>
            <a:endParaRPr sz="1550" dirty="0">
              <a:solidFill>
                <a:srgbClr val="2B3238"/>
              </a:solidFill>
              <a:latin typeface="Aptos"/>
            </a:endParaRPr>
          </a:p>
          <a:p>
            <a:pPr>
              <a:lnSpc>
                <a:spcPct val="92000"/>
              </a:lnSpc>
              <a:spcAft>
                <a:spcPts val="450"/>
              </a:spcAft>
            </a:pPr>
            <a:r>
              <a:rPr sz="1550" dirty="0">
                <a:solidFill>
                  <a:srgbClr val="2B3238"/>
                </a:solidFill>
                <a:latin typeface="Aptos"/>
              </a:rPr>
              <a:t>•  </a:t>
            </a:r>
            <a:r>
              <a:rPr sz="1550" dirty="0" err="1">
                <a:solidFill>
                  <a:srgbClr val="2B3238"/>
                </a:solidFill>
                <a:latin typeface="Aptos"/>
              </a:rPr>
              <a:t>Obvezne</a:t>
            </a:r>
            <a:r>
              <a:rPr sz="1550" dirty="0">
                <a:solidFill>
                  <a:srgbClr val="2B3238"/>
                </a:solidFill>
                <a:latin typeface="Aptos"/>
              </a:rPr>
              <a:t> </a:t>
            </a:r>
            <a:r>
              <a:rPr sz="1550" dirty="0" err="1">
                <a:solidFill>
                  <a:srgbClr val="2B3238"/>
                </a:solidFill>
                <a:latin typeface="Aptos"/>
              </a:rPr>
              <a:t>aktivnosti</a:t>
            </a:r>
            <a:endParaRPr sz="1550" dirty="0">
              <a:solidFill>
                <a:srgbClr val="2B3238"/>
              </a:solidFill>
              <a:latin typeface="Aptos"/>
            </a:endParaRPr>
          </a:p>
          <a:p>
            <a:pPr>
              <a:lnSpc>
                <a:spcPct val="92000"/>
              </a:lnSpc>
              <a:spcAft>
                <a:spcPts val="450"/>
              </a:spcAft>
            </a:pPr>
            <a:r>
              <a:rPr sz="1550" dirty="0">
                <a:solidFill>
                  <a:srgbClr val="2B3238"/>
                </a:solidFill>
                <a:latin typeface="Aptos"/>
              </a:rPr>
              <a:t>•  </a:t>
            </a:r>
            <a:r>
              <a:rPr sz="1550" dirty="0" err="1">
                <a:solidFill>
                  <a:srgbClr val="2B3238"/>
                </a:solidFill>
                <a:latin typeface="Aptos"/>
              </a:rPr>
              <a:t>Pogoji</a:t>
            </a:r>
            <a:r>
              <a:rPr sz="1550" dirty="0">
                <a:solidFill>
                  <a:srgbClr val="2B3238"/>
                </a:solidFill>
                <a:latin typeface="Aptos"/>
              </a:rPr>
              <a:t> za </a:t>
            </a:r>
            <a:r>
              <a:rPr sz="1550" dirty="0" err="1">
                <a:solidFill>
                  <a:srgbClr val="2B3238"/>
                </a:solidFill>
                <a:latin typeface="Aptos"/>
              </a:rPr>
              <a:t>kandidiranje</a:t>
            </a:r>
            <a:r>
              <a:rPr lang="sl-SI" sz="1550" dirty="0">
                <a:solidFill>
                  <a:srgbClr val="2B3238"/>
                </a:solidFill>
                <a:latin typeface="Aptos"/>
              </a:rPr>
              <a:t> na javnem razpisu</a:t>
            </a:r>
            <a:endParaRPr sz="1550" dirty="0">
              <a:solidFill>
                <a:srgbClr val="2B3238"/>
              </a:solidFill>
              <a:latin typeface="Aptos"/>
            </a:endParaRPr>
          </a:p>
          <a:p>
            <a:pPr>
              <a:lnSpc>
                <a:spcPct val="92000"/>
              </a:lnSpc>
              <a:spcAft>
                <a:spcPts val="450"/>
              </a:spcAft>
            </a:pPr>
            <a:r>
              <a:rPr sz="1550" dirty="0">
                <a:solidFill>
                  <a:srgbClr val="2B3238"/>
                </a:solidFill>
                <a:latin typeface="Aptos"/>
              </a:rPr>
              <a:t>•  </a:t>
            </a:r>
            <a:r>
              <a:rPr sz="1550" dirty="0" err="1">
                <a:solidFill>
                  <a:srgbClr val="2B3238"/>
                </a:solidFill>
                <a:latin typeface="Aptos"/>
              </a:rPr>
              <a:t>Upravičeni</a:t>
            </a:r>
            <a:r>
              <a:rPr sz="1550" dirty="0">
                <a:solidFill>
                  <a:srgbClr val="2B3238"/>
                </a:solidFill>
                <a:latin typeface="Aptos"/>
              </a:rPr>
              <a:t> </a:t>
            </a:r>
            <a:r>
              <a:rPr sz="1550" dirty="0" err="1">
                <a:solidFill>
                  <a:srgbClr val="2B3238"/>
                </a:solidFill>
                <a:latin typeface="Aptos"/>
              </a:rPr>
              <a:t>stroški</a:t>
            </a:r>
            <a:endParaRPr sz="1550" dirty="0">
              <a:solidFill>
                <a:srgbClr val="2B3238"/>
              </a:solidFill>
              <a:latin typeface="Aptos"/>
            </a:endParaRPr>
          </a:p>
          <a:p>
            <a:pPr>
              <a:lnSpc>
                <a:spcPct val="92000"/>
              </a:lnSpc>
              <a:spcAft>
                <a:spcPts val="450"/>
              </a:spcAft>
            </a:pPr>
            <a:r>
              <a:rPr sz="1550" dirty="0">
                <a:solidFill>
                  <a:srgbClr val="2B3238"/>
                </a:solidFill>
                <a:latin typeface="Aptos"/>
              </a:rPr>
              <a:t>•  </a:t>
            </a:r>
            <a:r>
              <a:rPr sz="1550" dirty="0" err="1">
                <a:solidFill>
                  <a:srgbClr val="2B3238"/>
                </a:solidFill>
                <a:latin typeface="Aptos"/>
              </a:rPr>
              <a:t>Višina</a:t>
            </a:r>
            <a:r>
              <a:rPr sz="1550" dirty="0">
                <a:solidFill>
                  <a:srgbClr val="2B3238"/>
                </a:solidFill>
                <a:latin typeface="Aptos"/>
              </a:rPr>
              <a:t> </a:t>
            </a:r>
            <a:r>
              <a:rPr sz="1550" dirty="0" err="1">
                <a:solidFill>
                  <a:srgbClr val="2B3238"/>
                </a:solidFill>
                <a:latin typeface="Aptos"/>
              </a:rPr>
              <a:t>sredstev</a:t>
            </a:r>
            <a:r>
              <a:rPr sz="1550" dirty="0">
                <a:solidFill>
                  <a:srgbClr val="2B3238"/>
                </a:solidFill>
                <a:latin typeface="Aptos"/>
              </a:rPr>
              <a:t> </a:t>
            </a:r>
            <a:endParaRPr lang="sl-SI" sz="1550" dirty="0">
              <a:solidFill>
                <a:srgbClr val="2B3238"/>
              </a:solidFill>
              <a:latin typeface="Aptos"/>
            </a:endParaRPr>
          </a:p>
          <a:p>
            <a:pPr>
              <a:lnSpc>
                <a:spcPct val="92000"/>
              </a:lnSpc>
              <a:spcAft>
                <a:spcPts val="450"/>
              </a:spcAft>
            </a:pPr>
            <a:r>
              <a:rPr sz="1550" dirty="0">
                <a:solidFill>
                  <a:srgbClr val="2B3238"/>
                </a:solidFill>
                <a:latin typeface="Aptos"/>
              </a:rPr>
              <a:t>•  </a:t>
            </a:r>
            <a:r>
              <a:rPr sz="1550" dirty="0" err="1">
                <a:solidFill>
                  <a:srgbClr val="2B3238"/>
                </a:solidFill>
                <a:latin typeface="Aptos"/>
              </a:rPr>
              <a:t>Obdobje</a:t>
            </a:r>
            <a:r>
              <a:rPr sz="1550" dirty="0">
                <a:solidFill>
                  <a:srgbClr val="2B3238"/>
                </a:solidFill>
                <a:latin typeface="Aptos"/>
              </a:rPr>
              <a:t> </a:t>
            </a:r>
            <a:r>
              <a:rPr sz="1550" dirty="0" err="1">
                <a:solidFill>
                  <a:srgbClr val="2B3238"/>
                </a:solidFill>
                <a:latin typeface="Aptos"/>
              </a:rPr>
              <a:t>upravičenosti</a:t>
            </a:r>
            <a:endParaRPr sz="1550" dirty="0">
              <a:solidFill>
                <a:srgbClr val="2B3238"/>
              </a:solidFill>
              <a:latin typeface="Aptos"/>
            </a:endParaRPr>
          </a:p>
          <a:p>
            <a:pPr>
              <a:lnSpc>
                <a:spcPct val="92000"/>
              </a:lnSpc>
              <a:spcAft>
                <a:spcPts val="450"/>
              </a:spcAft>
            </a:pPr>
            <a:r>
              <a:rPr sz="1550" dirty="0">
                <a:solidFill>
                  <a:srgbClr val="2B3238"/>
                </a:solidFill>
                <a:latin typeface="Aptos"/>
              </a:rPr>
              <a:t>•  Merila za </a:t>
            </a:r>
            <a:r>
              <a:rPr sz="1550" dirty="0" err="1">
                <a:solidFill>
                  <a:srgbClr val="2B3238"/>
                </a:solidFill>
                <a:latin typeface="Aptos"/>
              </a:rPr>
              <a:t>izbor</a:t>
            </a:r>
            <a:endParaRPr sz="1550" dirty="0">
              <a:solidFill>
                <a:srgbClr val="2B3238"/>
              </a:solidFill>
              <a:latin typeface="Aptos"/>
            </a:endParaRPr>
          </a:p>
          <a:p>
            <a:pPr>
              <a:lnSpc>
                <a:spcPct val="92000"/>
              </a:lnSpc>
              <a:spcAft>
                <a:spcPts val="450"/>
              </a:spcAft>
            </a:pPr>
            <a:r>
              <a:rPr sz="1550" dirty="0">
                <a:solidFill>
                  <a:srgbClr val="2B3238"/>
                </a:solidFill>
                <a:latin typeface="Aptos"/>
              </a:rPr>
              <a:t>•  </a:t>
            </a:r>
            <a:r>
              <a:rPr sz="1550" dirty="0" err="1">
                <a:solidFill>
                  <a:srgbClr val="2B3238"/>
                </a:solidFill>
                <a:latin typeface="Aptos"/>
              </a:rPr>
              <a:t>Popolna</a:t>
            </a:r>
            <a:r>
              <a:rPr sz="1550" dirty="0">
                <a:solidFill>
                  <a:srgbClr val="2B3238"/>
                </a:solidFill>
                <a:latin typeface="Aptos"/>
              </a:rPr>
              <a:t> </a:t>
            </a:r>
            <a:r>
              <a:rPr sz="1550" dirty="0" err="1">
                <a:solidFill>
                  <a:srgbClr val="2B3238"/>
                </a:solidFill>
                <a:latin typeface="Aptos"/>
              </a:rPr>
              <a:t>vloga</a:t>
            </a:r>
            <a:endParaRPr sz="1550" dirty="0">
              <a:solidFill>
                <a:srgbClr val="2B3238"/>
              </a:solidFill>
              <a:latin typeface="Aptos"/>
            </a:endParaRPr>
          </a:p>
          <a:p>
            <a:pPr>
              <a:lnSpc>
                <a:spcPct val="92000"/>
              </a:lnSpc>
              <a:spcAft>
                <a:spcPts val="450"/>
              </a:spcAft>
            </a:pPr>
            <a:r>
              <a:rPr sz="1550" dirty="0">
                <a:solidFill>
                  <a:srgbClr val="2B3238"/>
                </a:solidFill>
                <a:latin typeface="Aptos"/>
              </a:rPr>
              <a:t>•  Rok in </a:t>
            </a:r>
            <a:r>
              <a:rPr sz="1550" dirty="0" err="1">
                <a:solidFill>
                  <a:srgbClr val="2B3238"/>
                </a:solidFill>
                <a:latin typeface="Aptos"/>
              </a:rPr>
              <a:t>način</a:t>
            </a:r>
            <a:r>
              <a:rPr sz="1550" dirty="0">
                <a:solidFill>
                  <a:srgbClr val="2B3238"/>
                </a:solidFill>
                <a:latin typeface="Aptos"/>
              </a:rPr>
              <a:t> </a:t>
            </a:r>
            <a:r>
              <a:rPr sz="1550" dirty="0" err="1">
                <a:solidFill>
                  <a:srgbClr val="2B3238"/>
                </a:solidFill>
                <a:latin typeface="Aptos"/>
              </a:rPr>
              <a:t>oddaje</a:t>
            </a:r>
            <a:r>
              <a:rPr sz="1550" dirty="0">
                <a:solidFill>
                  <a:srgbClr val="2B3238"/>
                </a:solidFill>
                <a:latin typeface="Aptos"/>
              </a:rPr>
              <a:t> </a:t>
            </a:r>
            <a:r>
              <a:rPr sz="1550" dirty="0" err="1">
                <a:solidFill>
                  <a:srgbClr val="2B3238"/>
                </a:solidFill>
                <a:latin typeface="Aptos"/>
              </a:rPr>
              <a:t>vloge</a:t>
            </a:r>
            <a:endParaRPr sz="1550" dirty="0">
              <a:solidFill>
                <a:srgbClr val="2B3238"/>
              </a:solidFill>
              <a:latin typeface="Aptos"/>
            </a:endParaRPr>
          </a:p>
          <a:p>
            <a:pPr>
              <a:lnSpc>
                <a:spcPct val="92000"/>
              </a:lnSpc>
              <a:spcAft>
                <a:spcPts val="450"/>
              </a:spcAft>
            </a:pPr>
            <a:r>
              <a:rPr sz="1550" dirty="0">
                <a:solidFill>
                  <a:srgbClr val="2B3238"/>
                </a:solidFill>
                <a:latin typeface="Aptos"/>
              </a:rPr>
              <a:t>•  </a:t>
            </a:r>
            <a:r>
              <a:rPr sz="1550" dirty="0" err="1">
                <a:solidFill>
                  <a:srgbClr val="2B3238"/>
                </a:solidFill>
                <a:latin typeface="Aptos"/>
              </a:rPr>
              <a:t>Pregled</a:t>
            </a:r>
            <a:r>
              <a:rPr sz="1550" dirty="0">
                <a:solidFill>
                  <a:srgbClr val="2B3238"/>
                </a:solidFill>
                <a:latin typeface="Aptos"/>
              </a:rPr>
              <a:t> in </a:t>
            </a:r>
            <a:r>
              <a:rPr sz="1550" dirty="0" err="1">
                <a:solidFill>
                  <a:srgbClr val="2B3238"/>
                </a:solidFill>
                <a:latin typeface="Aptos"/>
              </a:rPr>
              <a:t>ocenjevanje</a:t>
            </a:r>
            <a:r>
              <a:rPr sz="1550" dirty="0">
                <a:solidFill>
                  <a:srgbClr val="2B3238"/>
                </a:solidFill>
                <a:latin typeface="Aptos"/>
              </a:rPr>
              <a:t> vlog</a:t>
            </a:r>
          </a:p>
          <a:p>
            <a:pPr>
              <a:lnSpc>
                <a:spcPct val="92000"/>
              </a:lnSpc>
              <a:spcAft>
                <a:spcPts val="450"/>
              </a:spcAft>
            </a:pPr>
            <a:r>
              <a:rPr sz="1550" dirty="0">
                <a:solidFill>
                  <a:srgbClr val="2B3238"/>
                </a:solidFill>
                <a:latin typeface="Aptos"/>
              </a:rPr>
              <a:t>•  </a:t>
            </a:r>
            <a:r>
              <a:rPr sz="1550" dirty="0" err="1">
                <a:solidFill>
                  <a:srgbClr val="2B3238"/>
                </a:solidFill>
                <a:latin typeface="Aptos"/>
              </a:rPr>
              <a:t>Prijavni</a:t>
            </a:r>
            <a:r>
              <a:rPr sz="1550" dirty="0">
                <a:solidFill>
                  <a:srgbClr val="2B3238"/>
                </a:solidFill>
                <a:latin typeface="Aptos"/>
              </a:rPr>
              <a:t> </a:t>
            </a:r>
            <a:r>
              <a:rPr sz="1550" dirty="0" err="1">
                <a:solidFill>
                  <a:srgbClr val="2B3238"/>
                </a:solidFill>
                <a:latin typeface="Aptos"/>
              </a:rPr>
              <a:t>obrazci</a:t>
            </a:r>
            <a:endParaRPr sz="1550" dirty="0">
              <a:solidFill>
                <a:srgbClr val="2B3238"/>
              </a:solidFill>
              <a:latin typeface="Aptos"/>
            </a:endParaRPr>
          </a:p>
          <a:p>
            <a:pPr>
              <a:lnSpc>
                <a:spcPct val="92000"/>
              </a:lnSpc>
              <a:spcAft>
                <a:spcPts val="450"/>
              </a:spcAft>
            </a:pPr>
            <a:r>
              <a:rPr sz="1550" dirty="0">
                <a:solidFill>
                  <a:srgbClr val="2B3238"/>
                </a:solidFill>
                <a:latin typeface="Aptos"/>
              </a:rPr>
              <a:t>•  </a:t>
            </a:r>
            <a:r>
              <a:rPr sz="1550" dirty="0" err="1">
                <a:solidFill>
                  <a:srgbClr val="2B3238"/>
                </a:solidFill>
                <a:latin typeface="Aptos"/>
              </a:rPr>
              <a:t>Ključni</a:t>
            </a:r>
            <a:r>
              <a:rPr sz="1550" dirty="0">
                <a:solidFill>
                  <a:srgbClr val="2B3238"/>
                </a:solidFill>
                <a:latin typeface="Aptos"/>
              </a:rPr>
              <a:t> </a:t>
            </a:r>
            <a:r>
              <a:rPr sz="1550" dirty="0" err="1">
                <a:solidFill>
                  <a:srgbClr val="2B3238"/>
                </a:solidFill>
                <a:latin typeface="Aptos"/>
              </a:rPr>
              <a:t>roki</a:t>
            </a:r>
            <a:r>
              <a:rPr sz="1550" dirty="0">
                <a:solidFill>
                  <a:srgbClr val="2B3238"/>
                </a:solidFill>
                <a:latin typeface="Aptos"/>
              </a:rPr>
              <a:t> in </a:t>
            </a:r>
            <a:r>
              <a:rPr sz="1550" dirty="0" err="1">
                <a:solidFill>
                  <a:srgbClr val="2B3238"/>
                </a:solidFill>
                <a:latin typeface="Aptos"/>
              </a:rPr>
              <a:t>dodatne</a:t>
            </a:r>
            <a:r>
              <a:rPr sz="1550" dirty="0">
                <a:solidFill>
                  <a:srgbClr val="2B3238"/>
                </a:solidFill>
                <a:latin typeface="Aptos"/>
              </a:rPr>
              <a:t> </a:t>
            </a:r>
            <a:r>
              <a:rPr sz="1550" dirty="0" err="1">
                <a:solidFill>
                  <a:srgbClr val="2B3238"/>
                </a:solidFill>
                <a:latin typeface="Aptos"/>
              </a:rPr>
              <a:t>informacije</a:t>
            </a:r>
            <a:endParaRPr sz="1550" dirty="0">
              <a:solidFill>
                <a:srgbClr val="2B3238"/>
              </a:solidFill>
              <a:latin typeface="Apto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9728"/>
          </a:xfrm>
          <a:prstGeom prst="rect">
            <a:avLst/>
          </a:prstGeom>
          <a:solidFill>
            <a:srgbClr val="00737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40080" y="658368"/>
            <a:ext cx="10881360" cy="566928"/>
          </a:xfrm>
          <a:prstGeom prst="rect">
            <a:avLst/>
          </a:prstGeom>
          <a:noFill/>
        </p:spPr>
        <p:txBody>
          <a:bodyPr wrap="square">
            <a:spAutoFit/>
          </a:bodyPr>
          <a:lstStyle/>
          <a:p>
            <a:pPr algn="l"/>
            <a:r>
              <a:rPr sz="2500" b="1">
                <a:solidFill>
                  <a:srgbClr val="1B374E"/>
                </a:solidFill>
                <a:latin typeface="Aptos"/>
              </a:rPr>
              <a:t>Obrazec št. 4 – Kontrolni list za DNSH</a:t>
            </a:r>
          </a:p>
        </p:txBody>
      </p:sp>
      <p:sp>
        <p:nvSpPr>
          <p:cNvPr id="5" name="Rectangle 4"/>
          <p:cNvSpPr/>
          <p:nvPr/>
        </p:nvSpPr>
        <p:spPr>
          <a:xfrm>
            <a:off x="640080" y="1298448"/>
            <a:ext cx="914400" cy="41148"/>
          </a:xfrm>
          <a:prstGeom prst="rect">
            <a:avLst/>
          </a:prstGeom>
          <a:solidFill>
            <a:srgbClr val="7191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1201400" y="6428232"/>
            <a:ext cx="365760" cy="201168"/>
          </a:xfrm>
          <a:prstGeom prst="rect">
            <a:avLst/>
          </a:prstGeom>
          <a:noFill/>
        </p:spPr>
        <p:txBody>
          <a:bodyPr wrap="square">
            <a:spAutoFit/>
          </a:bodyPr>
          <a:lstStyle/>
          <a:p>
            <a:pPr algn="r"/>
            <a:r>
              <a:rPr sz="900">
                <a:solidFill>
                  <a:srgbClr val="697076"/>
                </a:solidFill>
                <a:latin typeface="Aptos"/>
              </a:rPr>
              <a:t>24</a:t>
            </a:r>
          </a:p>
        </p:txBody>
      </p:sp>
      <p:pic>
        <p:nvPicPr>
          <p:cNvPr id="8" name="Picture 7" descr="p-22.png"/>
          <p:cNvPicPr>
            <a:picLocks noChangeAspect="1"/>
          </p:cNvPicPr>
          <p:nvPr/>
        </p:nvPicPr>
        <p:blipFill>
          <a:blip r:embed="rId2"/>
          <a:stretch>
            <a:fillRect/>
          </a:stretch>
        </p:blipFill>
        <p:spPr>
          <a:xfrm>
            <a:off x="4417125" y="1508760"/>
            <a:ext cx="3327269" cy="4709160"/>
          </a:xfrm>
          <a:prstGeom prst="rect">
            <a:avLst/>
          </a:prstGeom>
        </p:spPr>
      </p:pic>
      <p:sp>
        <p:nvSpPr>
          <p:cNvPr id="9" name="Rectangle 8"/>
          <p:cNvSpPr/>
          <p:nvPr/>
        </p:nvSpPr>
        <p:spPr>
          <a:xfrm>
            <a:off x="4417125" y="1508760"/>
            <a:ext cx="3327269" cy="4709160"/>
          </a:xfrm>
          <a:prstGeom prst="rect">
            <a:avLst/>
          </a:prstGeom>
          <a:noFill/>
          <a:ln>
            <a:solidFill>
              <a:srgbClr val="D9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109728"/>
          </a:xfrm>
          <a:prstGeom prst="rect">
            <a:avLst/>
          </a:prstGeom>
          <a:solidFill>
            <a:srgbClr val="0077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694944" y="640080"/>
            <a:ext cx="5174686" cy="477054"/>
          </a:xfrm>
          <a:prstGeom prst="rect">
            <a:avLst/>
          </a:prstGeom>
          <a:noFill/>
        </p:spPr>
        <p:txBody>
          <a:bodyPr wrap="none">
            <a:spAutoFit/>
          </a:bodyPr>
          <a:lstStyle/>
          <a:p>
            <a:r>
              <a:rPr sz="2500" b="1" dirty="0" err="1">
                <a:solidFill>
                  <a:srgbClr val="1E394F"/>
                </a:solidFill>
                <a:latin typeface="Aptos" panose="020B0004020202020204" pitchFamily="34" charset="0"/>
              </a:rPr>
              <a:t>Ključni</a:t>
            </a:r>
            <a:r>
              <a:rPr sz="2500" b="1" dirty="0">
                <a:solidFill>
                  <a:srgbClr val="1E394F"/>
                </a:solidFill>
                <a:latin typeface="Aptos" panose="020B0004020202020204" pitchFamily="34" charset="0"/>
              </a:rPr>
              <a:t> </a:t>
            </a:r>
            <a:r>
              <a:rPr sz="2500" b="1" dirty="0" err="1">
                <a:solidFill>
                  <a:srgbClr val="1E394F"/>
                </a:solidFill>
                <a:latin typeface="Aptos" panose="020B0004020202020204" pitchFamily="34" charset="0"/>
              </a:rPr>
              <a:t>roki</a:t>
            </a:r>
            <a:r>
              <a:rPr sz="2500" b="1" dirty="0">
                <a:solidFill>
                  <a:srgbClr val="1E394F"/>
                </a:solidFill>
                <a:latin typeface="Aptos" panose="020B0004020202020204" pitchFamily="34" charset="0"/>
              </a:rPr>
              <a:t> in </a:t>
            </a:r>
            <a:r>
              <a:rPr sz="2500" b="1" dirty="0" err="1">
                <a:solidFill>
                  <a:srgbClr val="1E394F"/>
                </a:solidFill>
                <a:latin typeface="Aptos" panose="020B0004020202020204" pitchFamily="34" charset="0"/>
              </a:rPr>
              <a:t>dodatne</a:t>
            </a:r>
            <a:r>
              <a:rPr sz="2500" b="1" dirty="0">
                <a:solidFill>
                  <a:srgbClr val="1E394F"/>
                </a:solidFill>
                <a:latin typeface="Aptos" panose="020B0004020202020204" pitchFamily="34" charset="0"/>
              </a:rPr>
              <a:t> </a:t>
            </a:r>
            <a:r>
              <a:rPr sz="2500" b="1" dirty="0" err="1">
                <a:solidFill>
                  <a:srgbClr val="1E394F"/>
                </a:solidFill>
                <a:latin typeface="Aptos" panose="020B0004020202020204" pitchFamily="34" charset="0"/>
              </a:rPr>
              <a:t>informacije</a:t>
            </a:r>
            <a:endParaRPr sz="2500" b="1" dirty="0">
              <a:solidFill>
                <a:srgbClr val="1E394F"/>
              </a:solidFill>
              <a:latin typeface="Aptos" panose="020B0004020202020204" pitchFamily="34" charset="0"/>
            </a:endParaRPr>
          </a:p>
        </p:txBody>
      </p:sp>
      <p:sp>
        <p:nvSpPr>
          <p:cNvPr id="4" name="Rectangle 3"/>
          <p:cNvSpPr/>
          <p:nvPr/>
        </p:nvSpPr>
        <p:spPr>
          <a:xfrm>
            <a:off x="612648" y="1280160"/>
            <a:ext cx="914400" cy="50292"/>
          </a:xfrm>
          <a:prstGeom prst="rect">
            <a:avLst/>
          </a:prstGeom>
          <a:solidFill>
            <a:srgbClr val="7097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ounded Rectangle 4"/>
          <p:cNvSpPr/>
          <p:nvPr/>
        </p:nvSpPr>
        <p:spPr>
          <a:xfrm>
            <a:off x="658368" y="1581912"/>
            <a:ext cx="3246120" cy="1444752"/>
          </a:xfrm>
          <a:prstGeom prst="roundRect">
            <a:avLst/>
          </a:prstGeom>
          <a:solidFill>
            <a:srgbClr val="F4F7F9"/>
          </a:solidFill>
          <a:ln w="10160">
            <a:solidFill>
              <a:srgbClr val="D3DC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914400" y="1764792"/>
            <a:ext cx="2743200" cy="347472"/>
          </a:xfrm>
          <a:prstGeom prst="rect">
            <a:avLst/>
          </a:prstGeom>
          <a:noFill/>
        </p:spPr>
        <p:txBody>
          <a:bodyPr wrap="none">
            <a:spAutoFit/>
          </a:bodyPr>
          <a:lstStyle/>
          <a:p>
            <a:r>
              <a:rPr sz="1500" b="1">
                <a:solidFill>
                  <a:srgbClr val="1E394F"/>
                </a:solidFill>
                <a:latin typeface="Aptos"/>
              </a:rPr>
              <a:t>3. 9. 2026</a:t>
            </a:r>
          </a:p>
        </p:txBody>
      </p:sp>
      <p:sp>
        <p:nvSpPr>
          <p:cNvPr id="7" name="TextBox 6"/>
          <p:cNvSpPr txBox="1"/>
          <p:nvPr/>
        </p:nvSpPr>
        <p:spPr>
          <a:xfrm>
            <a:off x="914400" y="2194560"/>
            <a:ext cx="2734056" cy="667512"/>
          </a:xfrm>
          <a:prstGeom prst="rect">
            <a:avLst/>
          </a:prstGeom>
          <a:noFill/>
        </p:spPr>
        <p:txBody>
          <a:bodyPr wrap="square">
            <a:spAutoFit/>
          </a:bodyPr>
          <a:lstStyle/>
          <a:p>
            <a:pPr>
              <a:lnSpc>
                <a:spcPct val="100000"/>
              </a:lnSpc>
              <a:spcAft>
                <a:spcPts val="500"/>
              </a:spcAft>
            </a:pPr>
            <a:r>
              <a:rPr sz="1320" b="0">
                <a:solidFill>
                  <a:srgbClr val="30363C"/>
                </a:solidFill>
                <a:latin typeface="Aptos"/>
              </a:rPr>
              <a:t>informativna delavnica</a:t>
            </a:r>
          </a:p>
        </p:txBody>
      </p:sp>
      <p:sp>
        <p:nvSpPr>
          <p:cNvPr id="8" name="Rounded Rectangle 7"/>
          <p:cNvSpPr/>
          <p:nvPr/>
        </p:nvSpPr>
        <p:spPr>
          <a:xfrm>
            <a:off x="4096512" y="1581912"/>
            <a:ext cx="7424927" cy="2487168"/>
          </a:xfrm>
          <a:prstGeom prst="roundRect">
            <a:avLst/>
          </a:prstGeom>
          <a:solidFill>
            <a:srgbClr val="F4F7F9"/>
          </a:solidFill>
          <a:ln w="10160">
            <a:solidFill>
              <a:srgbClr val="D3DC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352544" y="1764792"/>
            <a:ext cx="6922007" cy="347472"/>
          </a:xfrm>
          <a:prstGeom prst="rect">
            <a:avLst/>
          </a:prstGeom>
          <a:noFill/>
        </p:spPr>
        <p:txBody>
          <a:bodyPr wrap="none">
            <a:spAutoFit/>
          </a:bodyPr>
          <a:lstStyle/>
          <a:p>
            <a:r>
              <a:rPr sz="1500" b="1">
                <a:solidFill>
                  <a:srgbClr val="1E394F"/>
                </a:solidFill>
                <a:latin typeface="Aptos"/>
              </a:rPr>
              <a:t>17. 9. 2026</a:t>
            </a:r>
          </a:p>
        </p:txBody>
      </p:sp>
      <p:sp>
        <p:nvSpPr>
          <p:cNvPr id="10" name="TextBox 9"/>
          <p:cNvSpPr txBox="1"/>
          <p:nvPr/>
        </p:nvSpPr>
        <p:spPr>
          <a:xfrm>
            <a:off x="4352544" y="2194560"/>
            <a:ext cx="6912863" cy="1041824"/>
          </a:xfrm>
          <a:prstGeom prst="rect">
            <a:avLst/>
          </a:prstGeom>
          <a:noFill/>
        </p:spPr>
        <p:txBody>
          <a:bodyPr wrap="square">
            <a:spAutoFit/>
          </a:bodyPr>
          <a:lstStyle/>
          <a:p>
            <a:pPr>
              <a:lnSpc>
                <a:spcPct val="100000"/>
              </a:lnSpc>
              <a:spcAft>
                <a:spcPts val="500"/>
              </a:spcAft>
            </a:pPr>
            <a:r>
              <a:rPr sz="1240" b="1" dirty="0" err="1">
                <a:solidFill>
                  <a:srgbClr val="30363C"/>
                </a:solidFill>
                <a:latin typeface="Aptos"/>
              </a:rPr>
              <a:t>zadnji</a:t>
            </a:r>
            <a:r>
              <a:rPr sz="1240" b="1" dirty="0">
                <a:solidFill>
                  <a:srgbClr val="30363C"/>
                </a:solidFill>
                <a:latin typeface="Aptos"/>
              </a:rPr>
              <a:t> dan za </a:t>
            </a:r>
            <a:r>
              <a:rPr sz="1240" b="1" dirty="0" err="1">
                <a:solidFill>
                  <a:srgbClr val="30363C"/>
                </a:solidFill>
                <a:latin typeface="Aptos"/>
              </a:rPr>
              <a:t>posredovanje</a:t>
            </a:r>
            <a:r>
              <a:rPr sz="1240" b="1" dirty="0">
                <a:solidFill>
                  <a:srgbClr val="30363C"/>
                </a:solidFill>
                <a:latin typeface="Aptos"/>
              </a:rPr>
              <a:t> </a:t>
            </a:r>
            <a:r>
              <a:rPr sz="1240" b="1" dirty="0" err="1">
                <a:solidFill>
                  <a:srgbClr val="30363C"/>
                </a:solidFill>
                <a:latin typeface="Aptos"/>
              </a:rPr>
              <a:t>vprašanj</a:t>
            </a:r>
            <a:endParaRPr sz="1240" b="1" dirty="0">
              <a:solidFill>
                <a:srgbClr val="30363C"/>
              </a:solidFill>
              <a:latin typeface="Aptos"/>
            </a:endParaRPr>
          </a:p>
          <a:p>
            <a:pPr>
              <a:lnSpc>
                <a:spcPct val="100000"/>
              </a:lnSpc>
              <a:spcAft>
                <a:spcPts val="200"/>
              </a:spcAft>
            </a:pPr>
            <a:endParaRPr sz="1240" b="1" dirty="0">
              <a:solidFill>
                <a:srgbClr val="30363C"/>
              </a:solidFill>
              <a:latin typeface="Aptos"/>
            </a:endParaRPr>
          </a:p>
          <a:p>
            <a:pPr>
              <a:lnSpc>
                <a:spcPct val="100000"/>
              </a:lnSpc>
              <a:spcAft>
                <a:spcPts val="500"/>
              </a:spcAft>
            </a:pPr>
            <a:r>
              <a:rPr sz="1450" b="1" dirty="0">
                <a:solidFill>
                  <a:srgbClr val="007780"/>
                </a:solidFill>
                <a:latin typeface="Aptos"/>
              </a:rPr>
              <a:t>gp.mddsz@gov.si</a:t>
            </a:r>
          </a:p>
          <a:p>
            <a:pPr>
              <a:lnSpc>
                <a:spcPct val="100000"/>
              </a:lnSpc>
              <a:spcAft>
                <a:spcPts val="500"/>
              </a:spcAft>
            </a:pPr>
            <a:r>
              <a:rPr sz="1240" b="0" dirty="0" err="1">
                <a:solidFill>
                  <a:srgbClr val="30363C"/>
                </a:solidFill>
                <a:latin typeface="Aptos"/>
              </a:rPr>
              <a:t>Pripis</a:t>
            </a:r>
            <a:r>
              <a:rPr sz="1240" b="0" dirty="0">
                <a:solidFill>
                  <a:srgbClr val="30363C"/>
                </a:solidFill>
                <a:latin typeface="Aptos"/>
              </a:rPr>
              <a:t>: »</a:t>
            </a:r>
            <a:r>
              <a:rPr sz="1240" b="0" dirty="0" err="1">
                <a:solidFill>
                  <a:srgbClr val="30363C"/>
                </a:solidFill>
                <a:latin typeface="Aptos"/>
              </a:rPr>
              <a:t>Javni</a:t>
            </a:r>
            <a:r>
              <a:rPr sz="1240" b="0" dirty="0">
                <a:solidFill>
                  <a:srgbClr val="30363C"/>
                </a:solidFill>
                <a:latin typeface="Aptos"/>
              </a:rPr>
              <a:t> </a:t>
            </a:r>
            <a:r>
              <a:rPr sz="1240" b="0" dirty="0" err="1">
                <a:solidFill>
                  <a:srgbClr val="30363C"/>
                </a:solidFill>
                <a:latin typeface="Aptos"/>
              </a:rPr>
              <a:t>razpis</a:t>
            </a:r>
            <a:r>
              <a:rPr sz="1240" b="0" dirty="0">
                <a:solidFill>
                  <a:srgbClr val="30363C"/>
                </a:solidFill>
                <a:latin typeface="Aptos"/>
              </a:rPr>
              <a:t> za </a:t>
            </a:r>
            <a:r>
              <a:rPr sz="1240" b="0" dirty="0" err="1">
                <a:solidFill>
                  <a:srgbClr val="30363C"/>
                </a:solidFill>
                <a:latin typeface="Aptos"/>
              </a:rPr>
              <a:t>razdeljevanje</a:t>
            </a:r>
            <a:r>
              <a:rPr sz="1240" b="0" dirty="0">
                <a:solidFill>
                  <a:srgbClr val="30363C"/>
                </a:solidFill>
                <a:latin typeface="Aptos"/>
              </a:rPr>
              <a:t> </a:t>
            </a:r>
            <a:r>
              <a:rPr sz="1240" b="0" dirty="0" err="1">
                <a:solidFill>
                  <a:srgbClr val="30363C"/>
                </a:solidFill>
                <a:latin typeface="Aptos"/>
              </a:rPr>
              <a:t>hrane</a:t>
            </a:r>
            <a:r>
              <a:rPr sz="1240" b="0" dirty="0">
                <a:solidFill>
                  <a:srgbClr val="30363C"/>
                </a:solidFill>
                <a:latin typeface="Aptos"/>
              </a:rPr>
              <a:t>«</a:t>
            </a:r>
          </a:p>
        </p:txBody>
      </p:sp>
      <p:sp>
        <p:nvSpPr>
          <p:cNvPr id="11" name="Rounded Rectangle 10"/>
          <p:cNvSpPr/>
          <p:nvPr/>
        </p:nvSpPr>
        <p:spPr>
          <a:xfrm>
            <a:off x="658368" y="4325112"/>
            <a:ext cx="3246120" cy="1417320"/>
          </a:xfrm>
          <a:prstGeom prst="roundRect">
            <a:avLst/>
          </a:prstGeom>
          <a:solidFill>
            <a:srgbClr val="F4F7F9"/>
          </a:solidFill>
          <a:ln w="10160">
            <a:solidFill>
              <a:srgbClr val="D3DC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914400" y="4507992"/>
            <a:ext cx="2743200" cy="347472"/>
          </a:xfrm>
          <a:prstGeom prst="rect">
            <a:avLst/>
          </a:prstGeom>
          <a:noFill/>
        </p:spPr>
        <p:txBody>
          <a:bodyPr wrap="none">
            <a:spAutoFit/>
          </a:bodyPr>
          <a:lstStyle/>
          <a:p>
            <a:r>
              <a:rPr sz="1500" b="1">
                <a:solidFill>
                  <a:srgbClr val="1E394F"/>
                </a:solidFill>
                <a:latin typeface="Aptos"/>
              </a:rPr>
              <a:t>21. 9. 2026</a:t>
            </a:r>
          </a:p>
        </p:txBody>
      </p:sp>
      <p:sp>
        <p:nvSpPr>
          <p:cNvPr id="13" name="TextBox 12"/>
          <p:cNvSpPr txBox="1"/>
          <p:nvPr/>
        </p:nvSpPr>
        <p:spPr>
          <a:xfrm>
            <a:off x="914400" y="4937760"/>
            <a:ext cx="2734056" cy="640080"/>
          </a:xfrm>
          <a:prstGeom prst="rect">
            <a:avLst/>
          </a:prstGeom>
          <a:noFill/>
        </p:spPr>
        <p:txBody>
          <a:bodyPr wrap="square">
            <a:spAutoFit/>
          </a:bodyPr>
          <a:lstStyle/>
          <a:p>
            <a:pPr>
              <a:lnSpc>
                <a:spcPct val="100000"/>
              </a:lnSpc>
              <a:spcAft>
                <a:spcPts val="500"/>
              </a:spcAft>
            </a:pPr>
            <a:r>
              <a:rPr sz="1320" b="0">
                <a:solidFill>
                  <a:srgbClr val="30363C"/>
                </a:solidFill>
                <a:latin typeface="Aptos"/>
              </a:rPr>
              <a:t>objava odgovorov na zastavljena vprašanja</a:t>
            </a:r>
          </a:p>
        </p:txBody>
      </p:sp>
      <p:sp>
        <p:nvSpPr>
          <p:cNvPr id="14" name="Rounded Rectangle 13"/>
          <p:cNvSpPr/>
          <p:nvPr/>
        </p:nvSpPr>
        <p:spPr>
          <a:xfrm>
            <a:off x="4096512" y="4325112"/>
            <a:ext cx="3246120" cy="1417320"/>
          </a:xfrm>
          <a:prstGeom prst="roundRect">
            <a:avLst/>
          </a:prstGeom>
          <a:solidFill>
            <a:srgbClr val="F4F7F9"/>
          </a:solidFill>
          <a:ln w="10160">
            <a:solidFill>
              <a:srgbClr val="D3DC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4352544" y="4507992"/>
            <a:ext cx="2743200" cy="347472"/>
          </a:xfrm>
          <a:prstGeom prst="rect">
            <a:avLst/>
          </a:prstGeom>
          <a:noFill/>
        </p:spPr>
        <p:txBody>
          <a:bodyPr wrap="none">
            <a:spAutoFit/>
          </a:bodyPr>
          <a:lstStyle/>
          <a:p>
            <a:r>
              <a:rPr sz="1500" b="1">
                <a:solidFill>
                  <a:srgbClr val="1E394F"/>
                </a:solidFill>
                <a:latin typeface="Aptos"/>
              </a:rPr>
              <a:t>25. 9. 2026 • 14.00</a:t>
            </a:r>
          </a:p>
        </p:txBody>
      </p:sp>
      <p:sp>
        <p:nvSpPr>
          <p:cNvPr id="16" name="TextBox 15"/>
          <p:cNvSpPr txBox="1"/>
          <p:nvPr/>
        </p:nvSpPr>
        <p:spPr>
          <a:xfrm>
            <a:off x="4352544" y="4937760"/>
            <a:ext cx="2734056" cy="640080"/>
          </a:xfrm>
          <a:prstGeom prst="rect">
            <a:avLst/>
          </a:prstGeom>
          <a:noFill/>
        </p:spPr>
        <p:txBody>
          <a:bodyPr wrap="square">
            <a:spAutoFit/>
          </a:bodyPr>
          <a:lstStyle/>
          <a:p>
            <a:pPr>
              <a:lnSpc>
                <a:spcPct val="100000"/>
              </a:lnSpc>
              <a:spcAft>
                <a:spcPts val="500"/>
              </a:spcAft>
            </a:pPr>
            <a:r>
              <a:rPr sz="1320" b="0">
                <a:solidFill>
                  <a:srgbClr val="30363C"/>
                </a:solidFill>
                <a:latin typeface="Aptos"/>
              </a:rPr>
              <a:t>rok za prejem vlog</a:t>
            </a:r>
          </a:p>
        </p:txBody>
      </p:sp>
      <p:sp>
        <p:nvSpPr>
          <p:cNvPr id="17" name="Rounded Rectangle 16"/>
          <p:cNvSpPr/>
          <p:nvPr/>
        </p:nvSpPr>
        <p:spPr>
          <a:xfrm>
            <a:off x="7534656" y="4325112"/>
            <a:ext cx="3986784" cy="1417320"/>
          </a:xfrm>
          <a:prstGeom prst="roundRect">
            <a:avLst/>
          </a:prstGeom>
          <a:solidFill>
            <a:srgbClr val="F4F7F9"/>
          </a:solidFill>
          <a:ln w="10160">
            <a:solidFill>
              <a:srgbClr val="D3DC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7790688" y="4507992"/>
            <a:ext cx="3483864" cy="347472"/>
          </a:xfrm>
          <a:prstGeom prst="rect">
            <a:avLst/>
          </a:prstGeom>
          <a:noFill/>
        </p:spPr>
        <p:txBody>
          <a:bodyPr wrap="none">
            <a:spAutoFit/>
          </a:bodyPr>
          <a:lstStyle/>
          <a:p>
            <a:r>
              <a:rPr sz="1500" b="1">
                <a:solidFill>
                  <a:srgbClr val="1E394F"/>
                </a:solidFill>
                <a:latin typeface="Aptos"/>
              </a:rPr>
              <a:t>28. 9. 2026 • 9.00</a:t>
            </a:r>
          </a:p>
        </p:txBody>
      </p:sp>
      <p:sp>
        <p:nvSpPr>
          <p:cNvPr id="19" name="TextBox 18"/>
          <p:cNvSpPr txBox="1"/>
          <p:nvPr/>
        </p:nvSpPr>
        <p:spPr>
          <a:xfrm>
            <a:off x="7790688" y="4937760"/>
            <a:ext cx="3474720" cy="640080"/>
          </a:xfrm>
          <a:prstGeom prst="rect">
            <a:avLst/>
          </a:prstGeom>
          <a:noFill/>
        </p:spPr>
        <p:txBody>
          <a:bodyPr wrap="square">
            <a:spAutoFit/>
          </a:bodyPr>
          <a:lstStyle/>
          <a:p>
            <a:pPr>
              <a:lnSpc>
                <a:spcPct val="100000"/>
              </a:lnSpc>
              <a:spcAft>
                <a:spcPts val="500"/>
              </a:spcAft>
            </a:pPr>
            <a:r>
              <a:rPr sz="1320" b="0">
                <a:solidFill>
                  <a:srgbClr val="30363C"/>
                </a:solidFill>
                <a:latin typeface="Aptos"/>
              </a:rPr>
              <a:t>odpiranje vlog</a:t>
            </a:r>
          </a:p>
        </p:txBody>
      </p:sp>
      <p:sp>
        <p:nvSpPr>
          <p:cNvPr id="21" name="TextBox 20"/>
          <p:cNvSpPr txBox="1"/>
          <p:nvPr/>
        </p:nvSpPr>
        <p:spPr>
          <a:xfrm>
            <a:off x="11274552" y="6464808"/>
            <a:ext cx="274320" cy="182880"/>
          </a:xfrm>
          <a:prstGeom prst="rect">
            <a:avLst/>
          </a:prstGeom>
          <a:noFill/>
        </p:spPr>
        <p:txBody>
          <a:bodyPr wrap="none">
            <a:spAutoFit/>
          </a:bodyPr>
          <a:lstStyle/>
          <a:p>
            <a:pPr algn="r"/>
            <a:r>
              <a:rPr sz="800">
                <a:solidFill>
                  <a:srgbClr val="697076"/>
                </a:solidFill>
                <a:latin typeface="Aptos"/>
              </a:rPr>
              <a:t>25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B374E"/>
        </a:solidFill>
        <a:effectLst/>
      </p:bgPr>
    </p:bg>
    <p:spTree>
      <p:nvGrpSpPr>
        <p:cNvPr id="1" name=""/>
        <p:cNvGrpSpPr/>
        <p:nvPr/>
      </p:nvGrpSpPr>
      <p:grpSpPr>
        <a:xfrm>
          <a:off x="0" y="0"/>
          <a:ext cx="0" cy="0"/>
          <a:chOff x="0" y="0"/>
          <a:chExt cx="0" cy="0"/>
        </a:xfrm>
      </p:grpSpPr>
      <p:sp>
        <p:nvSpPr>
          <p:cNvPr id="2" name="TextBox 1"/>
          <p:cNvSpPr txBox="1"/>
          <p:nvPr/>
        </p:nvSpPr>
        <p:spPr>
          <a:xfrm>
            <a:off x="914400" y="2240280"/>
            <a:ext cx="10332720" cy="584775"/>
          </a:xfrm>
          <a:prstGeom prst="rect">
            <a:avLst/>
          </a:prstGeom>
          <a:noFill/>
        </p:spPr>
        <p:txBody>
          <a:bodyPr wrap="square">
            <a:spAutoFit/>
          </a:bodyPr>
          <a:lstStyle/>
          <a:p>
            <a:pPr algn="ctr"/>
            <a:r>
              <a:rPr sz="3200" b="1" dirty="0">
                <a:solidFill>
                  <a:srgbClr val="FFFFFF"/>
                </a:solidFill>
                <a:latin typeface="Aptos"/>
              </a:rPr>
              <a:t>Hvala za </a:t>
            </a:r>
            <a:r>
              <a:rPr lang="sl-SI" sz="3200" b="1" dirty="0">
                <a:solidFill>
                  <a:srgbClr val="FFFFFF"/>
                </a:solidFill>
                <a:latin typeface="Aptos"/>
              </a:rPr>
              <a:t>vašo </a:t>
            </a:r>
            <a:r>
              <a:rPr sz="3200" b="1" dirty="0" err="1">
                <a:solidFill>
                  <a:srgbClr val="FFFFFF"/>
                </a:solidFill>
                <a:latin typeface="Aptos"/>
              </a:rPr>
              <a:t>pozornost</a:t>
            </a:r>
            <a:endParaRPr sz="3200" b="1" dirty="0">
              <a:solidFill>
                <a:srgbClr val="FFFFFF"/>
              </a:solidFill>
              <a:latin typeface="Aptos"/>
            </a:endParaRPr>
          </a:p>
        </p:txBody>
      </p:sp>
      <p:sp>
        <p:nvSpPr>
          <p:cNvPr id="3" name="TextBox 2"/>
          <p:cNvSpPr txBox="1"/>
          <p:nvPr/>
        </p:nvSpPr>
        <p:spPr>
          <a:xfrm>
            <a:off x="1005840" y="5299755"/>
            <a:ext cx="10332720" cy="411480"/>
          </a:xfrm>
          <a:prstGeom prst="rect">
            <a:avLst/>
          </a:prstGeom>
          <a:noFill/>
        </p:spPr>
        <p:txBody>
          <a:bodyPr wrap="square">
            <a:spAutoFit/>
          </a:bodyPr>
          <a:lstStyle/>
          <a:p>
            <a:pPr algn="ctr"/>
            <a:r>
              <a:rPr sz="1800" b="0" dirty="0" err="1">
                <a:solidFill>
                  <a:srgbClr val="FFFFFF"/>
                </a:solidFill>
                <a:latin typeface="Aptos"/>
              </a:rPr>
              <a:t>Vprašanja</a:t>
            </a:r>
            <a:r>
              <a:rPr sz="1800" b="0" dirty="0">
                <a:solidFill>
                  <a:srgbClr val="FFFFFF"/>
                </a:solidFill>
                <a:latin typeface="Aptos"/>
              </a:rPr>
              <a:t> in </a:t>
            </a:r>
            <a:r>
              <a:rPr sz="1800" b="0" dirty="0" err="1">
                <a:solidFill>
                  <a:srgbClr val="FFFFFF"/>
                </a:solidFill>
                <a:latin typeface="Aptos"/>
              </a:rPr>
              <a:t>razprava</a:t>
            </a:r>
            <a:endParaRPr sz="1800" b="0" dirty="0">
              <a:solidFill>
                <a:srgbClr val="FFFFFF"/>
              </a:solidFill>
              <a:latin typeface="Aptos"/>
            </a:endParaRPr>
          </a:p>
        </p:txBody>
      </p:sp>
      <p:sp>
        <p:nvSpPr>
          <p:cNvPr id="6" name="PoljeZBesedilom 5">
            <a:extLst>
              <a:ext uri="{FF2B5EF4-FFF2-40B4-BE49-F238E27FC236}">
                <a16:creationId xmlns:a16="http://schemas.microsoft.com/office/drawing/2014/main" id="{44ED5A49-F1F9-CC3B-71DF-BB523E60E0DB}"/>
              </a:ext>
            </a:extLst>
          </p:cNvPr>
          <p:cNvSpPr txBox="1"/>
          <p:nvPr/>
        </p:nvSpPr>
        <p:spPr>
          <a:xfrm>
            <a:off x="4538133" y="3278975"/>
            <a:ext cx="6096000" cy="446276"/>
          </a:xfrm>
          <a:prstGeom prst="rect">
            <a:avLst/>
          </a:prstGeom>
          <a:noFill/>
        </p:spPr>
        <p:txBody>
          <a:bodyPr wrap="square">
            <a:spAutoFit/>
          </a:bodyPr>
          <a:lstStyle/>
          <a:p>
            <a:pPr marL="0" indent="0">
              <a:buNone/>
            </a:pPr>
            <a:r>
              <a:rPr lang="en-US" sz="2300" dirty="0" err="1">
                <a:solidFill>
                  <a:srgbClr val="DCEEEF"/>
                </a:solidFill>
              </a:rPr>
              <a:t>Uspešno</a:t>
            </a:r>
            <a:r>
              <a:rPr lang="en-US" sz="2300" dirty="0">
                <a:solidFill>
                  <a:srgbClr val="DCEEEF"/>
                </a:solidFill>
              </a:rPr>
              <a:t> </a:t>
            </a:r>
            <a:r>
              <a:rPr lang="en-US" sz="2300" dirty="0" err="1">
                <a:solidFill>
                  <a:srgbClr val="DCEEEF"/>
                </a:solidFill>
              </a:rPr>
              <a:t>pripravo</a:t>
            </a:r>
            <a:r>
              <a:rPr lang="en-US" sz="2300" dirty="0">
                <a:solidFill>
                  <a:srgbClr val="DCEEEF"/>
                </a:solidFill>
              </a:rPr>
              <a:t> </a:t>
            </a:r>
            <a:r>
              <a:rPr lang="en-US" sz="2300" dirty="0" err="1">
                <a:solidFill>
                  <a:srgbClr val="DCEEEF"/>
                </a:solidFill>
              </a:rPr>
              <a:t>vloge</a:t>
            </a:r>
            <a:r>
              <a:rPr lang="en-US" sz="2300" dirty="0">
                <a:solidFill>
                  <a:srgbClr val="DCEEEF"/>
                </a:solidFill>
              </a:rPr>
              <a:t>!</a:t>
            </a:r>
            <a:endParaRPr lang="en-US" sz="2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9728"/>
          </a:xfrm>
          <a:prstGeom prst="rect">
            <a:avLst/>
          </a:prstGeom>
          <a:solidFill>
            <a:srgbClr val="00737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40080" y="658368"/>
            <a:ext cx="10881360" cy="566928"/>
          </a:xfrm>
          <a:prstGeom prst="rect">
            <a:avLst/>
          </a:prstGeom>
          <a:noFill/>
        </p:spPr>
        <p:txBody>
          <a:bodyPr wrap="square">
            <a:spAutoFit/>
          </a:bodyPr>
          <a:lstStyle/>
          <a:p>
            <a:pPr algn="l"/>
            <a:r>
              <a:rPr sz="2500" b="1">
                <a:solidFill>
                  <a:srgbClr val="1B374E"/>
                </a:solidFill>
                <a:latin typeface="Aptos"/>
              </a:rPr>
              <a:t>Predmet in cilj javnega razpisa</a:t>
            </a:r>
          </a:p>
        </p:txBody>
      </p:sp>
      <p:sp>
        <p:nvSpPr>
          <p:cNvPr id="5" name="Rectangle 4"/>
          <p:cNvSpPr/>
          <p:nvPr/>
        </p:nvSpPr>
        <p:spPr>
          <a:xfrm>
            <a:off x="640080" y="1298448"/>
            <a:ext cx="914400" cy="41148"/>
          </a:xfrm>
          <a:prstGeom prst="rect">
            <a:avLst/>
          </a:prstGeom>
          <a:solidFill>
            <a:srgbClr val="7191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1201400" y="6428232"/>
            <a:ext cx="365760" cy="201168"/>
          </a:xfrm>
          <a:prstGeom prst="rect">
            <a:avLst/>
          </a:prstGeom>
          <a:noFill/>
        </p:spPr>
        <p:txBody>
          <a:bodyPr wrap="square">
            <a:spAutoFit/>
          </a:bodyPr>
          <a:lstStyle/>
          <a:p>
            <a:pPr algn="r"/>
            <a:r>
              <a:rPr sz="900">
                <a:solidFill>
                  <a:srgbClr val="697076"/>
                </a:solidFill>
                <a:latin typeface="Aptos"/>
              </a:rPr>
              <a:t>3</a:t>
            </a:r>
          </a:p>
        </p:txBody>
      </p:sp>
      <p:sp>
        <p:nvSpPr>
          <p:cNvPr id="8" name="Rounded Rectangle 7"/>
          <p:cNvSpPr/>
          <p:nvPr/>
        </p:nvSpPr>
        <p:spPr>
          <a:xfrm>
            <a:off x="685800" y="1691640"/>
            <a:ext cx="3477768" cy="1828800"/>
          </a:xfrm>
          <a:prstGeom prst="roundRect">
            <a:avLst/>
          </a:prstGeom>
          <a:solidFill>
            <a:srgbClr val="F2F5F7"/>
          </a:solidFill>
          <a:ln>
            <a:solidFill>
              <a:srgbClr val="D9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50392" y="1837944"/>
            <a:ext cx="3148584" cy="320040"/>
          </a:xfrm>
          <a:prstGeom prst="rect">
            <a:avLst/>
          </a:prstGeom>
          <a:noFill/>
        </p:spPr>
        <p:txBody>
          <a:bodyPr wrap="square">
            <a:spAutoFit/>
          </a:bodyPr>
          <a:lstStyle/>
          <a:p>
            <a:pPr algn="l"/>
            <a:r>
              <a:rPr sz="1400" b="1">
                <a:solidFill>
                  <a:srgbClr val="1B374E"/>
                </a:solidFill>
                <a:latin typeface="Aptos"/>
              </a:rPr>
              <a:t>PREDMET</a:t>
            </a:r>
          </a:p>
        </p:txBody>
      </p:sp>
      <p:sp>
        <p:nvSpPr>
          <p:cNvPr id="10" name="TextBox 9"/>
          <p:cNvSpPr txBox="1"/>
          <p:nvPr/>
        </p:nvSpPr>
        <p:spPr>
          <a:xfrm>
            <a:off x="835152" y="2258568"/>
            <a:ext cx="3148584" cy="646331"/>
          </a:xfrm>
          <a:prstGeom prst="rect">
            <a:avLst/>
          </a:prstGeom>
          <a:noFill/>
        </p:spPr>
        <p:txBody>
          <a:bodyPr wrap="square">
            <a:spAutoFit/>
          </a:bodyPr>
          <a:lstStyle/>
          <a:p>
            <a:pPr algn="l"/>
            <a:r>
              <a:rPr sz="1200" b="0" dirty="0" err="1">
                <a:solidFill>
                  <a:srgbClr val="2D3439"/>
                </a:solidFill>
                <a:latin typeface="Aptos"/>
              </a:rPr>
              <a:t>Sofinanciranje</a:t>
            </a:r>
            <a:r>
              <a:rPr sz="1200" b="0" dirty="0">
                <a:solidFill>
                  <a:srgbClr val="2D3439"/>
                </a:solidFill>
                <a:latin typeface="Aptos"/>
              </a:rPr>
              <a:t> </a:t>
            </a:r>
            <a:r>
              <a:rPr sz="1200" b="0" dirty="0" err="1">
                <a:solidFill>
                  <a:srgbClr val="2D3439"/>
                </a:solidFill>
                <a:latin typeface="Aptos"/>
              </a:rPr>
              <a:t>razdeljevanja</a:t>
            </a:r>
            <a:r>
              <a:rPr sz="1200" b="0" dirty="0">
                <a:solidFill>
                  <a:srgbClr val="2D3439"/>
                </a:solidFill>
                <a:latin typeface="Aptos"/>
              </a:rPr>
              <a:t> </a:t>
            </a:r>
            <a:r>
              <a:rPr sz="1200" b="0" dirty="0" err="1">
                <a:solidFill>
                  <a:srgbClr val="2D3439"/>
                </a:solidFill>
                <a:latin typeface="Aptos"/>
              </a:rPr>
              <a:t>pomoči</a:t>
            </a:r>
            <a:r>
              <a:rPr sz="1200" b="0" dirty="0">
                <a:solidFill>
                  <a:srgbClr val="2D3439"/>
                </a:solidFill>
                <a:latin typeface="Aptos"/>
              </a:rPr>
              <a:t> v </a:t>
            </a:r>
            <a:r>
              <a:rPr sz="1200" b="0" dirty="0" err="1">
                <a:solidFill>
                  <a:srgbClr val="2D3439"/>
                </a:solidFill>
                <a:latin typeface="Aptos"/>
              </a:rPr>
              <a:t>hrani</a:t>
            </a:r>
            <a:r>
              <a:rPr sz="1200" b="0" dirty="0">
                <a:solidFill>
                  <a:srgbClr val="2D3439"/>
                </a:solidFill>
                <a:latin typeface="Aptos"/>
              </a:rPr>
              <a:t> </a:t>
            </a:r>
            <a:r>
              <a:rPr sz="1200" b="0" dirty="0" err="1">
                <a:solidFill>
                  <a:srgbClr val="2D3439"/>
                </a:solidFill>
                <a:latin typeface="Aptos"/>
              </a:rPr>
              <a:t>končnim</a:t>
            </a:r>
            <a:r>
              <a:rPr sz="1200" b="0" dirty="0">
                <a:solidFill>
                  <a:srgbClr val="2D3439"/>
                </a:solidFill>
                <a:latin typeface="Aptos"/>
              </a:rPr>
              <a:t> </a:t>
            </a:r>
            <a:r>
              <a:rPr sz="1200" b="0" dirty="0" err="1">
                <a:solidFill>
                  <a:srgbClr val="2D3439"/>
                </a:solidFill>
                <a:latin typeface="Aptos"/>
              </a:rPr>
              <a:t>prejemnikom</a:t>
            </a:r>
            <a:r>
              <a:rPr sz="1200" b="0" dirty="0">
                <a:solidFill>
                  <a:srgbClr val="2D3439"/>
                </a:solidFill>
                <a:latin typeface="Aptos"/>
              </a:rPr>
              <a:t> in </a:t>
            </a:r>
            <a:r>
              <a:rPr sz="1200" b="0" dirty="0" err="1">
                <a:solidFill>
                  <a:srgbClr val="2D3439"/>
                </a:solidFill>
                <a:latin typeface="Aptos"/>
              </a:rPr>
              <a:t>izvajanja</a:t>
            </a:r>
            <a:r>
              <a:rPr sz="1200" b="0" dirty="0">
                <a:solidFill>
                  <a:srgbClr val="2D3439"/>
                </a:solidFill>
                <a:latin typeface="Aptos"/>
              </a:rPr>
              <a:t> </a:t>
            </a:r>
            <a:r>
              <a:rPr sz="1200" b="0" dirty="0" err="1">
                <a:solidFill>
                  <a:srgbClr val="2D3439"/>
                </a:solidFill>
                <a:latin typeface="Aptos"/>
              </a:rPr>
              <a:t>spremljevalnih</a:t>
            </a:r>
            <a:r>
              <a:rPr sz="1200" b="0" dirty="0">
                <a:solidFill>
                  <a:srgbClr val="2D3439"/>
                </a:solidFill>
                <a:latin typeface="Aptos"/>
              </a:rPr>
              <a:t> </a:t>
            </a:r>
            <a:r>
              <a:rPr sz="1200" b="0" dirty="0" err="1">
                <a:solidFill>
                  <a:srgbClr val="2D3439"/>
                </a:solidFill>
                <a:latin typeface="Aptos"/>
              </a:rPr>
              <a:t>ukrepov</a:t>
            </a:r>
            <a:r>
              <a:rPr sz="1200" b="0" dirty="0">
                <a:solidFill>
                  <a:srgbClr val="2D3439"/>
                </a:solidFill>
                <a:latin typeface="Aptos"/>
              </a:rPr>
              <a:t> v </a:t>
            </a:r>
            <a:r>
              <a:rPr sz="1200" b="0" dirty="0" err="1">
                <a:solidFill>
                  <a:srgbClr val="2D3439"/>
                </a:solidFill>
                <a:latin typeface="Aptos"/>
              </a:rPr>
              <a:t>letih</a:t>
            </a:r>
            <a:r>
              <a:rPr sz="1200" b="0" dirty="0">
                <a:solidFill>
                  <a:srgbClr val="2D3439"/>
                </a:solidFill>
                <a:latin typeface="Aptos"/>
              </a:rPr>
              <a:t> 2027–2029</a:t>
            </a:r>
            <a:r>
              <a:rPr lang="sl-SI" sz="1200" b="0" dirty="0">
                <a:solidFill>
                  <a:srgbClr val="2D3439"/>
                </a:solidFill>
                <a:latin typeface="Aptos"/>
              </a:rPr>
              <a:t>.</a:t>
            </a:r>
            <a:endParaRPr sz="1200" b="0" dirty="0">
              <a:solidFill>
                <a:srgbClr val="2D3439"/>
              </a:solidFill>
              <a:latin typeface="Aptos"/>
            </a:endParaRPr>
          </a:p>
        </p:txBody>
      </p:sp>
      <p:sp>
        <p:nvSpPr>
          <p:cNvPr id="11" name="Rounded Rectangle 10"/>
          <p:cNvSpPr/>
          <p:nvPr/>
        </p:nvSpPr>
        <p:spPr>
          <a:xfrm>
            <a:off x="4364736" y="1691640"/>
            <a:ext cx="3477768" cy="1828800"/>
          </a:xfrm>
          <a:prstGeom prst="roundRect">
            <a:avLst/>
          </a:prstGeom>
          <a:solidFill>
            <a:srgbClr val="F2F5F7"/>
          </a:solidFill>
          <a:ln>
            <a:solidFill>
              <a:srgbClr val="D9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4529328" y="1837944"/>
            <a:ext cx="3148584" cy="320040"/>
          </a:xfrm>
          <a:prstGeom prst="rect">
            <a:avLst/>
          </a:prstGeom>
          <a:noFill/>
        </p:spPr>
        <p:txBody>
          <a:bodyPr wrap="square">
            <a:spAutoFit/>
          </a:bodyPr>
          <a:lstStyle/>
          <a:p>
            <a:pPr algn="l"/>
            <a:r>
              <a:rPr sz="1400" b="1">
                <a:solidFill>
                  <a:srgbClr val="1B374E"/>
                </a:solidFill>
                <a:latin typeface="Aptos"/>
              </a:rPr>
              <a:t>KLJUČNI CILJ</a:t>
            </a:r>
          </a:p>
        </p:txBody>
      </p:sp>
      <p:sp>
        <p:nvSpPr>
          <p:cNvPr id="13" name="TextBox 12"/>
          <p:cNvSpPr txBox="1"/>
          <p:nvPr/>
        </p:nvSpPr>
        <p:spPr>
          <a:xfrm>
            <a:off x="4529328" y="2258568"/>
            <a:ext cx="3148584" cy="830997"/>
          </a:xfrm>
          <a:prstGeom prst="rect">
            <a:avLst/>
          </a:prstGeom>
          <a:noFill/>
        </p:spPr>
        <p:txBody>
          <a:bodyPr wrap="square">
            <a:spAutoFit/>
          </a:bodyPr>
          <a:lstStyle/>
          <a:p>
            <a:pPr algn="l"/>
            <a:r>
              <a:rPr sz="1200" b="0" dirty="0" err="1">
                <a:solidFill>
                  <a:srgbClr val="2D3439"/>
                </a:solidFill>
                <a:latin typeface="Aptos"/>
              </a:rPr>
              <a:t>Pomoč</a:t>
            </a:r>
            <a:r>
              <a:rPr sz="1200" b="0" dirty="0">
                <a:solidFill>
                  <a:srgbClr val="2D3439"/>
                </a:solidFill>
                <a:latin typeface="Aptos"/>
              </a:rPr>
              <a:t> </a:t>
            </a:r>
            <a:r>
              <a:rPr sz="1200" b="0" dirty="0" err="1">
                <a:solidFill>
                  <a:srgbClr val="2D3439"/>
                </a:solidFill>
                <a:latin typeface="Aptos"/>
              </a:rPr>
              <a:t>materialno</a:t>
            </a:r>
            <a:r>
              <a:rPr sz="1200" b="0" dirty="0">
                <a:solidFill>
                  <a:srgbClr val="2D3439"/>
                </a:solidFill>
                <a:latin typeface="Aptos"/>
              </a:rPr>
              <a:t> in </a:t>
            </a:r>
            <a:r>
              <a:rPr sz="1200" b="0" dirty="0" err="1">
                <a:solidFill>
                  <a:srgbClr val="2D3439"/>
                </a:solidFill>
                <a:latin typeface="Aptos"/>
              </a:rPr>
              <a:t>socialno</a:t>
            </a:r>
            <a:r>
              <a:rPr sz="1200" b="0" dirty="0">
                <a:solidFill>
                  <a:srgbClr val="2D3439"/>
                </a:solidFill>
                <a:latin typeface="Aptos"/>
              </a:rPr>
              <a:t> </a:t>
            </a:r>
            <a:r>
              <a:rPr sz="1200" b="0" dirty="0" err="1">
                <a:solidFill>
                  <a:srgbClr val="2D3439"/>
                </a:solidFill>
                <a:latin typeface="Aptos"/>
              </a:rPr>
              <a:t>najbolj</a:t>
            </a:r>
            <a:r>
              <a:rPr sz="1200" b="0" dirty="0">
                <a:solidFill>
                  <a:srgbClr val="2D3439"/>
                </a:solidFill>
                <a:latin typeface="Aptos"/>
              </a:rPr>
              <a:t> </a:t>
            </a:r>
            <a:r>
              <a:rPr sz="1200" b="0" dirty="0" err="1">
                <a:solidFill>
                  <a:srgbClr val="2D3439"/>
                </a:solidFill>
                <a:latin typeface="Aptos"/>
              </a:rPr>
              <a:t>ogroženim</a:t>
            </a:r>
            <a:r>
              <a:rPr sz="1200" b="0" dirty="0">
                <a:solidFill>
                  <a:srgbClr val="2D3439"/>
                </a:solidFill>
                <a:latin typeface="Aptos"/>
              </a:rPr>
              <a:t> </a:t>
            </a:r>
            <a:r>
              <a:rPr sz="1200" b="0" dirty="0" err="1">
                <a:solidFill>
                  <a:srgbClr val="2D3439"/>
                </a:solidFill>
                <a:latin typeface="Aptos"/>
              </a:rPr>
              <a:t>osebam</a:t>
            </a:r>
            <a:r>
              <a:rPr sz="1200" b="0" dirty="0">
                <a:solidFill>
                  <a:srgbClr val="2D3439"/>
                </a:solidFill>
                <a:latin typeface="Aptos"/>
              </a:rPr>
              <a:t> </a:t>
            </a:r>
            <a:r>
              <a:rPr lang="sl-SI" sz="1200" b="0" dirty="0">
                <a:solidFill>
                  <a:srgbClr val="2D3439"/>
                </a:solidFill>
                <a:latin typeface="Aptos"/>
              </a:rPr>
              <a:t>in odpraviti njihovo materialno prikrajšanost in socialno izključenost.</a:t>
            </a:r>
            <a:endParaRPr sz="1200" b="0" dirty="0">
              <a:solidFill>
                <a:srgbClr val="2D3439"/>
              </a:solidFill>
              <a:latin typeface="Aptos"/>
            </a:endParaRPr>
          </a:p>
        </p:txBody>
      </p:sp>
      <p:sp>
        <p:nvSpPr>
          <p:cNvPr id="14" name="Rounded Rectangle 13"/>
          <p:cNvSpPr/>
          <p:nvPr/>
        </p:nvSpPr>
        <p:spPr>
          <a:xfrm>
            <a:off x="8043672" y="1691640"/>
            <a:ext cx="3477768" cy="1828800"/>
          </a:xfrm>
          <a:prstGeom prst="roundRect">
            <a:avLst/>
          </a:prstGeom>
          <a:solidFill>
            <a:srgbClr val="F2F5F7"/>
          </a:solidFill>
          <a:ln>
            <a:solidFill>
              <a:srgbClr val="D9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8208264" y="1837944"/>
            <a:ext cx="3148584" cy="320040"/>
          </a:xfrm>
          <a:prstGeom prst="rect">
            <a:avLst/>
          </a:prstGeom>
          <a:noFill/>
        </p:spPr>
        <p:txBody>
          <a:bodyPr wrap="square">
            <a:spAutoFit/>
          </a:bodyPr>
          <a:lstStyle/>
          <a:p>
            <a:pPr algn="l"/>
            <a:r>
              <a:rPr sz="1400" b="1">
                <a:solidFill>
                  <a:srgbClr val="1B374E"/>
                </a:solidFill>
                <a:latin typeface="Aptos"/>
              </a:rPr>
              <a:t>OKVIR</a:t>
            </a:r>
          </a:p>
        </p:txBody>
      </p:sp>
      <p:sp>
        <p:nvSpPr>
          <p:cNvPr id="16" name="TextBox 15"/>
          <p:cNvSpPr txBox="1"/>
          <p:nvPr/>
        </p:nvSpPr>
        <p:spPr>
          <a:xfrm>
            <a:off x="8208264" y="2258568"/>
            <a:ext cx="3148584" cy="1143000"/>
          </a:xfrm>
          <a:prstGeom prst="rect">
            <a:avLst/>
          </a:prstGeom>
          <a:noFill/>
        </p:spPr>
        <p:txBody>
          <a:bodyPr wrap="square">
            <a:spAutoFit/>
          </a:bodyPr>
          <a:lstStyle/>
          <a:p>
            <a:pPr algn="l"/>
            <a:r>
              <a:rPr sz="1200" b="0">
                <a:solidFill>
                  <a:srgbClr val="2D3439"/>
                </a:solidFill>
                <a:latin typeface="Aptos"/>
              </a:rPr>
              <a:t>Javni razpis se izvaja v okviru POMP in je delno financiran iz Evropskega socialnega sklada plus (ESS+).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9728"/>
          </a:xfrm>
          <a:prstGeom prst="rect">
            <a:avLst/>
          </a:prstGeom>
          <a:solidFill>
            <a:srgbClr val="00737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40080" y="658368"/>
            <a:ext cx="10881360" cy="477054"/>
          </a:xfrm>
          <a:prstGeom prst="rect">
            <a:avLst/>
          </a:prstGeom>
          <a:noFill/>
        </p:spPr>
        <p:txBody>
          <a:bodyPr wrap="square">
            <a:spAutoFit/>
          </a:bodyPr>
          <a:lstStyle/>
          <a:p>
            <a:pPr algn="l"/>
            <a:r>
              <a:rPr lang="sl-SI" sz="2500" b="1" dirty="0">
                <a:solidFill>
                  <a:srgbClr val="1B374E"/>
                </a:solidFill>
                <a:latin typeface="Aptos"/>
              </a:rPr>
              <a:t>Ciljna skupina - k</a:t>
            </a:r>
            <a:r>
              <a:rPr sz="2500" b="1" dirty="0" err="1">
                <a:solidFill>
                  <a:srgbClr val="1B374E"/>
                </a:solidFill>
                <a:latin typeface="Aptos"/>
              </a:rPr>
              <a:t>ončni</a:t>
            </a:r>
            <a:r>
              <a:rPr sz="2500" b="1" dirty="0">
                <a:solidFill>
                  <a:srgbClr val="1B374E"/>
                </a:solidFill>
                <a:latin typeface="Aptos"/>
              </a:rPr>
              <a:t> </a:t>
            </a:r>
            <a:r>
              <a:rPr sz="2500" b="1" dirty="0" err="1">
                <a:solidFill>
                  <a:srgbClr val="1B374E"/>
                </a:solidFill>
                <a:latin typeface="Aptos"/>
              </a:rPr>
              <a:t>prejemniki</a:t>
            </a:r>
            <a:r>
              <a:rPr sz="2500" b="1" dirty="0">
                <a:solidFill>
                  <a:srgbClr val="1B374E"/>
                </a:solidFill>
                <a:latin typeface="Aptos"/>
              </a:rPr>
              <a:t> </a:t>
            </a:r>
            <a:r>
              <a:rPr sz="2500" b="1" dirty="0" err="1">
                <a:solidFill>
                  <a:srgbClr val="1B374E"/>
                </a:solidFill>
                <a:latin typeface="Aptos"/>
              </a:rPr>
              <a:t>pomoči</a:t>
            </a:r>
            <a:endParaRPr sz="2500" b="1" dirty="0">
              <a:solidFill>
                <a:srgbClr val="1B374E"/>
              </a:solidFill>
              <a:latin typeface="Aptos"/>
            </a:endParaRPr>
          </a:p>
        </p:txBody>
      </p:sp>
      <p:sp>
        <p:nvSpPr>
          <p:cNvPr id="5" name="Rectangle 4"/>
          <p:cNvSpPr/>
          <p:nvPr/>
        </p:nvSpPr>
        <p:spPr>
          <a:xfrm>
            <a:off x="640080" y="1298448"/>
            <a:ext cx="914400" cy="41148"/>
          </a:xfrm>
          <a:prstGeom prst="rect">
            <a:avLst/>
          </a:prstGeom>
          <a:solidFill>
            <a:srgbClr val="7191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1201400" y="6428232"/>
            <a:ext cx="365760" cy="201168"/>
          </a:xfrm>
          <a:prstGeom prst="rect">
            <a:avLst/>
          </a:prstGeom>
          <a:noFill/>
        </p:spPr>
        <p:txBody>
          <a:bodyPr wrap="square">
            <a:spAutoFit/>
          </a:bodyPr>
          <a:lstStyle/>
          <a:p>
            <a:pPr algn="r"/>
            <a:r>
              <a:rPr sz="900">
                <a:solidFill>
                  <a:srgbClr val="697076"/>
                </a:solidFill>
                <a:latin typeface="Aptos"/>
              </a:rPr>
              <a:t>4</a:t>
            </a:r>
          </a:p>
        </p:txBody>
      </p:sp>
      <p:sp>
        <p:nvSpPr>
          <p:cNvPr id="8" name="TextBox 7"/>
          <p:cNvSpPr txBox="1"/>
          <p:nvPr/>
        </p:nvSpPr>
        <p:spPr>
          <a:xfrm>
            <a:off x="777240" y="1600200"/>
            <a:ext cx="10607040" cy="4480560"/>
          </a:xfrm>
          <a:prstGeom prst="rect">
            <a:avLst/>
          </a:prstGeom>
          <a:noFill/>
        </p:spPr>
        <p:txBody>
          <a:bodyPr wrap="square">
            <a:spAutoFit/>
          </a:bodyPr>
          <a:lstStyle/>
          <a:p>
            <a:pPr>
              <a:spcAft>
                <a:spcPts val="1200"/>
              </a:spcAft>
              <a:defRPr sz="1800">
                <a:solidFill>
                  <a:srgbClr val="2D3439"/>
                </a:solidFill>
                <a:latin typeface="Aptos"/>
              </a:defRPr>
            </a:pPr>
            <a:r>
              <a:t>•  Končni prejemniki so upravičene osebe s seznama, ki ga enkrat letno določi minister, pristojen za socialno varstvo.</a:t>
            </a:r>
          </a:p>
          <a:p>
            <a:pPr>
              <a:spcAft>
                <a:spcPts val="1200"/>
              </a:spcAft>
              <a:defRPr sz="1800">
                <a:solidFill>
                  <a:srgbClr val="2D3439"/>
                </a:solidFill>
                <a:latin typeface="Aptos"/>
              </a:defRPr>
            </a:pPr>
            <a:r>
              <a:t>•  Sklep o upravičenih osebah za leto 2027 bo izdan do začetka prve dobave v letu 2027 in predvidoma objavljen januarja 2027.</a:t>
            </a:r>
          </a:p>
          <a:p>
            <a:pPr>
              <a:spcAft>
                <a:spcPts val="1200"/>
              </a:spcAft>
              <a:defRPr sz="1800">
                <a:solidFill>
                  <a:srgbClr val="2D3439"/>
                </a:solidFill>
                <a:latin typeface="Aptos"/>
              </a:defRPr>
            </a:pPr>
            <a:r>
              <a:t>•  Ugotavljanje upravičenosti oseb do pomoči je v pristojnosti izbranih prijaviteljev.</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9728"/>
          </a:xfrm>
          <a:prstGeom prst="rect">
            <a:avLst/>
          </a:prstGeom>
          <a:solidFill>
            <a:srgbClr val="00737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640080" y="1298448"/>
            <a:ext cx="914400" cy="41148"/>
          </a:xfrm>
          <a:prstGeom prst="rect">
            <a:avLst/>
          </a:prstGeom>
          <a:solidFill>
            <a:srgbClr val="7191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1201400" y="6428232"/>
            <a:ext cx="365760" cy="201168"/>
          </a:xfrm>
          <a:prstGeom prst="rect">
            <a:avLst/>
          </a:prstGeom>
          <a:noFill/>
        </p:spPr>
        <p:txBody>
          <a:bodyPr wrap="square">
            <a:spAutoFit/>
          </a:bodyPr>
          <a:lstStyle/>
          <a:p>
            <a:pPr algn="r"/>
            <a:r>
              <a:rPr sz="900">
                <a:solidFill>
                  <a:srgbClr val="697076"/>
                </a:solidFill>
                <a:latin typeface="Aptos"/>
              </a:rPr>
              <a:t>5</a:t>
            </a:r>
          </a:p>
        </p:txBody>
      </p:sp>
      <p:sp>
        <p:nvSpPr>
          <p:cNvPr id="8" name="Rounded Rectangle 7"/>
          <p:cNvSpPr/>
          <p:nvPr/>
        </p:nvSpPr>
        <p:spPr>
          <a:xfrm>
            <a:off x="649223" y="1501902"/>
            <a:ext cx="5440680" cy="4526280"/>
          </a:xfrm>
          <a:prstGeom prst="roundRect">
            <a:avLst/>
          </a:prstGeom>
          <a:solidFill>
            <a:srgbClr val="FFFFFF"/>
          </a:solidFill>
          <a:ln>
            <a:solidFill>
              <a:srgbClr val="DAE1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p:cNvSpPr/>
          <p:nvPr/>
        </p:nvSpPr>
        <p:spPr>
          <a:xfrm>
            <a:off x="859536" y="1828800"/>
            <a:ext cx="438912" cy="438912"/>
          </a:xfrm>
          <a:prstGeom prst="ellipse">
            <a:avLst/>
          </a:prstGeom>
          <a:solidFill>
            <a:srgbClr val="227D8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500" b="1">
                <a:solidFill>
                  <a:srgbClr val="FFFFFF"/>
                </a:solidFill>
                <a:latin typeface="Aptos"/>
              </a:rPr>
              <a:t>1</a:t>
            </a:r>
          </a:p>
        </p:txBody>
      </p:sp>
      <p:sp>
        <p:nvSpPr>
          <p:cNvPr id="10" name="TextBox 9"/>
          <p:cNvSpPr txBox="1"/>
          <p:nvPr/>
        </p:nvSpPr>
        <p:spPr>
          <a:xfrm>
            <a:off x="1408176" y="1792224"/>
            <a:ext cx="4507992" cy="530352"/>
          </a:xfrm>
          <a:prstGeom prst="rect">
            <a:avLst/>
          </a:prstGeom>
          <a:noFill/>
        </p:spPr>
        <p:txBody>
          <a:bodyPr wrap="square" lIns="73152" rIns="73152">
            <a:spAutoFit/>
          </a:bodyPr>
          <a:lstStyle/>
          <a:p>
            <a:pPr>
              <a:lnSpc>
                <a:spcPct val="105000"/>
              </a:lnSpc>
              <a:spcAft>
                <a:spcPts val="0"/>
              </a:spcAft>
            </a:pPr>
            <a:r>
              <a:rPr sz="1800" b="1">
                <a:solidFill>
                  <a:srgbClr val="1F394F"/>
                </a:solidFill>
                <a:latin typeface="Aptos"/>
              </a:rPr>
              <a:t>Sprejem in skladiščenje dobavljene hrane</a:t>
            </a:r>
          </a:p>
        </p:txBody>
      </p:sp>
      <p:sp>
        <p:nvSpPr>
          <p:cNvPr id="11" name="TextBox 10"/>
          <p:cNvSpPr txBox="1"/>
          <p:nvPr/>
        </p:nvSpPr>
        <p:spPr>
          <a:xfrm>
            <a:off x="914400" y="2432304"/>
            <a:ext cx="4928616" cy="3538728"/>
          </a:xfrm>
          <a:prstGeom prst="rect">
            <a:avLst/>
          </a:prstGeom>
          <a:noFill/>
        </p:spPr>
        <p:txBody>
          <a:bodyPr wrap="square">
            <a:spAutoFit/>
          </a:bodyPr>
          <a:lstStyle/>
          <a:p>
            <a:pPr>
              <a:lnSpc>
                <a:spcPct val="100000"/>
              </a:lnSpc>
              <a:spcAft>
                <a:spcPts val="500"/>
              </a:spcAft>
            </a:pPr>
            <a:r>
              <a:rPr sz="1350" dirty="0">
                <a:solidFill>
                  <a:srgbClr val="2B3238"/>
                </a:solidFill>
                <a:latin typeface="Aptos"/>
              </a:rPr>
              <a:t>•  </a:t>
            </a:r>
            <a:r>
              <a:rPr sz="1350" dirty="0" err="1">
                <a:solidFill>
                  <a:srgbClr val="2B3238"/>
                </a:solidFill>
                <a:latin typeface="Aptos"/>
              </a:rPr>
              <a:t>prevzem</a:t>
            </a:r>
            <a:r>
              <a:rPr sz="1350" dirty="0">
                <a:solidFill>
                  <a:srgbClr val="2B3238"/>
                </a:solidFill>
                <a:latin typeface="Aptos"/>
              </a:rPr>
              <a:t> </a:t>
            </a:r>
            <a:r>
              <a:rPr sz="1350" dirty="0" err="1">
                <a:solidFill>
                  <a:srgbClr val="2B3238"/>
                </a:solidFill>
                <a:latin typeface="Aptos"/>
              </a:rPr>
              <a:t>hrane</a:t>
            </a:r>
            <a:r>
              <a:rPr sz="1350" dirty="0">
                <a:solidFill>
                  <a:srgbClr val="2B3238"/>
                </a:solidFill>
                <a:latin typeface="Aptos"/>
              </a:rPr>
              <a:t> </a:t>
            </a:r>
            <a:r>
              <a:rPr sz="1350" dirty="0" err="1">
                <a:solidFill>
                  <a:srgbClr val="2B3238"/>
                </a:solidFill>
                <a:latin typeface="Aptos"/>
              </a:rPr>
              <a:t>na</a:t>
            </a:r>
            <a:r>
              <a:rPr sz="1350" dirty="0">
                <a:solidFill>
                  <a:srgbClr val="2B3238"/>
                </a:solidFill>
                <a:latin typeface="Aptos"/>
              </a:rPr>
              <a:t> </a:t>
            </a:r>
            <a:r>
              <a:rPr sz="1350" dirty="0" err="1">
                <a:solidFill>
                  <a:srgbClr val="2B3238"/>
                </a:solidFill>
                <a:latin typeface="Aptos"/>
              </a:rPr>
              <a:t>skladiščni</a:t>
            </a:r>
            <a:r>
              <a:rPr sz="1350" dirty="0">
                <a:solidFill>
                  <a:srgbClr val="2B3238"/>
                </a:solidFill>
                <a:latin typeface="Aptos"/>
              </a:rPr>
              <a:t> </a:t>
            </a:r>
            <a:r>
              <a:rPr sz="1350" dirty="0" err="1">
                <a:solidFill>
                  <a:srgbClr val="2B3238"/>
                </a:solidFill>
                <a:latin typeface="Aptos"/>
              </a:rPr>
              <a:t>lokaciji</a:t>
            </a:r>
            <a:r>
              <a:rPr sz="1350" dirty="0">
                <a:solidFill>
                  <a:srgbClr val="2B3238"/>
                </a:solidFill>
                <a:latin typeface="Aptos"/>
              </a:rPr>
              <a:t>; </a:t>
            </a:r>
            <a:r>
              <a:rPr sz="1350" dirty="0" err="1">
                <a:solidFill>
                  <a:srgbClr val="2B3238"/>
                </a:solidFill>
                <a:latin typeface="Aptos"/>
              </a:rPr>
              <a:t>dobavitelj</a:t>
            </a:r>
            <a:r>
              <a:rPr sz="1350" dirty="0">
                <a:solidFill>
                  <a:srgbClr val="2B3238"/>
                </a:solidFill>
                <a:latin typeface="Aptos"/>
              </a:rPr>
              <a:t> </a:t>
            </a:r>
            <a:r>
              <a:rPr sz="1350" dirty="0" err="1">
                <a:solidFill>
                  <a:srgbClr val="2B3238"/>
                </a:solidFill>
                <a:latin typeface="Aptos"/>
              </a:rPr>
              <a:t>zagotovi</a:t>
            </a:r>
            <a:r>
              <a:rPr sz="1350" dirty="0">
                <a:solidFill>
                  <a:srgbClr val="2B3238"/>
                </a:solidFill>
                <a:latin typeface="Aptos"/>
              </a:rPr>
              <a:t> </a:t>
            </a:r>
            <a:r>
              <a:rPr sz="1350" dirty="0" err="1">
                <a:solidFill>
                  <a:srgbClr val="2B3238"/>
                </a:solidFill>
                <a:latin typeface="Aptos"/>
              </a:rPr>
              <a:t>dostavo</a:t>
            </a:r>
            <a:r>
              <a:rPr sz="1350" dirty="0">
                <a:solidFill>
                  <a:srgbClr val="2B3238"/>
                </a:solidFill>
                <a:latin typeface="Aptos"/>
              </a:rPr>
              <a:t> do </a:t>
            </a:r>
            <a:r>
              <a:rPr sz="1350" dirty="0" err="1">
                <a:solidFill>
                  <a:srgbClr val="2B3238"/>
                </a:solidFill>
                <a:latin typeface="Aptos"/>
              </a:rPr>
              <a:t>skladišča</a:t>
            </a:r>
            <a:endParaRPr sz="1350" dirty="0">
              <a:solidFill>
                <a:srgbClr val="2B3238"/>
              </a:solidFill>
              <a:latin typeface="Aptos"/>
            </a:endParaRPr>
          </a:p>
          <a:p>
            <a:pPr>
              <a:lnSpc>
                <a:spcPct val="100000"/>
              </a:lnSpc>
              <a:spcAft>
                <a:spcPts val="500"/>
              </a:spcAft>
            </a:pPr>
            <a:r>
              <a:rPr sz="1350" dirty="0">
                <a:solidFill>
                  <a:srgbClr val="2B3238"/>
                </a:solidFill>
                <a:latin typeface="Aptos"/>
              </a:rPr>
              <a:t>•  </a:t>
            </a:r>
            <a:r>
              <a:rPr sz="1350" dirty="0" err="1">
                <a:solidFill>
                  <a:srgbClr val="2B3238"/>
                </a:solidFill>
                <a:latin typeface="Aptos"/>
              </a:rPr>
              <a:t>razkladanje</a:t>
            </a:r>
            <a:r>
              <a:rPr sz="1350" dirty="0">
                <a:solidFill>
                  <a:srgbClr val="2B3238"/>
                </a:solidFill>
                <a:latin typeface="Aptos"/>
              </a:rPr>
              <a:t>, </a:t>
            </a:r>
            <a:r>
              <a:rPr sz="1350" dirty="0" err="1">
                <a:solidFill>
                  <a:srgbClr val="2B3238"/>
                </a:solidFill>
                <a:latin typeface="Aptos"/>
              </a:rPr>
              <a:t>podpis</a:t>
            </a:r>
            <a:r>
              <a:rPr sz="1350" dirty="0">
                <a:solidFill>
                  <a:srgbClr val="2B3238"/>
                </a:solidFill>
                <a:latin typeface="Aptos"/>
              </a:rPr>
              <a:t> in </a:t>
            </a:r>
            <a:r>
              <a:rPr sz="1350" dirty="0" err="1">
                <a:solidFill>
                  <a:srgbClr val="2B3238"/>
                </a:solidFill>
                <a:latin typeface="Aptos"/>
              </a:rPr>
              <a:t>potrditev</a:t>
            </a:r>
            <a:r>
              <a:rPr sz="1350" dirty="0">
                <a:solidFill>
                  <a:srgbClr val="2B3238"/>
                </a:solidFill>
                <a:latin typeface="Aptos"/>
              </a:rPr>
              <a:t> </a:t>
            </a:r>
            <a:r>
              <a:rPr sz="1350" dirty="0" err="1">
                <a:solidFill>
                  <a:srgbClr val="2B3238"/>
                </a:solidFill>
                <a:latin typeface="Aptos"/>
              </a:rPr>
              <a:t>spremljajoče</a:t>
            </a:r>
            <a:r>
              <a:rPr sz="1350" dirty="0">
                <a:solidFill>
                  <a:srgbClr val="2B3238"/>
                </a:solidFill>
                <a:latin typeface="Aptos"/>
              </a:rPr>
              <a:t> </a:t>
            </a:r>
            <a:r>
              <a:rPr sz="1350" dirty="0" err="1">
                <a:solidFill>
                  <a:srgbClr val="2B3238"/>
                </a:solidFill>
                <a:latin typeface="Aptos"/>
              </a:rPr>
              <a:t>transportne</a:t>
            </a:r>
            <a:r>
              <a:rPr sz="1350" dirty="0">
                <a:solidFill>
                  <a:srgbClr val="2B3238"/>
                </a:solidFill>
                <a:latin typeface="Aptos"/>
              </a:rPr>
              <a:t> </a:t>
            </a:r>
            <a:r>
              <a:rPr sz="1350" dirty="0" err="1">
                <a:solidFill>
                  <a:srgbClr val="2B3238"/>
                </a:solidFill>
                <a:latin typeface="Aptos"/>
              </a:rPr>
              <a:t>dokumentacije</a:t>
            </a:r>
            <a:endParaRPr sz="1350" dirty="0">
              <a:solidFill>
                <a:srgbClr val="2B3238"/>
              </a:solidFill>
              <a:latin typeface="Aptos"/>
            </a:endParaRPr>
          </a:p>
          <a:p>
            <a:pPr>
              <a:lnSpc>
                <a:spcPct val="100000"/>
              </a:lnSpc>
              <a:spcAft>
                <a:spcPts val="500"/>
              </a:spcAft>
            </a:pPr>
            <a:r>
              <a:rPr sz="1350" dirty="0">
                <a:solidFill>
                  <a:srgbClr val="2B3238"/>
                </a:solidFill>
                <a:latin typeface="Aptos"/>
              </a:rPr>
              <a:t>•  </a:t>
            </a:r>
            <a:r>
              <a:rPr sz="1350" dirty="0" err="1">
                <a:solidFill>
                  <a:srgbClr val="2B3238"/>
                </a:solidFill>
                <a:latin typeface="Aptos"/>
              </a:rPr>
              <a:t>preverjanje</a:t>
            </a:r>
            <a:r>
              <a:rPr sz="1350" dirty="0">
                <a:solidFill>
                  <a:srgbClr val="2B3238"/>
                </a:solidFill>
                <a:latin typeface="Aptos"/>
              </a:rPr>
              <a:t> </a:t>
            </a:r>
            <a:r>
              <a:rPr sz="1350" dirty="0" err="1">
                <a:solidFill>
                  <a:srgbClr val="2B3238"/>
                </a:solidFill>
                <a:latin typeface="Aptos"/>
              </a:rPr>
              <a:t>količine</a:t>
            </a:r>
            <a:r>
              <a:rPr sz="1350" dirty="0">
                <a:solidFill>
                  <a:srgbClr val="2B3238"/>
                </a:solidFill>
                <a:latin typeface="Aptos"/>
              </a:rPr>
              <a:t>, </a:t>
            </a:r>
            <a:r>
              <a:rPr sz="1350" dirty="0" err="1">
                <a:solidFill>
                  <a:srgbClr val="2B3238"/>
                </a:solidFill>
                <a:latin typeface="Aptos"/>
              </a:rPr>
              <a:t>ustreznosti</a:t>
            </a:r>
            <a:r>
              <a:rPr sz="1350" dirty="0">
                <a:solidFill>
                  <a:srgbClr val="2B3238"/>
                </a:solidFill>
                <a:latin typeface="Aptos"/>
              </a:rPr>
              <a:t> </a:t>
            </a:r>
            <a:r>
              <a:rPr sz="1350" dirty="0" err="1">
                <a:solidFill>
                  <a:srgbClr val="2B3238"/>
                </a:solidFill>
                <a:latin typeface="Aptos"/>
              </a:rPr>
              <a:t>označb</a:t>
            </a:r>
            <a:r>
              <a:rPr sz="1350" dirty="0">
                <a:solidFill>
                  <a:srgbClr val="2B3238"/>
                </a:solidFill>
                <a:latin typeface="Aptos"/>
              </a:rPr>
              <a:t> in </a:t>
            </a:r>
            <a:r>
              <a:rPr sz="1350" dirty="0" err="1">
                <a:solidFill>
                  <a:srgbClr val="2B3238"/>
                </a:solidFill>
                <a:latin typeface="Aptos"/>
              </a:rPr>
              <a:t>roka</a:t>
            </a:r>
            <a:r>
              <a:rPr sz="1350" dirty="0">
                <a:solidFill>
                  <a:srgbClr val="2B3238"/>
                </a:solidFill>
                <a:latin typeface="Aptos"/>
              </a:rPr>
              <a:t> </a:t>
            </a:r>
            <a:r>
              <a:rPr sz="1350" dirty="0" err="1">
                <a:solidFill>
                  <a:srgbClr val="2B3238"/>
                </a:solidFill>
                <a:latin typeface="Aptos"/>
              </a:rPr>
              <a:t>trajanja</a:t>
            </a:r>
            <a:r>
              <a:rPr sz="1350" dirty="0">
                <a:solidFill>
                  <a:srgbClr val="2B3238"/>
                </a:solidFill>
                <a:latin typeface="Aptos"/>
              </a:rPr>
              <a:t> ter </a:t>
            </a:r>
            <a:r>
              <a:rPr sz="1350" dirty="0" err="1">
                <a:solidFill>
                  <a:srgbClr val="2B3238"/>
                </a:solidFill>
                <a:latin typeface="Aptos"/>
              </a:rPr>
              <a:t>nadaljnje</a:t>
            </a:r>
            <a:r>
              <a:rPr sz="1350" dirty="0">
                <a:solidFill>
                  <a:srgbClr val="2B3238"/>
                </a:solidFill>
                <a:latin typeface="Aptos"/>
              </a:rPr>
              <a:t> </a:t>
            </a:r>
            <a:r>
              <a:rPr sz="1350" dirty="0" err="1">
                <a:solidFill>
                  <a:srgbClr val="2B3238"/>
                </a:solidFill>
                <a:latin typeface="Aptos"/>
              </a:rPr>
              <a:t>skladiščenje</a:t>
            </a:r>
            <a:r>
              <a:rPr sz="1350" dirty="0">
                <a:solidFill>
                  <a:srgbClr val="2B3238"/>
                </a:solidFill>
                <a:latin typeface="Aptos"/>
              </a:rPr>
              <a:t> </a:t>
            </a:r>
            <a:r>
              <a:rPr sz="1350" dirty="0" err="1">
                <a:solidFill>
                  <a:srgbClr val="2B3238"/>
                </a:solidFill>
                <a:latin typeface="Aptos"/>
              </a:rPr>
              <a:t>hrane</a:t>
            </a:r>
            <a:endParaRPr sz="1350" dirty="0">
              <a:solidFill>
                <a:srgbClr val="2B3238"/>
              </a:solidFill>
              <a:latin typeface="Aptos"/>
            </a:endParaRPr>
          </a:p>
          <a:p>
            <a:pPr>
              <a:lnSpc>
                <a:spcPct val="100000"/>
              </a:lnSpc>
              <a:spcAft>
                <a:spcPts val="500"/>
              </a:spcAft>
            </a:pPr>
            <a:r>
              <a:rPr sz="1350" dirty="0">
                <a:solidFill>
                  <a:srgbClr val="2B3238"/>
                </a:solidFill>
                <a:latin typeface="Aptos"/>
              </a:rPr>
              <a:t>•  </a:t>
            </a:r>
            <a:r>
              <a:rPr sz="1350" dirty="0" err="1">
                <a:solidFill>
                  <a:srgbClr val="2B3238"/>
                </a:solidFill>
                <a:latin typeface="Aptos"/>
              </a:rPr>
              <a:t>distribucija</a:t>
            </a:r>
            <a:r>
              <a:rPr sz="1350" dirty="0">
                <a:solidFill>
                  <a:srgbClr val="2B3238"/>
                </a:solidFill>
                <a:latin typeface="Aptos"/>
              </a:rPr>
              <a:t> </a:t>
            </a:r>
            <a:r>
              <a:rPr sz="1350" dirty="0" err="1">
                <a:solidFill>
                  <a:srgbClr val="2B3238"/>
                </a:solidFill>
                <a:latin typeface="Aptos"/>
              </a:rPr>
              <a:t>hrane</a:t>
            </a:r>
            <a:r>
              <a:rPr sz="1350" dirty="0">
                <a:solidFill>
                  <a:srgbClr val="2B3238"/>
                </a:solidFill>
                <a:latin typeface="Aptos"/>
              </a:rPr>
              <a:t> </a:t>
            </a:r>
            <a:r>
              <a:rPr sz="1350" dirty="0" err="1">
                <a:solidFill>
                  <a:srgbClr val="2B3238"/>
                </a:solidFill>
                <a:latin typeface="Aptos"/>
              </a:rPr>
              <a:t>iz</a:t>
            </a:r>
            <a:r>
              <a:rPr sz="1350" dirty="0">
                <a:solidFill>
                  <a:srgbClr val="2B3238"/>
                </a:solidFill>
                <a:latin typeface="Aptos"/>
              </a:rPr>
              <a:t> </a:t>
            </a:r>
            <a:r>
              <a:rPr sz="1350" dirty="0" err="1">
                <a:solidFill>
                  <a:srgbClr val="2B3238"/>
                </a:solidFill>
                <a:latin typeface="Aptos"/>
              </a:rPr>
              <a:t>skladišč</a:t>
            </a:r>
            <a:r>
              <a:rPr sz="1350" dirty="0">
                <a:solidFill>
                  <a:srgbClr val="2B3238"/>
                </a:solidFill>
                <a:latin typeface="Aptos"/>
              </a:rPr>
              <a:t> </a:t>
            </a:r>
            <a:r>
              <a:rPr sz="1350" dirty="0" err="1">
                <a:solidFill>
                  <a:srgbClr val="2B3238"/>
                </a:solidFill>
                <a:latin typeface="Aptos"/>
              </a:rPr>
              <a:t>na</a:t>
            </a:r>
            <a:r>
              <a:rPr sz="1350" dirty="0">
                <a:solidFill>
                  <a:srgbClr val="2B3238"/>
                </a:solidFill>
                <a:latin typeface="Aptos"/>
              </a:rPr>
              <a:t> </a:t>
            </a:r>
            <a:r>
              <a:rPr sz="1350" dirty="0" err="1">
                <a:solidFill>
                  <a:srgbClr val="2B3238"/>
                </a:solidFill>
                <a:latin typeface="Aptos"/>
              </a:rPr>
              <a:t>razdelilna</a:t>
            </a:r>
            <a:r>
              <a:rPr sz="1350" dirty="0">
                <a:solidFill>
                  <a:srgbClr val="2B3238"/>
                </a:solidFill>
                <a:latin typeface="Aptos"/>
              </a:rPr>
              <a:t> </a:t>
            </a:r>
            <a:r>
              <a:rPr sz="1350" dirty="0" err="1">
                <a:solidFill>
                  <a:srgbClr val="2B3238"/>
                </a:solidFill>
                <a:latin typeface="Aptos"/>
              </a:rPr>
              <a:t>mesta</a:t>
            </a:r>
            <a:endParaRPr sz="1350" dirty="0">
              <a:solidFill>
                <a:srgbClr val="2B3238"/>
              </a:solidFill>
              <a:latin typeface="Aptos"/>
            </a:endParaRPr>
          </a:p>
        </p:txBody>
      </p:sp>
      <p:sp>
        <p:nvSpPr>
          <p:cNvPr id="12" name="Rounded Rectangle 11"/>
          <p:cNvSpPr/>
          <p:nvPr/>
        </p:nvSpPr>
        <p:spPr>
          <a:xfrm>
            <a:off x="6263640" y="1518687"/>
            <a:ext cx="5257800" cy="4526280"/>
          </a:xfrm>
          <a:prstGeom prst="roundRect">
            <a:avLst/>
          </a:prstGeom>
          <a:solidFill>
            <a:srgbClr val="FFFFFF"/>
          </a:solidFill>
          <a:ln>
            <a:solidFill>
              <a:srgbClr val="DAE1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Oval 12"/>
          <p:cNvSpPr/>
          <p:nvPr/>
        </p:nvSpPr>
        <p:spPr>
          <a:xfrm>
            <a:off x="6464807" y="1828800"/>
            <a:ext cx="438912" cy="438912"/>
          </a:xfrm>
          <a:prstGeom prst="ellipse">
            <a:avLst/>
          </a:prstGeom>
          <a:solidFill>
            <a:srgbClr val="7097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500" b="1">
                <a:solidFill>
                  <a:srgbClr val="FFFFFF"/>
                </a:solidFill>
                <a:latin typeface="Aptos"/>
              </a:rPr>
              <a:t>2</a:t>
            </a:r>
          </a:p>
        </p:txBody>
      </p:sp>
      <p:sp>
        <p:nvSpPr>
          <p:cNvPr id="14" name="TextBox 13"/>
          <p:cNvSpPr txBox="1"/>
          <p:nvPr/>
        </p:nvSpPr>
        <p:spPr>
          <a:xfrm>
            <a:off x="7013448" y="1792224"/>
            <a:ext cx="4325112" cy="530352"/>
          </a:xfrm>
          <a:prstGeom prst="rect">
            <a:avLst/>
          </a:prstGeom>
          <a:noFill/>
        </p:spPr>
        <p:txBody>
          <a:bodyPr wrap="square" lIns="73152" rIns="73152">
            <a:spAutoFit/>
          </a:bodyPr>
          <a:lstStyle/>
          <a:p>
            <a:pPr>
              <a:lnSpc>
                <a:spcPct val="105000"/>
              </a:lnSpc>
              <a:spcAft>
                <a:spcPts val="0"/>
              </a:spcAft>
            </a:pPr>
            <a:r>
              <a:rPr sz="1800" b="1" dirty="0" err="1">
                <a:solidFill>
                  <a:srgbClr val="1F394F"/>
                </a:solidFill>
                <a:latin typeface="Aptos"/>
              </a:rPr>
              <a:t>Razdeljevanje</a:t>
            </a:r>
            <a:r>
              <a:rPr sz="1800" b="1" dirty="0">
                <a:solidFill>
                  <a:srgbClr val="1F394F"/>
                </a:solidFill>
                <a:latin typeface="Aptos"/>
              </a:rPr>
              <a:t> </a:t>
            </a:r>
            <a:r>
              <a:rPr sz="1800" b="1" dirty="0" err="1">
                <a:solidFill>
                  <a:srgbClr val="1F394F"/>
                </a:solidFill>
                <a:latin typeface="Aptos"/>
              </a:rPr>
              <a:t>pomoči</a:t>
            </a:r>
            <a:r>
              <a:rPr sz="1800" b="1" dirty="0">
                <a:solidFill>
                  <a:srgbClr val="1F394F"/>
                </a:solidFill>
                <a:latin typeface="Aptos"/>
              </a:rPr>
              <a:t> v </a:t>
            </a:r>
            <a:r>
              <a:rPr sz="1800" b="1" dirty="0" err="1">
                <a:solidFill>
                  <a:srgbClr val="1F394F"/>
                </a:solidFill>
                <a:latin typeface="Aptos"/>
              </a:rPr>
              <a:t>hrani</a:t>
            </a:r>
            <a:r>
              <a:rPr sz="1800" b="1" dirty="0">
                <a:solidFill>
                  <a:srgbClr val="1F394F"/>
                </a:solidFill>
                <a:latin typeface="Aptos"/>
              </a:rPr>
              <a:t> </a:t>
            </a:r>
            <a:r>
              <a:rPr sz="1800" b="1" dirty="0" err="1">
                <a:solidFill>
                  <a:srgbClr val="1F394F"/>
                </a:solidFill>
                <a:latin typeface="Aptos"/>
              </a:rPr>
              <a:t>upravičenim</a:t>
            </a:r>
            <a:r>
              <a:rPr sz="1800" b="1" dirty="0">
                <a:solidFill>
                  <a:srgbClr val="1F394F"/>
                </a:solidFill>
                <a:latin typeface="Aptos"/>
              </a:rPr>
              <a:t> </a:t>
            </a:r>
            <a:r>
              <a:rPr sz="1800" b="1" dirty="0" err="1">
                <a:solidFill>
                  <a:srgbClr val="1F394F"/>
                </a:solidFill>
                <a:latin typeface="Aptos"/>
              </a:rPr>
              <a:t>končnim</a:t>
            </a:r>
            <a:r>
              <a:rPr sz="1800" b="1" dirty="0">
                <a:solidFill>
                  <a:srgbClr val="1F394F"/>
                </a:solidFill>
                <a:latin typeface="Aptos"/>
              </a:rPr>
              <a:t> </a:t>
            </a:r>
            <a:r>
              <a:rPr sz="1800" b="1" dirty="0" err="1">
                <a:solidFill>
                  <a:srgbClr val="1F394F"/>
                </a:solidFill>
                <a:latin typeface="Aptos"/>
              </a:rPr>
              <a:t>prejemnikom</a:t>
            </a:r>
            <a:r>
              <a:rPr sz="1800" b="1" dirty="0">
                <a:solidFill>
                  <a:srgbClr val="1F394F"/>
                </a:solidFill>
                <a:latin typeface="Aptos"/>
              </a:rPr>
              <a:t> </a:t>
            </a:r>
            <a:r>
              <a:rPr sz="1800" b="1" dirty="0" err="1">
                <a:solidFill>
                  <a:srgbClr val="1F394F"/>
                </a:solidFill>
                <a:latin typeface="Aptos"/>
              </a:rPr>
              <a:t>pomoči</a:t>
            </a:r>
            <a:endParaRPr sz="1800" b="1" dirty="0">
              <a:solidFill>
                <a:srgbClr val="1F394F"/>
              </a:solidFill>
              <a:latin typeface="Aptos"/>
            </a:endParaRPr>
          </a:p>
        </p:txBody>
      </p:sp>
      <p:sp>
        <p:nvSpPr>
          <p:cNvPr id="15" name="TextBox 14"/>
          <p:cNvSpPr txBox="1"/>
          <p:nvPr/>
        </p:nvSpPr>
        <p:spPr>
          <a:xfrm>
            <a:off x="6592824" y="2752344"/>
            <a:ext cx="4745736" cy="2569934"/>
          </a:xfrm>
          <a:prstGeom prst="rect">
            <a:avLst/>
          </a:prstGeom>
          <a:noFill/>
        </p:spPr>
        <p:txBody>
          <a:bodyPr wrap="square">
            <a:spAutoFit/>
          </a:bodyPr>
          <a:lstStyle/>
          <a:p>
            <a:pPr>
              <a:lnSpc>
                <a:spcPct val="100000"/>
              </a:lnSpc>
              <a:spcAft>
                <a:spcPts val="500"/>
              </a:spcAft>
            </a:pPr>
            <a:r>
              <a:rPr sz="1350" dirty="0">
                <a:solidFill>
                  <a:srgbClr val="2B3238"/>
                </a:solidFill>
                <a:latin typeface="Aptos"/>
              </a:rPr>
              <a:t>•  </a:t>
            </a:r>
            <a:r>
              <a:rPr sz="1350" dirty="0" err="1">
                <a:solidFill>
                  <a:srgbClr val="2B3238"/>
                </a:solidFill>
                <a:latin typeface="Aptos"/>
              </a:rPr>
              <a:t>obveščanje</a:t>
            </a:r>
            <a:r>
              <a:rPr sz="1350" dirty="0">
                <a:solidFill>
                  <a:srgbClr val="2B3238"/>
                </a:solidFill>
                <a:latin typeface="Aptos"/>
              </a:rPr>
              <a:t> </a:t>
            </a:r>
            <a:r>
              <a:rPr sz="1350" dirty="0" err="1">
                <a:solidFill>
                  <a:srgbClr val="2B3238"/>
                </a:solidFill>
                <a:latin typeface="Aptos"/>
              </a:rPr>
              <a:t>upravičenih</a:t>
            </a:r>
            <a:r>
              <a:rPr sz="1350" dirty="0">
                <a:solidFill>
                  <a:srgbClr val="2B3238"/>
                </a:solidFill>
                <a:latin typeface="Aptos"/>
              </a:rPr>
              <a:t> </a:t>
            </a:r>
            <a:r>
              <a:rPr sz="1350" dirty="0" err="1">
                <a:solidFill>
                  <a:srgbClr val="2B3238"/>
                </a:solidFill>
                <a:latin typeface="Aptos"/>
              </a:rPr>
              <a:t>končnih</a:t>
            </a:r>
            <a:r>
              <a:rPr sz="1350" dirty="0">
                <a:solidFill>
                  <a:srgbClr val="2B3238"/>
                </a:solidFill>
                <a:latin typeface="Aptos"/>
              </a:rPr>
              <a:t> </a:t>
            </a:r>
            <a:r>
              <a:rPr sz="1350" dirty="0" err="1">
                <a:solidFill>
                  <a:srgbClr val="2B3238"/>
                </a:solidFill>
                <a:latin typeface="Aptos"/>
              </a:rPr>
              <a:t>prejemnikov</a:t>
            </a:r>
            <a:r>
              <a:rPr sz="1350" dirty="0">
                <a:solidFill>
                  <a:srgbClr val="2B3238"/>
                </a:solidFill>
                <a:latin typeface="Aptos"/>
              </a:rPr>
              <a:t> o </a:t>
            </a:r>
            <a:r>
              <a:rPr sz="1350" dirty="0" err="1">
                <a:solidFill>
                  <a:srgbClr val="2B3238"/>
                </a:solidFill>
                <a:latin typeface="Aptos"/>
              </a:rPr>
              <a:t>razpoložljivi</a:t>
            </a:r>
            <a:r>
              <a:rPr sz="1350" dirty="0">
                <a:solidFill>
                  <a:srgbClr val="2B3238"/>
                </a:solidFill>
                <a:latin typeface="Aptos"/>
              </a:rPr>
              <a:t> </a:t>
            </a:r>
            <a:r>
              <a:rPr sz="1350" dirty="0" err="1">
                <a:solidFill>
                  <a:srgbClr val="2B3238"/>
                </a:solidFill>
                <a:latin typeface="Aptos"/>
              </a:rPr>
              <a:t>hrani</a:t>
            </a:r>
            <a:endParaRPr sz="1350" dirty="0">
              <a:solidFill>
                <a:srgbClr val="2B3238"/>
              </a:solidFill>
              <a:latin typeface="Aptos"/>
            </a:endParaRPr>
          </a:p>
          <a:p>
            <a:pPr>
              <a:lnSpc>
                <a:spcPct val="100000"/>
              </a:lnSpc>
              <a:spcAft>
                <a:spcPts val="500"/>
              </a:spcAft>
            </a:pPr>
            <a:r>
              <a:rPr sz="1350" dirty="0">
                <a:solidFill>
                  <a:srgbClr val="2B3238"/>
                </a:solidFill>
                <a:latin typeface="Aptos"/>
              </a:rPr>
              <a:t>•  </a:t>
            </a:r>
            <a:r>
              <a:rPr sz="1350" dirty="0" err="1">
                <a:solidFill>
                  <a:srgbClr val="2B3238"/>
                </a:solidFill>
                <a:latin typeface="Aptos"/>
              </a:rPr>
              <a:t>brezplačno</a:t>
            </a:r>
            <a:r>
              <a:rPr sz="1350" dirty="0">
                <a:solidFill>
                  <a:srgbClr val="2B3238"/>
                </a:solidFill>
                <a:latin typeface="Aptos"/>
              </a:rPr>
              <a:t> </a:t>
            </a:r>
            <a:r>
              <a:rPr sz="1350" dirty="0" err="1">
                <a:solidFill>
                  <a:srgbClr val="2B3238"/>
                </a:solidFill>
                <a:latin typeface="Aptos"/>
              </a:rPr>
              <a:t>razdeljevanje</a:t>
            </a:r>
            <a:r>
              <a:rPr sz="1350" dirty="0">
                <a:solidFill>
                  <a:srgbClr val="2B3238"/>
                </a:solidFill>
                <a:latin typeface="Aptos"/>
              </a:rPr>
              <a:t> </a:t>
            </a:r>
            <a:r>
              <a:rPr sz="1350" dirty="0" err="1">
                <a:solidFill>
                  <a:srgbClr val="2B3238"/>
                </a:solidFill>
                <a:latin typeface="Aptos"/>
              </a:rPr>
              <a:t>hrane</a:t>
            </a:r>
            <a:r>
              <a:rPr sz="1350" dirty="0">
                <a:solidFill>
                  <a:srgbClr val="2B3238"/>
                </a:solidFill>
                <a:latin typeface="Aptos"/>
              </a:rPr>
              <a:t> </a:t>
            </a:r>
            <a:r>
              <a:rPr sz="1350" dirty="0" err="1">
                <a:solidFill>
                  <a:srgbClr val="2B3238"/>
                </a:solidFill>
                <a:latin typeface="Aptos"/>
              </a:rPr>
              <a:t>na</a:t>
            </a:r>
            <a:r>
              <a:rPr sz="1350" dirty="0">
                <a:solidFill>
                  <a:srgbClr val="2B3238"/>
                </a:solidFill>
                <a:latin typeface="Aptos"/>
              </a:rPr>
              <a:t> </a:t>
            </a:r>
            <a:r>
              <a:rPr sz="1350" dirty="0" err="1">
                <a:solidFill>
                  <a:srgbClr val="2B3238"/>
                </a:solidFill>
                <a:latin typeface="Aptos"/>
              </a:rPr>
              <a:t>razdelilnih</a:t>
            </a:r>
            <a:r>
              <a:rPr sz="1350" dirty="0">
                <a:solidFill>
                  <a:srgbClr val="2B3238"/>
                </a:solidFill>
                <a:latin typeface="Aptos"/>
              </a:rPr>
              <a:t> </a:t>
            </a:r>
            <a:r>
              <a:rPr sz="1350" dirty="0" err="1">
                <a:solidFill>
                  <a:srgbClr val="2B3238"/>
                </a:solidFill>
                <a:latin typeface="Aptos"/>
              </a:rPr>
              <a:t>mestih</a:t>
            </a:r>
            <a:endParaRPr sz="1350" dirty="0">
              <a:solidFill>
                <a:srgbClr val="2B3238"/>
              </a:solidFill>
              <a:latin typeface="Aptos"/>
            </a:endParaRPr>
          </a:p>
          <a:p>
            <a:pPr>
              <a:lnSpc>
                <a:spcPct val="100000"/>
              </a:lnSpc>
              <a:spcAft>
                <a:spcPts val="500"/>
              </a:spcAft>
            </a:pPr>
            <a:r>
              <a:rPr sz="1350" dirty="0">
                <a:solidFill>
                  <a:srgbClr val="2B3238"/>
                </a:solidFill>
                <a:latin typeface="Aptos"/>
              </a:rPr>
              <a:t>•  </a:t>
            </a:r>
            <a:r>
              <a:rPr sz="1350" dirty="0" err="1">
                <a:solidFill>
                  <a:srgbClr val="2B3238"/>
                </a:solidFill>
                <a:latin typeface="Aptos"/>
              </a:rPr>
              <a:t>vključitev</a:t>
            </a:r>
            <a:r>
              <a:rPr sz="1350" dirty="0">
                <a:solidFill>
                  <a:srgbClr val="2B3238"/>
                </a:solidFill>
                <a:latin typeface="Aptos"/>
              </a:rPr>
              <a:t> </a:t>
            </a:r>
            <a:r>
              <a:rPr sz="1350" dirty="0" err="1">
                <a:solidFill>
                  <a:srgbClr val="2B3238"/>
                </a:solidFill>
                <a:latin typeface="Aptos"/>
              </a:rPr>
              <a:t>informativnega</a:t>
            </a:r>
            <a:r>
              <a:rPr sz="1350" dirty="0">
                <a:solidFill>
                  <a:srgbClr val="2B3238"/>
                </a:solidFill>
                <a:latin typeface="Aptos"/>
              </a:rPr>
              <a:t> </a:t>
            </a:r>
            <a:r>
              <a:rPr sz="1350" dirty="0" err="1">
                <a:solidFill>
                  <a:srgbClr val="2B3238"/>
                </a:solidFill>
                <a:latin typeface="Aptos"/>
              </a:rPr>
              <a:t>lista</a:t>
            </a:r>
            <a:r>
              <a:rPr sz="1350" dirty="0">
                <a:solidFill>
                  <a:srgbClr val="2B3238"/>
                </a:solidFill>
                <a:latin typeface="Aptos"/>
              </a:rPr>
              <a:t> o </a:t>
            </a:r>
            <a:r>
              <a:rPr sz="1350" dirty="0" err="1">
                <a:solidFill>
                  <a:srgbClr val="2B3238"/>
                </a:solidFill>
                <a:latin typeface="Aptos"/>
              </a:rPr>
              <a:t>postopkih</a:t>
            </a:r>
            <a:r>
              <a:rPr sz="1350" dirty="0">
                <a:solidFill>
                  <a:srgbClr val="2B3238"/>
                </a:solidFill>
                <a:latin typeface="Aptos"/>
              </a:rPr>
              <a:t> </a:t>
            </a:r>
            <a:r>
              <a:rPr sz="1350" dirty="0" err="1">
                <a:solidFill>
                  <a:srgbClr val="2B3238"/>
                </a:solidFill>
                <a:latin typeface="Aptos"/>
              </a:rPr>
              <a:t>uveljavljanja</a:t>
            </a:r>
            <a:r>
              <a:rPr sz="1350" dirty="0">
                <a:solidFill>
                  <a:srgbClr val="2B3238"/>
                </a:solidFill>
                <a:latin typeface="Aptos"/>
              </a:rPr>
              <a:t> </a:t>
            </a:r>
            <a:r>
              <a:rPr sz="1350" dirty="0" err="1">
                <a:solidFill>
                  <a:srgbClr val="2B3238"/>
                </a:solidFill>
                <a:latin typeface="Aptos"/>
              </a:rPr>
              <a:t>pravic</a:t>
            </a:r>
            <a:r>
              <a:rPr sz="1350" dirty="0">
                <a:solidFill>
                  <a:srgbClr val="2B3238"/>
                </a:solidFill>
                <a:latin typeface="Aptos"/>
              </a:rPr>
              <a:t> </a:t>
            </a:r>
            <a:r>
              <a:rPr sz="1350" dirty="0" err="1">
                <a:solidFill>
                  <a:srgbClr val="2B3238"/>
                </a:solidFill>
                <a:latin typeface="Aptos"/>
              </a:rPr>
              <a:t>iz</a:t>
            </a:r>
            <a:r>
              <a:rPr sz="1350" dirty="0">
                <a:solidFill>
                  <a:srgbClr val="2B3238"/>
                </a:solidFill>
                <a:latin typeface="Aptos"/>
              </a:rPr>
              <a:t> </a:t>
            </a:r>
            <a:r>
              <a:rPr sz="1350" dirty="0" err="1">
                <a:solidFill>
                  <a:srgbClr val="2B3238"/>
                </a:solidFill>
                <a:latin typeface="Aptos"/>
              </a:rPr>
              <a:t>javnih</a:t>
            </a:r>
            <a:r>
              <a:rPr sz="1350" dirty="0">
                <a:solidFill>
                  <a:srgbClr val="2B3238"/>
                </a:solidFill>
                <a:latin typeface="Aptos"/>
              </a:rPr>
              <a:t> </a:t>
            </a:r>
            <a:r>
              <a:rPr sz="1350" dirty="0" err="1">
                <a:solidFill>
                  <a:srgbClr val="2B3238"/>
                </a:solidFill>
                <a:latin typeface="Aptos"/>
              </a:rPr>
              <a:t>sredstev</a:t>
            </a:r>
            <a:r>
              <a:rPr sz="1350" dirty="0">
                <a:solidFill>
                  <a:srgbClr val="2B3238"/>
                </a:solidFill>
                <a:latin typeface="Aptos"/>
              </a:rPr>
              <a:t> v </a:t>
            </a:r>
            <a:r>
              <a:rPr sz="1350" dirty="0" err="1">
                <a:solidFill>
                  <a:srgbClr val="2B3238"/>
                </a:solidFill>
                <a:latin typeface="Aptos"/>
              </a:rPr>
              <a:t>vsak</a:t>
            </a:r>
            <a:r>
              <a:rPr sz="1350" dirty="0">
                <a:solidFill>
                  <a:srgbClr val="2B3238"/>
                </a:solidFill>
                <a:latin typeface="Aptos"/>
              </a:rPr>
              <a:t> </a:t>
            </a:r>
            <a:r>
              <a:rPr sz="1350" dirty="0" err="1">
                <a:solidFill>
                  <a:srgbClr val="2B3238"/>
                </a:solidFill>
                <a:latin typeface="Aptos"/>
              </a:rPr>
              <a:t>paket</a:t>
            </a:r>
            <a:r>
              <a:rPr sz="1350" dirty="0">
                <a:solidFill>
                  <a:srgbClr val="2B3238"/>
                </a:solidFill>
                <a:latin typeface="Aptos"/>
              </a:rPr>
              <a:t> s </a:t>
            </a:r>
            <a:r>
              <a:rPr sz="1350" dirty="0" err="1">
                <a:solidFill>
                  <a:srgbClr val="2B3238"/>
                </a:solidFill>
                <a:latin typeface="Aptos"/>
              </a:rPr>
              <a:t>hrano</a:t>
            </a:r>
            <a:endParaRPr sz="1350" dirty="0">
              <a:solidFill>
                <a:srgbClr val="2B3238"/>
              </a:solidFill>
              <a:latin typeface="Aptos"/>
            </a:endParaRPr>
          </a:p>
          <a:p>
            <a:pPr>
              <a:lnSpc>
                <a:spcPct val="100000"/>
              </a:lnSpc>
              <a:spcAft>
                <a:spcPts val="500"/>
              </a:spcAft>
            </a:pPr>
            <a:r>
              <a:rPr sz="1350" dirty="0">
                <a:solidFill>
                  <a:srgbClr val="2B3238"/>
                </a:solidFill>
                <a:latin typeface="Aptos"/>
              </a:rPr>
              <a:t>•  </a:t>
            </a:r>
            <a:r>
              <a:rPr lang="sl-SI" sz="1350" dirty="0">
                <a:solidFill>
                  <a:srgbClr val="2B3238"/>
                </a:solidFill>
                <a:latin typeface="Aptos"/>
              </a:rPr>
              <a:t>brezplačno dostavo hrane upravičenim končnim prejemnikom pomoči v zavetišča, materinske domove, varne hiše, prehodne domove, zatočišča, krizne centre, dnevne centre, sprejemne centre za odvisnike, brezdomce, žrtve nasilja, socialno najbolj izključenim upravičenim končnim prejemnikom pomoči pa tudi na dom ali na ulico (brezdomci)</a:t>
            </a:r>
            <a:endParaRPr sz="1350" dirty="0">
              <a:solidFill>
                <a:srgbClr val="2B3238"/>
              </a:solidFill>
              <a:latin typeface="Aptos"/>
            </a:endParaRPr>
          </a:p>
        </p:txBody>
      </p:sp>
      <p:sp>
        <p:nvSpPr>
          <p:cNvPr id="16" name="TextBox 15"/>
          <p:cNvSpPr txBox="1"/>
          <p:nvPr/>
        </p:nvSpPr>
        <p:spPr>
          <a:xfrm>
            <a:off x="1554480" y="4974006"/>
            <a:ext cx="3990146" cy="764184"/>
          </a:xfrm>
          <a:prstGeom prst="rect">
            <a:avLst/>
          </a:prstGeom>
          <a:noFill/>
        </p:spPr>
        <p:txBody>
          <a:bodyPr wrap="square" lIns="73152" rIns="73152">
            <a:spAutoFit/>
          </a:bodyPr>
          <a:lstStyle/>
          <a:p>
            <a:pPr>
              <a:lnSpc>
                <a:spcPct val="105000"/>
              </a:lnSpc>
              <a:spcAft>
                <a:spcPts val="0"/>
              </a:spcAft>
            </a:pPr>
            <a:r>
              <a:rPr sz="1400" b="0" dirty="0" err="1">
                <a:solidFill>
                  <a:srgbClr val="697076"/>
                </a:solidFill>
                <a:latin typeface="Aptos"/>
              </a:rPr>
              <a:t>Nakup</a:t>
            </a:r>
            <a:r>
              <a:rPr sz="1400" b="0" dirty="0">
                <a:solidFill>
                  <a:srgbClr val="697076"/>
                </a:solidFill>
                <a:latin typeface="Aptos"/>
              </a:rPr>
              <a:t> in </a:t>
            </a:r>
            <a:r>
              <a:rPr sz="1400" b="0" dirty="0" err="1">
                <a:solidFill>
                  <a:srgbClr val="697076"/>
                </a:solidFill>
                <a:latin typeface="Aptos"/>
              </a:rPr>
              <a:t>dostavo</a:t>
            </a:r>
            <a:r>
              <a:rPr sz="1400" b="0" dirty="0">
                <a:solidFill>
                  <a:srgbClr val="697076"/>
                </a:solidFill>
                <a:latin typeface="Aptos"/>
              </a:rPr>
              <a:t> </a:t>
            </a:r>
            <a:r>
              <a:rPr sz="1400" b="0" dirty="0" err="1">
                <a:solidFill>
                  <a:srgbClr val="697076"/>
                </a:solidFill>
                <a:latin typeface="Aptos"/>
              </a:rPr>
              <a:t>hrane</a:t>
            </a:r>
            <a:r>
              <a:rPr sz="1400" b="0" dirty="0">
                <a:solidFill>
                  <a:srgbClr val="697076"/>
                </a:solidFill>
                <a:latin typeface="Aptos"/>
              </a:rPr>
              <a:t> do </a:t>
            </a:r>
            <a:r>
              <a:rPr sz="1400" b="0" dirty="0" err="1">
                <a:solidFill>
                  <a:srgbClr val="697076"/>
                </a:solidFill>
                <a:latin typeface="Aptos"/>
              </a:rPr>
              <a:t>skladišč</a:t>
            </a:r>
            <a:r>
              <a:rPr sz="1400" b="0" dirty="0">
                <a:solidFill>
                  <a:srgbClr val="697076"/>
                </a:solidFill>
                <a:latin typeface="Aptos"/>
              </a:rPr>
              <a:t> </a:t>
            </a:r>
            <a:r>
              <a:rPr sz="1400" b="0" dirty="0" err="1">
                <a:solidFill>
                  <a:srgbClr val="697076"/>
                </a:solidFill>
                <a:latin typeface="Aptos"/>
              </a:rPr>
              <a:t>izbranih</a:t>
            </a:r>
            <a:r>
              <a:rPr sz="1400" b="0" dirty="0">
                <a:solidFill>
                  <a:srgbClr val="697076"/>
                </a:solidFill>
                <a:latin typeface="Aptos"/>
              </a:rPr>
              <a:t> </a:t>
            </a:r>
            <a:r>
              <a:rPr sz="1400" b="0" dirty="0" err="1">
                <a:solidFill>
                  <a:srgbClr val="697076"/>
                </a:solidFill>
                <a:latin typeface="Aptos"/>
              </a:rPr>
              <a:t>prijaviteljev</a:t>
            </a:r>
            <a:r>
              <a:rPr sz="1400" b="0" dirty="0">
                <a:solidFill>
                  <a:srgbClr val="697076"/>
                </a:solidFill>
                <a:latin typeface="Aptos"/>
              </a:rPr>
              <a:t> </a:t>
            </a:r>
            <a:r>
              <a:rPr sz="1400" b="0" dirty="0" err="1">
                <a:solidFill>
                  <a:srgbClr val="697076"/>
                </a:solidFill>
                <a:latin typeface="Aptos"/>
              </a:rPr>
              <a:t>zagotovi</a:t>
            </a:r>
            <a:r>
              <a:rPr sz="1400" b="0" dirty="0">
                <a:solidFill>
                  <a:srgbClr val="697076"/>
                </a:solidFill>
                <a:latin typeface="Aptos"/>
              </a:rPr>
              <a:t> </a:t>
            </a:r>
            <a:r>
              <a:rPr sz="1400" b="0" dirty="0" err="1">
                <a:solidFill>
                  <a:srgbClr val="697076"/>
                </a:solidFill>
                <a:latin typeface="Aptos"/>
              </a:rPr>
              <a:t>ministrstvo</a:t>
            </a:r>
            <a:r>
              <a:rPr sz="1400" b="0" dirty="0">
                <a:solidFill>
                  <a:srgbClr val="697076"/>
                </a:solidFill>
                <a:latin typeface="Aptos"/>
              </a:rPr>
              <a:t>; </a:t>
            </a:r>
            <a:r>
              <a:rPr sz="1400" b="0" dirty="0" err="1">
                <a:solidFill>
                  <a:srgbClr val="697076"/>
                </a:solidFill>
                <a:latin typeface="Aptos"/>
              </a:rPr>
              <a:t>dobave</a:t>
            </a:r>
            <a:r>
              <a:rPr sz="1400" b="0" dirty="0">
                <a:solidFill>
                  <a:srgbClr val="697076"/>
                </a:solidFill>
                <a:latin typeface="Aptos"/>
              </a:rPr>
              <a:t> </a:t>
            </a:r>
            <a:r>
              <a:rPr sz="1400" b="0" dirty="0" err="1">
                <a:solidFill>
                  <a:srgbClr val="697076"/>
                </a:solidFill>
                <a:latin typeface="Aptos"/>
              </a:rPr>
              <a:t>bodo</a:t>
            </a:r>
            <a:r>
              <a:rPr sz="1400" b="0" dirty="0">
                <a:solidFill>
                  <a:srgbClr val="697076"/>
                </a:solidFill>
                <a:latin typeface="Aptos"/>
              </a:rPr>
              <a:t> </a:t>
            </a:r>
            <a:r>
              <a:rPr sz="1400" b="0" dirty="0" err="1">
                <a:solidFill>
                  <a:srgbClr val="697076"/>
                </a:solidFill>
                <a:latin typeface="Aptos"/>
              </a:rPr>
              <a:t>predvidoma</a:t>
            </a:r>
            <a:r>
              <a:rPr sz="1400" b="0" dirty="0">
                <a:solidFill>
                  <a:srgbClr val="697076"/>
                </a:solidFill>
                <a:latin typeface="Aptos"/>
              </a:rPr>
              <a:t> </a:t>
            </a:r>
            <a:r>
              <a:rPr sz="1400" b="0" dirty="0" err="1">
                <a:solidFill>
                  <a:srgbClr val="697076"/>
                </a:solidFill>
                <a:latin typeface="Aptos"/>
              </a:rPr>
              <a:t>trikrat</a:t>
            </a:r>
            <a:r>
              <a:rPr sz="1400" b="0" dirty="0">
                <a:solidFill>
                  <a:srgbClr val="697076"/>
                </a:solidFill>
                <a:latin typeface="Aptos"/>
              </a:rPr>
              <a:t> </a:t>
            </a:r>
            <a:r>
              <a:rPr sz="1400" b="0" dirty="0" err="1">
                <a:solidFill>
                  <a:srgbClr val="697076"/>
                </a:solidFill>
                <a:latin typeface="Aptos"/>
              </a:rPr>
              <a:t>letno</a:t>
            </a:r>
            <a:r>
              <a:rPr sz="1050" b="0" dirty="0">
                <a:solidFill>
                  <a:srgbClr val="697076"/>
                </a:solidFill>
                <a:latin typeface="Aptos"/>
              </a:rPr>
              <a:t>.</a:t>
            </a:r>
          </a:p>
        </p:txBody>
      </p:sp>
      <p:sp>
        <p:nvSpPr>
          <p:cNvPr id="17" name="TextBox 3">
            <a:extLst>
              <a:ext uri="{FF2B5EF4-FFF2-40B4-BE49-F238E27FC236}">
                <a16:creationId xmlns:a16="http://schemas.microsoft.com/office/drawing/2014/main" id="{C34039D0-329B-D008-8578-D780DA221308}"/>
              </a:ext>
            </a:extLst>
          </p:cNvPr>
          <p:cNvSpPr txBox="1"/>
          <p:nvPr/>
        </p:nvSpPr>
        <p:spPr>
          <a:xfrm>
            <a:off x="640080" y="658368"/>
            <a:ext cx="10881360" cy="477054"/>
          </a:xfrm>
          <a:prstGeom prst="rect">
            <a:avLst/>
          </a:prstGeom>
          <a:noFill/>
        </p:spPr>
        <p:txBody>
          <a:bodyPr wrap="square">
            <a:spAutoFit/>
          </a:bodyPr>
          <a:lstStyle/>
          <a:p>
            <a:pPr algn="l"/>
            <a:r>
              <a:rPr lang="sl-SI" sz="2500" b="1" dirty="0">
                <a:solidFill>
                  <a:srgbClr val="1B374E"/>
                </a:solidFill>
                <a:latin typeface="Aptos"/>
              </a:rPr>
              <a:t>Obvezne aktivnosti</a:t>
            </a:r>
            <a:endParaRPr sz="2500" b="1" dirty="0">
              <a:solidFill>
                <a:srgbClr val="1B374E"/>
              </a:solidFill>
              <a:latin typeface="Apto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9728"/>
          </a:xfrm>
          <a:prstGeom prst="rect">
            <a:avLst/>
          </a:prstGeom>
          <a:solidFill>
            <a:srgbClr val="00737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693909" y="1012516"/>
            <a:ext cx="914400" cy="41148"/>
          </a:xfrm>
          <a:prstGeom prst="rect">
            <a:avLst/>
          </a:prstGeom>
          <a:solidFill>
            <a:srgbClr val="7191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1201400" y="6428232"/>
            <a:ext cx="365760" cy="201168"/>
          </a:xfrm>
          <a:prstGeom prst="rect">
            <a:avLst/>
          </a:prstGeom>
          <a:noFill/>
        </p:spPr>
        <p:txBody>
          <a:bodyPr wrap="square">
            <a:spAutoFit/>
          </a:bodyPr>
          <a:lstStyle/>
          <a:p>
            <a:pPr algn="r"/>
            <a:r>
              <a:rPr sz="900">
                <a:solidFill>
                  <a:srgbClr val="697076"/>
                </a:solidFill>
                <a:latin typeface="Aptos"/>
              </a:rPr>
              <a:t>6</a:t>
            </a:r>
          </a:p>
        </p:txBody>
      </p:sp>
      <p:sp>
        <p:nvSpPr>
          <p:cNvPr id="8" name="Rounded Rectangle 7"/>
          <p:cNvSpPr/>
          <p:nvPr/>
        </p:nvSpPr>
        <p:spPr>
          <a:xfrm>
            <a:off x="693909" y="1216325"/>
            <a:ext cx="5440680" cy="4526280"/>
          </a:xfrm>
          <a:prstGeom prst="roundRect">
            <a:avLst/>
          </a:prstGeom>
          <a:solidFill>
            <a:srgbClr val="FFFFFF"/>
          </a:solidFill>
          <a:ln>
            <a:solidFill>
              <a:srgbClr val="DAE1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p:cNvSpPr/>
          <p:nvPr/>
        </p:nvSpPr>
        <p:spPr>
          <a:xfrm>
            <a:off x="914400" y="1526206"/>
            <a:ext cx="438912" cy="438912"/>
          </a:xfrm>
          <a:prstGeom prst="ellipse">
            <a:avLst/>
          </a:prstGeom>
          <a:solidFill>
            <a:srgbClr val="227D8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500" b="1">
                <a:solidFill>
                  <a:srgbClr val="FFFFFF"/>
                </a:solidFill>
                <a:latin typeface="Aptos"/>
              </a:rPr>
              <a:t>3</a:t>
            </a:r>
          </a:p>
        </p:txBody>
      </p:sp>
      <p:sp>
        <p:nvSpPr>
          <p:cNvPr id="10" name="TextBox 9"/>
          <p:cNvSpPr txBox="1"/>
          <p:nvPr/>
        </p:nvSpPr>
        <p:spPr>
          <a:xfrm>
            <a:off x="1408176" y="1470349"/>
            <a:ext cx="4507992" cy="665247"/>
          </a:xfrm>
          <a:prstGeom prst="rect">
            <a:avLst/>
          </a:prstGeom>
          <a:noFill/>
        </p:spPr>
        <p:txBody>
          <a:bodyPr wrap="square" lIns="73152" rIns="73152">
            <a:spAutoFit/>
          </a:bodyPr>
          <a:lstStyle/>
          <a:p>
            <a:pPr>
              <a:lnSpc>
                <a:spcPct val="105000"/>
              </a:lnSpc>
              <a:spcAft>
                <a:spcPts val="0"/>
              </a:spcAft>
            </a:pPr>
            <a:r>
              <a:rPr sz="1800" b="1" dirty="0" err="1">
                <a:solidFill>
                  <a:srgbClr val="1F394F"/>
                </a:solidFill>
                <a:latin typeface="Aptos"/>
              </a:rPr>
              <a:t>Ugotavljanje</a:t>
            </a:r>
            <a:r>
              <a:rPr sz="1800" b="1" dirty="0">
                <a:solidFill>
                  <a:srgbClr val="1F394F"/>
                </a:solidFill>
                <a:latin typeface="Aptos"/>
              </a:rPr>
              <a:t> </a:t>
            </a:r>
            <a:r>
              <a:rPr sz="1800" b="1" dirty="0" err="1">
                <a:solidFill>
                  <a:srgbClr val="1F394F"/>
                </a:solidFill>
                <a:latin typeface="Aptos"/>
              </a:rPr>
              <a:t>upravičen</a:t>
            </a:r>
            <a:r>
              <a:rPr lang="sl-SI" sz="1800" b="1" dirty="0">
                <a:solidFill>
                  <a:srgbClr val="1F394F"/>
                </a:solidFill>
                <a:latin typeface="Aptos"/>
              </a:rPr>
              <a:t>osti</a:t>
            </a:r>
            <a:r>
              <a:rPr sz="1800" b="1" dirty="0">
                <a:solidFill>
                  <a:srgbClr val="1F394F"/>
                </a:solidFill>
                <a:latin typeface="Aptos"/>
              </a:rPr>
              <a:t> </a:t>
            </a:r>
            <a:r>
              <a:rPr sz="1800" b="1" dirty="0" err="1">
                <a:solidFill>
                  <a:srgbClr val="1F394F"/>
                </a:solidFill>
                <a:latin typeface="Aptos"/>
              </a:rPr>
              <a:t>končnih</a:t>
            </a:r>
            <a:r>
              <a:rPr sz="1800" b="1" dirty="0">
                <a:solidFill>
                  <a:srgbClr val="1F394F"/>
                </a:solidFill>
                <a:latin typeface="Aptos"/>
              </a:rPr>
              <a:t> </a:t>
            </a:r>
            <a:r>
              <a:rPr sz="1800" b="1" dirty="0" err="1">
                <a:solidFill>
                  <a:srgbClr val="1F394F"/>
                </a:solidFill>
                <a:latin typeface="Aptos"/>
              </a:rPr>
              <a:t>prejemnikov</a:t>
            </a:r>
            <a:r>
              <a:rPr sz="1800" b="1" dirty="0">
                <a:solidFill>
                  <a:srgbClr val="1F394F"/>
                </a:solidFill>
                <a:latin typeface="Aptos"/>
              </a:rPr>
              <a:t> </a:t>
            </a:r>
            <a:r>
              <a:rPr sz="1800" b="1" dirty="0" err="1">
                <a:solidFill>
                  <a:srgbClr val="1F394F"/>
                </a:solidFill>
                <a:latin typeface="Aptos"/>
              </a:rPr>
              <a:t>pomoči</a:t>
            </a:r>
            <a:endParaRPr sz="1800" b="1" dirty="0">
              <a:solidFill>
                <a:srgbClr val="1F394F"/>
              </a:solidFill>
              <a:latin typeface="Aptos"/>
            </a:endParaRPr>
          </a:p>
        </p:txBody>
      </p:sp>
      <p:sp>
        <p:nvSpPr>
          <p:cNvPr id="11" name="TextBox 10"/>
          <p:cNvSpPr txBox="1"/>
          <p:nvPr/>
        </p:nvSpPr>
        <p:spPr>
          <a:xfrm>
            <a:off x="914400" y="2238017"/>
            <a:ext cx="4928616" cy="3538728"/>
          </a:xfrm>
          <a:prstGeom prst="rect">
            <a:avLst/>
          </a:prstGeom>
          <a:noFill/>
        </p:spPr>
        <p:txBody>
          <a:bodyPr wrap="square">
            <a:spAutoFit/>
          </a:bodyPr>
          <a:lstStyle/>
          <a:p>
            <a:pPr>
              <a:lnSpc>
                <a:spcPct val="100000"/>
              </a:lnSpc>
              <a:spcAft>
                <a:spcPts val="500"/>
              </a:spcAft>
            </a:pPr>
            <a:r>
              <a:rPr sz="1350" dirty="0">
                <a:solidFill>
                  <a:srgbClr val="2B3238"/>
                </a:solidFill>
                <a:latin typeface="Aptos"/>
              </a:rPr>
              <a:t>•  </a:t>
            </a:r>
            <a:r>
              <a:rPr sz="1350" dirty="0" err="1">
                <a:solidFill>
                  <a:srgbClr val="2B3238"/>
                </a:solidFill>
                <a:latin typeface="Aptos"/>
              </a:rPr>
              <a:t>seznanitev</a:t>
            </a:r>
            <a:r>
              <a:rPr sz="1350" dirty="0">
                <a:solidFill>
                  <a:srgbClr val="2B3238"/>
                </a:solidFill>
                <a:latin typeface="Aptos"/>
              </a:rPr>
              <a:t> </a:t>
            </a:r>
            <a:r>
              <a:rPr sz="1350" dirty="0" err="1">
                <a:solidFill>
                  <a:srgbClr val="2B3238"/>
                </a:solidFill>
                <a:latin typeface="Aptos"/>
              </a:rPr>
              <a:t>osebja</a:t>
            </a:r>
            <a:r>
              <a:rPr sz="1350" dirty="0">
                <a:solidFill>
                  <a:srgbClr val="2B3238"/>
                </a:solidFill>
                <a:latin typeface="Aptos"/>
              </a:rPr>
              <a:t> s </a:t>
            </a:r>
            <a:r>
              <a:rPr sz="1350" dirty="0" err="1">
                <a:solidFill>
                  <a:srgbClr val="2B3238"/>
                </a:solidFill>
                <a:latin typeface="Aptos"/>
              </a:rPr>
              <a:t>sklepom</a:t>
            </a:r>
            <a:r>
              <a:rPr sz="1350" dirty="0">
                <a:solidFill>
                  <a:srgbClr val="2B3238"/>
                </a:solidFill>
                <a:latin typeface="Aptos"/>
              </a:rPr>
              <a:t> o </a:t>
            </a:r>
            <a:r>
              <a:rPr sz="1350" dirty="0" err="1">
                <a:solidFill>
                  <a:srgbClr val="2B3238"/>
                </a:solidFill>
                <a:latin typeface="Aptos"/>
              </a:rPr>
              <a:t>določitvi</a:t>
            </a:r>
            <a:r>
              <a:rPr sz="1350" dirty="0">
                <a:solidFill>
                  <a:srgbClr val="2B3238"/>
                </a:solidFill>
                <a:latin typeface="Aptos"/>
              </a:rPr>
              <a:t> </a:t>
            </a:r>
            <a:r>
              <a:rPr sz="1350" dirty="0" err="1">
                <a:solidFill>
                  <a:srgbClr val="2B3238"/>
                </a:solidFill>
                <a:latin typeface="Aptos"/>
              </a:rPr>
              <a:t>upravičenih</a:t>
            </a:r>
            <a:r>
              <a:rPr sz="1350" dirty="0">
                <a:solidFill>
                  <a:srgbClr val="2B3238"/>
                </a:solidFill>
                <a:latin typeface="Aptos"/>
              </a:rPr>
              <a:t> </a:t>
            </a:r>
            <a:r>
              <a:rPr sz="1350" dirty="0" err="1">
                <a:solidFill>
                  <a:srgbClr val="2B3238"/>
                </a:solidFill>
                <a:latin typeface="Aptos"/>
              </a:rPr>
              <a:t>oseb</a:t>
            </a:r>
            <a:r>
              <a:rPr sz="1350" dirty="0">
                <a:solidFill>
                  <a:srgbClr val="2B3238"/>
                </a:solidFill>
                <a:latin typeface="Aptos"/>
              </a:rPr>
              <a:t> do </a:t>
            </a:r>
            <a:r>
              <a:rPr sz="1350" dirty="0" err="1">
                <a:solidFill>
                  <a:srgbClr val="2B3238"/>
                </a:solidFill>
                <a:latin typeface="Aptos"/>
              </a:rPr>
              <a:t>pomoči</a:t>
            </a:r>
            <a:endParaRPr sz="1350" dirty="0">
              <a:solidFill>
                <a:srgbClr val="2B3238"/>
              </a:solidFill>
              <a:latin typeface="Aptos"/>
            </a:endParaRPr>
          </a:p>
          <a:p>
            <a:pPr>
              <a:lnSpc>
                <a:spcPct val="100000"/>
              </a:lnSpc>
              <a:spcAft>
                <a:spcPts val="500"/>
              </a:spcAft>
            </a:pPr>
            <a:r>
              <a:rPr sz="1350" dirty="0">
                <a:solidFill>
                  <a:srgbClr val="2B3238"/>
                </a:solidFill>
                <a:latin typeface="Aptos"/>
              </a:rPr>
              <a:t>•  </a:t>
            </a:r>
            <a:r>
              <a:rPr sz="1350" dirty="0" err="1">
                <a:solidFill>
                  <a:srgbClr val="2B3238"/>
                </a:solidFill>
                <a:latin typeface="Aptos"/>
              </a:rPr>
              <a:t>ugotavljanje</a:t>
            </a:r>
            <a:r>
              <a:rPr sz="1350" dirty="0">
                <a:solidFill>
                  <a:srgbClr val="2B3238"/>
                </a:solidFill>
                <a:latin typeface="Aptos"/>
              </a:rPr>
              <a:t> </a:t>
            </a:r>
            <a:r>
              <a:rPr sz="1350" dirty="0" err="1">
                <a:solidFill>
                  <a:srgbClr val="2B3238"/>
                </a:solidFill>
                <a:latin typeface="Aptos"/>
              </a:rPr>
              <a:t>upravičenosti</a:t>
            </a:r>
            <a:r>
              <a:rPr sz="1350" dirty="0">
                <a:solidFill>
                  <a:srgbClr val="2B3238"/>
                </a:solidFill>
                <a:latin typeface="Aptos"/>
              </a:rPr>
              <a:t> </a:t>
            </a:r>
            <a:r>
              <a:rPr sz="1350" dirty="0" err="1">
                <a:solidFill>
                  <a:srgbClr val="2B3238"/>
                </a:solidFill>
                <a:latin typeface="Aptos"/>
              </a:rPr>
              <a:t>končnih</a:t>
            </a:r>
            <a:r>
              <a:rPr sz="1350" dirty="0">
                <a:solidFill>
                  <a:srgbClr val="2B3238"/>
                </a:solidFill>
                <a:latin typeface="Aptos"/>
              </a:rPr>
              <a:t> </a:t>
            </a:r>
            <a:r>
              <a:rPr sz="1350" dirty="0" err="1">
                <a:solidFill>
                  <a:srgbClr val="2B3238"/>
                </a:solidFill>
                <a:latin typeface="Aptos"/>
              </a:rPr>
              <a:t>prejemnikov</a:t>
            </a:r>
            <a:r>
              <a:rPr sz="1350" dirty="0">
                <a:solidFill>
                  <a:srgbClr val="2B3238"/>
                </a:solidFill>
                <a:latin typeface="Aptos"/>
              </a:rPr>
              <a:t> </a:t>
            </a:r>
            <a:r>
              <a:rPr sz="1350" dirty="0" err="1">
                <a:solidFill>
                  <a:srgbClr val="2B3238"/>
                </a:solidFill>
                <a:latin typeface="Aptos"/>
              </a:rPr>
              <a:t>pomoči</a:t>
            </a:r>
            <a:endParaRPr sz="1350" dirty="0">
              <a:solidFill>
                <a:srgbClr val="2B3238"/>
              </a:solidFill>
              <a:latin typeface="Aptos"/>
            </a:endParaRPr>
          </a:p>
          <a:p>
            <a:pPr>
              <a:lnSpc>
                <a:spcPct val="100000"/>
              </a:lnSpc>
              <a:spcAft>
                <a:spcPts val="500"/>
              </a:spcAft>
            </a:pPr>
            <a:r>
              <a:rPr sz="1350" dirty="0">
                <a:solidFill>
                  <a:srgbClr val="2B3238"/>
                </a:solidFill>
                <a:latin typeface="Aptos"/>
              </a:rPr>
              <a:t>•  </a:t>
            </a:r>
            <a:r>
              <a:rPr sz="1350" dirty="0" err="1">
                <a:solidFill>
                  <a:srgbClr val="2B3238"/>
                </a:solidFill>
                <a:latin typeface="Aptos"/>
              </a:rPr>
              <a:t>obravnava</a:t>
            </a:r>
            <a:r>
              <a:rPr sz="1350" dirty="0">
                <a:solidFill>
                  <a:srgbClr val="2B3238"/>
                </a:solidFill>
                <a:latin typeface="Aptos"/>
              </a:rPr>
              <a:t> </a:t>
            </a:r>
            <a:r>
              <a:rPr sz="1350" dirty="0" err="1">
                <a:solidFill>
                  <a:srgbClr val="2B3238"/>
                </a:solidFill>
                <a:latin typeface="Aptos"/>
              </a:rPr>
              <a:t>pritožb</a:t>
            </a:r>
            <a:r>
              <a:rPr sz="1350" dirty="0">
                <a:solidFill>
                  <a:srgbClr val="2B3238"/>
                </a:solidFill>
                <a:latin typeface="Aptos"/>
              </a:rPr>
              <a:t> </a:t>
            </a:r>
            <a:r>
              <a:rPr sz="1350" dirty="0" err="1">
                <a:solidFill>
                  <a:srgbClr val="2B3238"/>
                </a:solidFill>
                <a:latin typeface="Aptos"/>
              </a:rPr>
              <a:t>upravičenih</a:t>
            </a:r>
            <a:r>
              <a:rPr sz="1350" dirty="0">
                <a:solidFill>
                  <a:srgbClr val="2B3238"/>
                </a:solidFill>
                <a:latin typeface="Aptos"/>
              </a:rPr>
              <a:t> </a:t>
            </a:r>
            <a:r>
              <a:rPr sz="1350" dirty="0" err="1">
                <a:solidFill>
                  <a:srgbClr val="2B3238"/>
                </a:solidFill>
                <a:latin typeface="Aptos"/>
              </a:rPr>
              <a:t>končnih</a:t>
            </a:r>
            <a:r>
              <a:rPr sz="1350" dirty="0">
                <a:solidFill>
                  <a:srgbClr val="2B3238"/>
                </a:solidFill>
                <a:latin typeface="Aptos"/>
              </a:rPr>
              <a:t> </a:t>
            </a:r>
            <a:r>
              <a:rPr sz="1350" dirty="0" err="1">
                <a:solidFill>
                  <a:srgbClr val="2B3238"/>
                </a:solidFill>
                <a:latin typeface="Aptos"/>
              </a:rPr>
              <a:t>prejemnikov</a:t>
            </a:r>
            <a:r>
              <a:rPr sz="1350" dirty="0">
                <a:solidFill>
                  <a:srgbClr val="2B3238"/>
                </a:solidFill>
                <a:latin typeface="Aptos"/>
              </a:rPr>
              <a:t> </a:t>
            </a:r>
            <a:r>
              <a:rPr sz="1350" dirty="0" err="1">
                <a:solidFill>
                  <a:srgbClr val="2B3238"/>
                </a:solidFill>
                <a:latin typeface="Aptos"/>
              </a:rPr>
              <a:t>pomoči</a:t>
            </a:r>
            <a:endParaRPr sz="1350" dirty="0">
              <a:solidFill>
                <a:srgbClr val="2B3238"/>
              </a:solidFill>
              <a:latin typeface="Aptos"/>
            </a:endParaRPr>
          </a:p>
        </p:txBody>
      </p:sp>
      <p:sp>
        <p:nvSpPr>
          <p:cNvPr id="12" name="Rounded Rectangle 11"/>
          <p:cNvSpPr/>
          <p:nvPr/>
        </p:nvSpPr>
        <p:spPr>
          <a:xfrm>
            <a:off x="6275832" y="1216325"/>
            <a:ext cx="5257800" cy="5522889"/>
          </a:xfrm>
          <a:prstGeom prst="roundRect">
            <a:avLst/>
          </a:prstGeom>
          <a:solidFill>
            <a:srgbClr val="FFFFFF"/>
          </a:solidFill>
          <a:ln>
            <a:solidFill>
              <a:srgbClr val="DAE1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Oval 12"/>
          <p:cNvSpPr/>
          <p:nvPr/>
        </p:nvSpPr>
        <p:spPr>
          <a:xfrm>
            <a:off x="6752844" y="1487905"/>
            <a:ext cx="438912" cy="438912"/>
          </a:xfrm>
          <a:prstGeom prst="ellipse">
            <a:avLst/>
          </a:prstGeom>
          <a:solidFill>
            <a:srgbClr val="7097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500" b="1" dirty="0">
                <a:solidFill>
                  <a:srgbClr val="FFFFFF"/>
                </a:solidFill>
                <a:latin typeface="Aptos"/>
              </a:rPr>
              <a:t>4</a:t>
            </a:r>
          </a:p>
        </p:txBody>
      </p:sp>
      <p:sp>
        <p:nvSpPr>
          <p:cNvPr id="14" name="TextBox 13"/>
          <p:cNvSpPr txBox="1"/>
          <p:nvPr/>
        </p:nvSpPr>
        <p:spPr>
          <a:xfrm>
            <a:off x="7225284" y="1396465"/>
            <a:ext cx="4325112" cy="530352"/>
          </a:xfrm>
          <a:prstGeom prst="rect">
            <a:avLst/>
          </a:prstGeom>
          <a:noFill/>
        </p:spPr>
        <p:txBody>
          <a:bodyPr wrap="square" lIns="73152" rIns="73152">
            <a:spAutoFit/>
          </a:bodyPr>
          <a:lstStyle/>
          <a:p>
            <a:pPr>
              <a:lnSpc>
                <a:spcPct val="105000"/>
              </a:lnSpc>
              <a:spcAft>
                <a:spcPts val="0"/>
              </a:spcAft>
            </a:pPr>
            <a:r>
              <a:rPr sz="1800" b="1" dirty="0" err="1">
                <a:solidFill>
                  <a:srgbClr val="1F394F"/>
                </a:solidFill>
                <a:latin typeface="Aptos"/>
              </a:rPr>
              <a:t>Zagotavljanje</a:t>
            </a:r>
            <a:r>
              <a:rPr sz="1800" b="1" dirty="0">
                <a:solidFill>
                  <a:srgbClr val="1F394F"/>
                </a:solidFill>
                <a:latin typeface="Aptos"/>
              </a:rPr>
              <a:t> in </a:t>
            </a:r>
            <a:r>
              <a:rPr sz="1800" b="1" dirty="0" err="1">
                <a:solidFill>
                  <a:srgbClr val="1F394F"/>
                </a:solidFill>
                <a:latin typeface="Aptos"/>
              </a:rPr>
              <a:t>izvajanje</a:t>
            </a:r>
            <a:r>
              <a:rPr sz="1800" b="1" dirty="0">
                <a:solidFill>
                  <a:srgbClr val="1F394F"/>
                </a:solidFill>
                <a:latin typeface="Aptos"/>
              </a:rPr>
              <a:t> </a:t>
            </a:r>
            <a:r>
              <a:rPr sz="1800" b="1" dirty="0" err="1">
                <a:solidFill>
                  <a:srgbClr val="1F394F"/>
                </a:solidFill>
                <a:latin typeface="Aptos"/>
              </a:rPr>
              <a:t>spremljevalnih</a:t>
            </a:r>
            <a:r>
              <a:rPr sz="1800" b="1" dirty="0">
                <a:solidFill>
                  <a:srgbClr val="1F394F"/>
                </a:solidFill>
                <a:latin typeface="Aptos"/>
              </a:rPr>
              <a:t> </a:t>
            </a:r>
            <a:r>
              <a:rPr sz="1800" b="1" dirty="0" err="1">
                <a:solidFill>
                  <a:srgbClr val="1F394F"/>
                </a:solidFill>
                <a:latin typeface="Aptos"/>
              </a:rPr>
              <a:t>ukrepov</a:t>
            </a:r>
            <a:endParaRPr sz="1800" b="1" dirty="0">
              <a:solidFill>
                <a:srgbClr val="1F394F"/>
              </a:solidFill>
              <a:latin typeface="Aptos"/>
            </a:endParaRPr>
          </a:p>
        </p:txBody>
      </p:sp>
      <p:sp>
        <p:nvSpPr>
          <p:cNvPr id="15" name="TextBox 14"/>
          <p:cNvSpPr txBox="1"/>
          <p:nvPr/>
        </p:nvSpPr>
        <p:spPr>
          <a:xfrm>
            <a:off x="6492240" y="2146293"/>
            <a:ext cx="4745736" cy="4424288"/>
          </a:xfrm>
          <a:prstGeom prst="rect">
            <a:avLst/>
          </a:prstGeom>
          <a:noFill/>
        </p:spPr>
        <p:txBody>
          <a:bodyPr wrap="square">
            <a:spAutoFit/>
          </a:bodyPr>
          <a:lstStyle/>
          <a:p>
            <a:pPr>
              <a:lnSpc>
                <a:spcPct val="100000"/>
              </a:lnSpc>
              <a:spcAft>
                <a:spcPts val="500"/>
              </a:spcAft>
            </a:pPr>
            <a:r>
              <a:rPr sz="1350" dirty="0">
                <a:solidFill>
                  <a:srgbClr val="2B3238"/>
                </a:solidFill>
                <a:latin typeface="Aptos"/>
              </a:rPr>
              <a:t>•  </a:t>
            </a:r>
            <a:r>
              <a:rPr lang="sl-SI" sz="1350" dirty="0">
                <a:solidFill>
                  <a:srgbClr val="2B3238"/>
                </a:solidFill>
                <a:latin typeface="Aptos"/>
              </a:rPr>
              <a:t>informiranje upravičenih končnih prejemnikov pomoči o pravicah iz javnih sredstev ter njihovo usmerjanje, povezovanje in napotitev v obravnavo pristojnim službam in drugim oblikam pomoči</a:t>
            </a:r>
          </a:p>
          <a:p>
            <a:pPr>
              <a:lnSpc>
                <a:spcPct val="100000"/>
              </a:lnSpc>
              <a:spcAft>
                <a:spcPts val="500"/>
              </a:spcAft>
            </a:pPr>
            <a:r>
              <a:rPr sz="1350" dirty="0">
                <a:solidFill>
                  <a:srgbClr val="2B3238"/>
                </a:solidFill>
                <a:latin typeface="Aptos"/>
              </a:rPr>
              <a:t>•  </a:t>
            </a:r>
            <a:r>
              <a:rPr lang="sl-SI" sz="1350" dirty="0">
                <a:solidFill>
                  <a:srgbClr val="2B3238"/>
                </a:solidFill>
                <a:latin typeface="Aptos"/>
              </a:rPr>
              <a:t>informiranje in spodbujanje k vključevanju v druge programe, ki so namenjeni spodbujanju socialnega vključevanja in socialne aktivacije</a:t>
            </a:r>
          </a:p>
          <a:p>
            <a:pPr>
              <a:lnSpc>
                <a:spcPct val="100000"/>
              </a:lnSpc>
              <a:spcAft>
                <a:spcPts val="500"/>
              </a:spcAft>
            </a:pPr>
            <a:r>
              <a:rPr sz="1350" dirty="0">
                <a:solidFill>
                  <a:srgbClr val="2B3238"/>
                </a:solidFill>
                <a:latin typeface="Aptos"/>
              </a:rPr>
              <a:t>•  </a:t>
            </a:r>
            <a:r>
              <a:rPr lang="sl-SI" sz="1350" dirty="0">
                <a:solidFill>
                  <a:srgbClr val="2B3238"/>
                </a:solidFill>
                <a:latin typeface="Aptos"/>
              </a:rPr>
              <a:t>organizacija socializacije upravičenih končnih prejemnikov pomoči v obliki raznih povezovalnih aktivnosti in delavnic ter psihosocialno svetovanje</a:t>
            </a:r>
          </a:p>
          <a:p>
            <a:pPr>
              <a:lnSpc>
                <a:spcPct val="100000"/>
              </a:lnSpc>
              <a:spcAft>
                <a:spcPts val="500"/>
              </a:spcAft>
            </a:pPr>
            <a:r>
              <a:rPr lang="sl-SI" sz="1350" dirty="0">
                <a:solidFill>
                  <a:srgbClr val="2B3238"/>
                </a:solidFill>
                <a:latin typeface="Aptos"/>
              </a:rPr>
              <a:t>•  izvajanje drugih spremljevalnih ukrepov, ki jih bo prijavitelj, izbran na tem javnem razpisu predlagal v vlogi na javni razpis</a:t>
            </a:r>
          </a:p>
          <a:p>
            <a:pPr>
              <a:lnSpc>
                <a:spcPct val="100000"/>
              </a:lnSpc>
              <a:spcAft>
                <a:spcPts val="500"/>
              </a:spcAft>
            </a:pPr>
            <a:r>
              <a:rPr lang="sl-SI" sz="1350" dirty="0">
                <a:solidFill>
                  <a:srgbClr val="2B3238"/>
                </a:solidFill>
                <a:latin typeface="Aptos"/>
              </a:rPr>
              <a:t>•  obveščanje upravičenih končnih prejemnikov pomoči o spremljevalnih ukrepih, jih spodbujati k udeležbi in jim zagotoviti vključevanje v tiste spremljevalne ukrepe, ki bi najbolj pripomogli k njihovi boljši socialni vključenost</a:t>
            </a:r>
          </a:p>
          <a:p>
            <a:pPr>
              <a:lnSpc>
                <a:spcPct val="100000"/>
              </a:lnSpc>
              <a:spcAft>
                <a:spcPts val="500"/>
              </a:spcAft>
            </a:pPr>
            <a:r>
              <a:rPr lang="sl-SI" sz="1350" dirty="0">
                <a:solidFill>
                  <a:srgbClr val="2B3238"/>
                </a:solidFill>
                <a:latin typeface="Aptos"/>
              </a:rPr>
              <a:t> •  ugotavljanje upravičenosti osebe za vključitev v spremljevalni ukrep skladno s sklepom o določitvi upravičenosti</a:t>
            </a:r>
          </a:p>
        </p:txBody>
      </p:sp>
      <p:sp>
        <p:nvSpPr>
          <p:cNvPr id="16" name="TextBox 3">
            <a:extLst>
              <a:ext uri="{FF2B5EF4-FFF2-40B4-BE49-F238E27FC236}">
                <a16:creationId xmlns:a16="http://schemas.microsoft.com/office/drawing/2014/main" id="{F3CE0D2B-3CC7-19DF-E271-3E0CFAEE2EAC}"/>
              </a:ext>
            </a:extLst>
          </p:cNvPr>
          <p:cNvSpPr txBox="1"/>
          <p:nvPr/>
        </p:nvSpPr>
        <p:spPr>
          <a:xfrm>
            <a:off x="640080" y="375442"/>
            <a:ext cx="10881360" cy="477054"/>
          </a:xfrm>
          <a:prstGeom prst="rect">
            <a:avLst/>
          </a:prstGeom>
          <a:noFill/>
        </p:spPr>
        <p:txBody>
          <a:bodyPr wrap="square">
            <a:spAutoFit/>
          </a:bodyPr>
          <a:lstStyle/>
          <a:p>
            <a:pPr algn="l"/>
            <a:r>
              <a:rPr lang="sl-SI" sz="2500" b="1" dirty="0">
                <a:solidFill>
                  <a:srgbClr val="1B374E"/>
                </a:solidFill>
                <a:latin typeface="Aptos"/>
              </a:rPr>
              <a:t>Obvezne aktivnosti</a:t>
            </a:r>
            <a:endParaRPr sz="2500" b="1" dirty="0">
              <a:solidFill>
                <a:srgbClr val="1B374E"/>
              </a:solidFill>
              <a:latin typeface="Apto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9728"/>
          </a:xfrm>
          <a:prstGeom prst="rect">
            <a:avLst/>
          </a:prstGeom>
          <a:solidFill>
            <a:srgbClr val="00737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640080" y="1298448"/>
            <a:ext cx="914400" cy="41148"/>
          </a:xfrm>
          <a:prstGeom prst="rect">
            <a:avLst/>
          </a:prstGeom>
          <a:solidFill>
            <a:srgbClr val="7191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1201400" y="6428232"/>
            <a:ext cx="365760" cy="201168"/>
          </a:xfrm>
          <a:prstGeom prst="rect">
            <a:avLst/>
          </a:prstGeom>
          <a:noFill/>
        </p:spPr>
        <p:txBody>
          <a:bodyPr wrap="square">
            <a:spAutoFit/>
          </a:bodyPr>
          <a:lstStyle/>
          <a:p>
            <a:pPr algn="r"/>
            <a:r>
              <a:rPr sz="900">
                <a:solidFill>
                  <a:srgbClr val="697076"/>
                </a:solidFill>
                <a:latin typeface="Aptos"/>
              </a:rPr>
              <a:t>7</a:t>
            </a:r>
          </a:p>
        </p:txBody>
      </p:sp>
      <p:sp>
        <p:nvSpPr>
          <p:cNvPr id="8" name="Rounded Rectangle 7"/>
          <p:cNvSpPr/>
          <p:nvPr/>
        </p:nvSpPr>
        <p:spPr>
          <a:xfrm>
            <a:off x="658368" y="1627632"/>
            <a:ext cx="5440680" cy="4526280"/>
          </a:xfrm>
          <a:prstGeom prst="roundRect">
            <a:avLst/>
          </a:prstGeom>
          <a:solidFill>
            <a:srgbClr val="FFFFFF"/>
          </a:solidFill>
          <a:ln>
            <a:solidFill>
              <a:srgbClr val="DAE1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p:cNvSpPr/>
          <p:nvPr/>
        </p:nvSpPr>
        <p:spPr>
          <a:xfrm>
            <a:off x="859536" y="1828800"/>
            <a:ext cx="438912" cy="438912"/>
          </a:xfrm>
          <a:prstGeom prst="ellipse">
            <a:avLst/>
          </a:prstGeom>
          <a:solidFill>
            <a:srgbClr val="227D8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500" b="1">
                <a:solidFill>
                  <a:srgbClr val="FFFFFF"/>
                </a:solidFill>
                <a:latin typeface="Aptos"/>
              </a:rPr>
              <a:t>5</a:t>
            </a:r>
          </a:p>
        </p:txBody>
      </p:sp>
      <p:sp>
        <p:nvSpPr>
          <p:cNvPr id="10" name="TextBox 9"/>
          <p:cNvSpPr txBox="1"/>
          <p:nvPr/>
        </p:nvSpPr>
        <p:spPr>
          <a:xfrm>
            <a:off x="1408176" y="1792224"/>
            <a:ext cx="4507992" cy="530352"/>
          </a:xfrm>
          <a:prstGeom prst="rect">
            <a:avLst/>
          </a:prstGeom>
          <a:noFill/>
        </p:spPr>
        <p:txBody>
          <a:bodyPr wrap="square" lIns="73152" rIns="73152">
            <a:spAutoFit/>
          </a:bodyPr>
          <a:lstStyle/>
          <a:p>
            <a:pPr>
              <a:lnSpc>
                <a:spcPct val="105000"/>
              </a:lnSpc>
              <a:spcAft>
                <a:spcPts val="0"/>
              </a:spcAft>
            </a:pPr>
            <a:r>
              <a:rPr sz="1800" b="1">
                <a:solidFill>
                  <a:srgbClr val="1F394F"/>
                </a:solidFill>
                <a:latin typeface="Aptos"/>
              </a:rPr>
              <a:t>Spoštovanje temeljnih načel pri izvajanju obveznih aktivnosti</a:t>
            </a:r>
          </a:p>
        </p:txBody>
      </p:sp>
      <p:sp>
        <p:nvSpPr>
          <p:cNvPr id="11" name="TextBox 10"/>
          <p:cNvSpPr txBox="1"/>
          <p:nvPr/>
        </p:nvSpPr>
        <p:spPr>
          <a:xfrm>
            <a:off x="914400" y="2432304"/>
            <a:ext cx="4928616" cy="2218556"/>
          </a:xfrm>
          <a:prstGeom prst="rect">
            <a:avLst/>
          </a:prstGeom>
          <a:noFill/>
        </p:spPr>
        <p:txBody>
          <a:bodyPr wrap="square">
            <a:spAutoFit/>
          </a:bodyPr>
          <a:lstStyle/>
          <a:p>
            <a:pPr>
              <a:lnSpc>
                <a:spcPct val="100000"/>
              </a:lnSpc>
              <a:spcAft>
                <a:spcPts val="500"/>
              </a:spcAft>
            </a:pPr>
            <a:r>
              <a:rPr sz="1350" dirty="0">
                <a:solidFill>
                  <a:srgbClr val="2B3238"/>
                </a:solidFill>
                <a:latin typeface="Aptos"/>
              </a:rPr>
              <a:t>•  </a:t>
            </a:r>
            <a:r>
              <a:rPr sz="1350" dirty="0" err="1">
                <a:solidFill>
                  <a:srgbClr val="2B3238"/>
                </a:solidFill>
                <a:latin typeface="Aptos"/>
              </a:rPr>
              <a:t>spoštovanje</a:t>
            </a:r>
            <a:r>
              <a:rPr sz="1350" dirty="0">
                <a:solidFill>
                  <a:srgbClr val="2B3238"/>
                </a:solidFill>
                <a:latin typeface="Aptos"/>
              </a:rPr>
              <a:t> </a:t>
            </a:r>
            <a:r>
              <a:rPr sz="1350" dirty="0" err="1">
                <a:solidFill>
                  <a:srgbClr val="2B3238"/>
                </a:solidFill>
                <a:latin typeface="Aptos"/>
              </a:rPr>
              <a:t>temeljnih</a:t>
            </a:r>
            <a:r>
              <a:rPr sz="1350" dirty="0">
                <a:solidFill>
                  <a:srgbClr val="2B3238"/>
                </a:solidFill>
                <a:latin typeface="Aptos"/>
              </a:rPr>
              <a:t> </a:t>
            </a:r>
            <a:r>
              <a:rPr sz="1350" dirty="0" err="1">
                <a:solidFill>
                  <a:srgbClr val="2B3238"/>
                </a:solidFill>
                <a:latin typeface="Aptos"/>
              </a:rPr>
              <a:t>človekovih</a:t>
            </a:r>
            <a:r>
              <a:rPr sz="1350" dirty="0">
                <a:solidFill>
                  <a:srgbClr val="2B3238"/>
                </a:solidFill>
                <a:latin typeface="Aptos"/>
              </a:rPr>
              <a:t> </a:t>
            </a:r>
            <a:r>
              <a:rPr sz="1350" dirty="0" err="1">
                <a:solidFill>
                  <a:srgbClr val="2B3238"/>
                </a:solidFill>
                <a:latin typeface="Aptos"/>
              </a:rPr>
              <a:t>pravic</a:t>
            </a:r>
            <a:r>
              <a:rPr sz="1350" dirty="0">
                <a:solidFill>
                  <a:srgbClr val="2B3238"/>
                </a:solidFill>
                <a:latin typeface="Aptos"/>
              </a:rPr>
              <a:t> in </a:t>
            </a:r>
            <a:r>
              <a:rPr sz="1350" dirty="0" err="1">
                <a:solidFill>
                  <a:srgbClr val="2B3238"/>
                </a:solidFill>
                <a:latin typeface="Aptos"/>
              </a:rPr>
              <a:t>enakosti</a:t>
            </a:r>
            <a:r>
              <a:rPr sz="1350" dirty="0">
                <a:solidFill>
                  <a:srgbClr val="2B3238"/>
                </a:solidFill>
                <a:latin typeface="Aptos"/>
              </a:rPr>
              <a:t> </a:t>
            </a:r>
            <a:r>
              <a:rPr sz="1350" dirty="0" err="1">
                <a:solidFill>
                  <a:srgbClr val="2B3238"/>
                </a:solidFill>
                <a:latin typeface="Aptos"/>
              </a:rPr>
              <a:t>spolov</a:t>
            </a:r>
            <a:endParaRPr sz="1350" dirty="0">
              <a:solidFill>
                <a:srgbClr val="2B3238"/>
              </a:solidFill>
              <a:latin typeface="Aptos"/>
            </a:endParaRPr>
          </a:p>
          <a:p>
            <a:pPr>
              <a:lnSpc>
                <a:spcPct val="100000"/>
              </a:lnSpc>
              <a:spcAft>
                <a:spcPts val="500"/>
              </a:spcAft>
            </a:pPr>
            <a:r>
              <a:rPr sz="1350" dirty="0">
                <a:solidFill>
                  <a:srgbClr val="2B3238"/>
                </a:solidFill>
                <a:latin typeface="Aptos"/>
              </a:rPr>
              <a:t>•  </a:t>
            </a:r>
            <a:r>
              <a:rPr sz="1350" dirty="0" err="1">
                <a:solidFill>
                  <a:srgbClr val="2B3238"/>
                </a:solidFill>
                <a:latin typeface="Aptos"/>
              </a:rPr>
              <a:t>preprečevanje</a:t>
            </a:r>
            <a:r>
              <a:rPr sz="1350" dirty="0">
                <a:solidFill>
                  <a:srgbClr val="2B3238"/>
                </a:solidFill>
                <a:latin typeface="Aptos"/>
              </a:rPr>
              <a:t> </a:t>
            </a:r>
            <a:r>
              <a:rPr sz="1350" dirty="0" err="1">
                <a:solidFill>
                  <a:srgbClr val="2B3238"/>
                </a:solidFill>
                <a:latin typeface="Aptos"/>
              </a:rPr>
              <a:t>diskriminacije</a:t>
            </a:r>
            <a:r>
              <a:rPr sz="1350" dirty="0">
                <a:solidFill>
                  <a:srgbClr val="2B3238"/>
                </a:solidFill>
                <a:latin typeface="Aptos"/>
              </a:rPr>
              <a:t> </a:t>
            </a:r>
            <a:r>
              <a:rPr sz="1350" dirty="0" err="1">
                <a:solidFill>
                  <a:srgbClr val="2B3238"/>
                </a:solidFill>
                <a:latin typeface="Aptos"/>
              </a:rPr>
              <a:t>na</a:t>
            </a:r>
            <a:r>
              <a:rPr sz="1350" dirty="0">
                <a:solidFill>
                  <a:srgbClr val="2B3238"/>
                </a:solidFill>
                <a:latin typeface="Aptos"/>
              </a:rPr>
              <a:t> </a:t>
            </a:r>
            <a:r>
              <a:rPr sz="1350" dirty="0" err="1">
                <a:solidFill>
                  <a:srgbClr val="2B3238"/>
                </a:solidFill>
                <a:latin typeface="Aptos"/>
              </a:rPr>
              <a:t>podlagi</a:t>
            </a:r>
            <a:r>
              <a:rPr sz="1350" dirty="0">
                <a:solidFill>
                  <a:srgbClr val="2B3238"/>
                </a:solidFill>
                <a:latin typeface="Aptos"/>
              </a:rPr>
              <a:t> </a:t>
            </a:r>
            <a:r>
              <a:rPr sz="1350" dirty="0" err="1">
                <a:solidFill>
                  <a:srgbClr val="2B3238"/>
                </a:solidFill>
                <a:latin typeface="Aptos"/>
              </a:rPr>
              <a:t>spola</a:t>
            </a:r>
            <a:r>
              <a:rPr sz="1350" dirty="0">
                <a:solidFill>
                  <a:srgbClr val="2B3238"/>
                </a:solidFill>
                <a:latin typeface="Aptos"/>
              </a:rPr>
              <a:t>, rase </a:t>
            </a:r>
            <a:r>
              <a:rPr sz="1350" dirty="0" err="1">
                <a:solidFill>
                  <a:srgbClr val="2B3238"/>
                </a:solidFill>
                <a:latin typeface="Aptos"/>
              </a:rPr>
              <a:t>ali</a:t>
            </a:r>
            <a:r>
              <a:rPr sz="1350" dirty="0">
                <a:solidFill>
                  <a:srgbClr val="2B3238"/>
                </a:solidFill>
                <a:latin typeface="Aptos"/>
              </a:rPr>
              <a:t> </a:t>
            </a:r>
            <a:r>
              <a:rPr sz="1350" dirty="0" err="1">
                <a:solidFill>
                  <a:srgbClr val="2B3238"/>
                </a:solidFill>
                <a:latin typeface="Aptos"/>
              </a:rPr>
              <a:t>narodnosti</a:t>
            </a:r>
            <a:r>
              <a:rPr sz="1350" dirty="0">
                <a:solidFill>
                  <a:srgbClr val="2B3238"/>
                </a:solidFill>
                <a:latin typeface="Aptos"/>
              </a:rPr>
              <a:t>, </a:t>
            </a:r>
            <a:r>
              <a:rPr sz="1350" dirty="0" err="1">
                <a:solidFill>
                  <a:srgbClr val="2B3238"/>
                </a:solidFill>
                <a:latin typeface="Aptos"/>
              </a:rPr>
              <a:t>vere</a:t>
            </a:r>
            <a:r>
              <a:rPr sz="1350" dirty="0">
                <a:solidFill>
                  <a:srgbClr val="2B3238"/>
                </a:solidFill>
                <a:latin typeface="Aptos"/>
              </a:rPr>
              <a:t> </a:t>
            </a:r>
            <a:r>
              <a:rPr sz="1350" dirty="0" err="1">
                <a:solidFill>
                  <a:srgbClr val="2B3238"/>
                </a:solidFill>
                <a:latin typeface="Aptos"/>
              </a:rPr>
              <a:t>ali</a:t>
            </a:r>
            <a:r>
              <a:rPr sz="1350" dirty="0">
                <a:solidFill>
                  <a:srgbClr val="2B3238"/>
                </a:solidFill>
                <a:latin typeface="Aptos"/>
              </a:rPr>
              <a:t> </a:t>
            </a:r>
            <a:r>
              <a:rPr sz="1350" dirty="0" err="1">
                <a:solidFill>
                  <a:srgbClr val="2B3238"/>
                </a:solidFill>
                <a:latin typeface="Aptos"/>
              </a:rPr>
              <a:t>prepričanja</a:t>
            </a:r>
            <a:r>
              <a:rPr sz="1350" dirty="0">
                <a:solidFill>
                  <a:srgbClr val="2B3238"/>
                </a:solidFill>
                <a:latin typeface="Aptos"/>
              </a:rPr>
              <a:t>, </a:t>
            </a:r>
            <a:r>
              <a:rPr sz="1350" dirty="0" err="1">
                <a:solidFill>
                  <a:srgbClr val="2B3238"/>
                </a:solidFill>
                <a:latin typeface="Aptos"/>
              </a:rPr>
              <a:t>invalidnosti</a:t>
            </a:r>
            <a:r>
              <a:rPr sz="1350" dirty="0">
                <a:solidFill>
                  <a:srgbClr val="2B3238"/>
                </a:solidFill>
                <a:latin typeface="Aptos"/>
              </a:rPr>
              <a:t>, </a:t>
            </a:r>
            <a:r>
              <a:rPr sz="1350" dirty="0" err="1">
                <a:solidFill>
                  <a:srgbClr val="2B3238"/>
                </a:solidFill>
                <a:latin typeface="Aptos"/>
              </a:rPr>
              <a:t>starosti</a:t>
            </a:r>
            <a:r>
              <a:rPr sz="1350" dirty="0">
                <a:solidFill>
                  <a:srgbClr val="2B3238"/>
                </a:solidFill>
                <a:latin typeface="Aptos"/>
              </a:rPr>
              <a:t> </a:t>
            </a:r>
            <a:r>
              <a:rPr sz="1350" dirty="0" err="1">
                <a:solidFill>
                  <a:srgbClr val="2B3238"/>
                </a:solidFill>
                <a:latin typeface="Aptos"/>
              </a:rPr>
              <a:t>ali</a:t>
            </a:r>
            <a:r>
              <a:rPr sz="1350" dirty="0">
                <a:solidFill>
                  <a:srgbClr val="2B3238"/>
                </a:solidFill>
                <a:latin typeface="Aptos"/>
              </a:rPr>
              <a:t> </a:t>
            </a:r>
            <a:r>
              <a:rPr sz="1350" dirty="0" err="1">
                <a:solidFill>
                  <a:srgbClr val="2B3238"/>
                </a:solidFill>
                <a:latin typeface="Aptos"/>
              </a:rPr>
              <a:t>spolne</a:t>
            </a:r>
            <a:r>
              <a:rPr sz="1350" dirty="0">
                <a:solidFill>
                  <a:srgbClr val="2B3238"/>
                </a:solidFill>
                <a:latin typeface="Aptos"/>
              </a:rPr>
              <a:t> </a:t>
            </a:r>
            <a:r>
              <a:rPr sz="1350" dirty="0" err="1">
                <a:solidFill>
                  <a:srgbClr val="2B3238"/>
                </a:solidFill>
                <a:latin typeface="Aptos"/>
              </a:rPr>
              <a:t>usmerjenosti</a:t>
            </a:r>
            <a:endParaRPr sz="1350" dirty="0">
              <a:solidFill>
                <a:srgbClr val="2B3238"/>
              </a:solidFill>
              <a:latin typeface="Aptos"/>
            </a:endParaRPr>
          </a:p>
          <a:p>
            <a:pPr>
              <a:lnSpc>
                <a:spcPct val="100000"/>
              </a:lnSpc>
              <a:spcAft>
                <a:spcPts val="500"/>
              </a:spcAft>
            </a:pPr>
            <a:r>
              <a:rPr sz="1350" dirty="0">
                <a:solidFill>
                  <a:srgbClr val="2B3238"/>
                </a:solidFill>
                <a:latin typeface="Aptos"/>
              </a:rPr>
              <a:t>•  </a:t>
            </a:r>
            <a:r>
              <a:rPr sz="1350" dirty="0" err="1">
                <a:solidFill>
                  <a:srgbClr val="2B3238"/>
                </a:solidFill>
                <a:latin typeface="Aptos"/>
              </a:rPr>
              <a:t>zagotavljanje</a:t>
            </a:r>
            <a:r>
              <a:rPr sz="1350" dirty="0">
                <a:solidFill>
                  <a:srgbClr val="2B3238"/>
                </a:solidFill>
                <a:latin typeface="Aptos"/>
              </a:rPr>
              <a:t> </a:t>
            </a:r>
            <a:r>
              <a:rPr sz="1350" dirty="0" err="1">
                <a:solidFill>
                  <a:srgbClr val="2B3238"/>
                </a:solidFill>
                <a:latin typeface="Aptos"/>
              </a:rPr>
              <a:t>čim</a:t>
            </a:r>
            <a:r>
              <a:rPr sz="1350" dirty="0">
                <a:solidFill>
                  <a:srgbClr val="2B3238"/>
                </a:solidFill>
                <a:latin typeface="Aptos"/>
              </a:rPr>
              <a:t> </a:t>
            </a:r>
            <a:r>
              <a:rPr sz="1350" dirty="0" err="1">
                <a:solidFill>
                  <a:srgbClr val="2B3238"/>
                </a:solidFill>
                <a:latin typeface="Aptos"/>
              </a:rPr>
              <a:t>bolj</a:t>
            </a:r>
            <a:r>
              <a:rPr sz="1350" dirty="0">
                <a:solidFill>
                  <a:srgbClr val="2B3238"/>
                </a:solidFill>
                <a:latin typeface="Aptos"/>
              </a:rPr>
              <a:t> </a:t>
            </a:r>
            <a:r>
              <a:rPr sz="1350" dirty="0" err="1">
                <a:solidFill>
                  <a:srgbClr val="2B3238"/>
                </a:solidFill>
                <a:latin typeface="Aptos"/>
              </a:rPr>
              <a:t>univerzalne</a:t>
            </a:r>
            <a:r>
              <a:rPr sz="1350" dirty="0">
                <a:solidFill>
                  <a:srgbClr val="2B3238"/>
                </a:solidFill>
                <a:latin typeface="Aptos"/>
              </a:rPr>
              <a:t> </a:t>
            </a:r>
            <a:r>
              <a:rPr sz="1350" dirty="0" err="1">
                <a:solidFill>
                  <a:srgbClr val="2B3238"/>
                </a:solidFill>
                <a:latin typeface="Aptos"/>
              </a:rPr>
              <a:t>dostopnosti</a:t>
            </a:r>
            <a:r>
              <a:rPr sz="1350" dirty="0">
                <a:solidFill>
                  <a:srgbClr val="2B3238"/>
                </a:solidFill>
                <a:latin typeface="Aptos"/>
              </a:rPr>
              <a:t>, </a:t>
            </a:r>
            <a:r>
              <a:rPr sz="1350" dirty="0" err="1">
                <a:solidFill>
                  <a:srgbClr val="2B3238"/>
                </a:solidFill>
                <a:latin typeface="Aptos"/>
              </a:rPr>
              <a:t>zlasti</a:t>
            </a:r>
            <a:r>
              <a:rPr sz="1350" dirty="0">
                <a:solidFill>
                  <a:srgbClr val="2B3238"/>
                </a:solidFill>
                <a:latin typeface="Aptos"/>
              </a:rPr>
              <a:t> za </a:t>
            </a:r>
            <a:r>
              <a:rPr sz="1350" dirty="0" err="1">
                <a:solidFill>
                  <a:srgbClr val="2B3238"/>
                </a:solidFill>
                <a:latin typeface="Aptos"/>
              </a:rPr>
              <a:t>invalide</a:t>
            </a:r>
            <a:r>
              <a:rPr sz="1350" dirty="0">
                <a:solidFill>
                  <a:srgbClr val="2B3238"/>
                </a:solidFill>
                <a:latin typeface="Aptos"/>
              </a:rPr>
              <a:t>, ter </a:t>
            </a:r>
            <a:r>
              <a:rPr sz="1350" dirty="0" err="1">
                <a:solidFill>
                  <a:srgbClr val="2B3238"/>
                </a:solidFill>
                <a:latin typeface="Aptos"/>
              </a:rPr>
              <a:t>spoštovanje</a:t>
            </a:r>
            <a:r>
              <a:rPr sz="1350" dirty="0">
                <a:solidFill>
                  <a:srgbClr val="2B3238"/>
                </a:solidFill>
                <a:latin typeface="Aptos"/>
              </a:rPr>
              <a:t> </a:t>
            </a:r>
            <a:r>
              <a:rPr sz="1350" dirty="0" err="1">
                <a:solidFill>
                  <a:srgbClr val="2B3238"/>
                </a:solidFill>
                <a:latin typeface="Aptos"/>
              </a:rPr>
              <a:t>načela</a:t>
            </a:r>
            <a:r>
              <a:rPr lang="sl-SI" sz="1350" dirty="0">
                <a:solidFill>
                  <a:srgbClr val="2B3238"/>
                </a:solidFill>
                <a:latin typeface="Aptos"/>
              </a:rPr>
              <a:t>, da se pri izvajanju bistveno ne škoduje okolju (</a:t>
            </a:r>
            <a:r>
              <a:rPr sz="1350" dirty="0">
                <a:solidFill>
                  <a:srgbClr val="2B3238"/>
                </a:solidFill>
                <a:latin typeface="Aptos"/>
              </a:rPr>
              <a:t>DNSH</a:t>
            </a:r>
            <a:r>
              <a:rPr lang="sl-SI" sz="1350" dirty="0">
                <a:solidFill>
                  <a:srgbClr val="2B3238"/>
                </a:solidFill>
                <a:latin typeface="Aptos"/>
              </a:rPr>
              <a:t>)</a:t>
            </a:r>
            <a:endParaRPr sz="1350" dirty="0">
              <a:solidFill>
                <a:srgbClr val="2B3238"/>
              </a:solidFill>
              <a:latin typeface="Aptos"/>
            </a:endParaRPr>
          </a:p>
          <a:p>
            <a:pPr>
              <a:lnSpc>
                <a:spcPct val="100000"/>
              </a:lnSpc>
              <a:spcAft>
                <a:spcPts val="500"/>
              </a:spcAft>
            </a:pPr>
            <a:r>
              <a:rPr sz="1350" dirty="0">
                <a:solidFill>
                  <a:srgbClr val="2B3238"/>
                </a:solidFill>
                <a:latin typeface="Aptos"/>
              </a:rPr>
              <a:t>•  </a:t>
            </a:r>
            <a:r>
              <a:rPr sz="1350" dirty="0" err="1">
                <a:solidFill>
                  <a:srgbClr val="2B3238"/>
                </a:solidFill>
                <a:latin typeface="Aptos"/>
              </a:rPr>
              <a:t>spoštovanje</a:t>
            </a:r>
            <a:r>
              <a:rPr sz="1350" dirty="0">
                <a:solidFill>
                  <a:srgbClr val="2B3238"/>
                </a:solidFill>
                <a:latin typeface="Aptos"/>
              </a:rPr>
              <a:t> </a:t>
            </a:r>
            <a:r>
              <a:rPr sz="1350" dirty="0" err="1">
                <a:solidFill>
                  <a:srgbClr val="2B3238"/>
                </a:solidFill>
                <a:latin typeface="Aptos"/>
              </a:rPr>
              <a:t>zakonodaje</a:t>
            </a:r>
            <a:r>
              <a:rPr sz="1350" dirty="0">
                <a:solidFill>
                  <a:srgbClr val="2B3238"/>
                </a:solidFill>
                <a:latin typeface="Aptos"/>
              </a:rPr>
              <a:t> o </a:t>
            </a:r>
            <a:r>
              <a:rPr sz="1350" dirty="0" err="1">
                <a:solidFill>
                  <a:srgbClr val="2B3238"/>
                </a:solidFill>
                <a:latin typeface="Aptos"/>
              </a:rPr>
              <a:t>varnosti</a:t>
            </a:r>
            <a:r>
              <a:rPr sz="1350" dirty="0">
                <a:solidFill>
                  <a:srgbClr val="2B3238"/>
                </a:solidFill>
                <a:latin typeface="Aptos"/>
              </a:rPr>
              <a:t> </a:t>
            </a:r>
            <a:r>
              <a:rPr sz="1350" dirty="0" err="1">
                <a:solidFill>
                  <a:srgbClr val="2B3238"/>
                </a:solidFill>
                <a:latin typeface="Aptos"/>
              </a:rPr>
              <a:t>potrošniških</a:t>
            </a:r>
            <a:r>
              <a:rPr sz="1350" dirty="0">
                <a:solidFill>
                  <a:srgbClr val="2B3238"/>
                </a:solidFill>
                <a:latin typeface="Aptos"/>
              </a:rPr>
              <a:t> </a:t>
            </a:r>
            <a:r>
              <a:rPr sz="1350" dirty="0" err="1">
                <a:solidFill>
                  <a:srgbClr val="2B3238"/>
                </a:solidFill>
                <a:latin typeface="Aptos"/>
              </a:rPr>
              <a:t>izdelkov</a:t>
            </a:r>
            <a:r>
              <a:rPr sz="1350" dirty="0">
                <a:solidFill>
                  <a:srgbClr val="2B3238"/>
                </a:solidFill>
                <a:latin typeface="Aptos"/>
              </a:rPr>
              <a:t> in </a:t>
            </a:r>
            <a:r>
              <a:rPr sz="1350" dirty="0" err="1">
                <a:solidFill>
                  <a:srgbClr val="2B3238"/>
                </a:solidFill>
                <a:latin typeface="Aptos"/>
              </a:rPr>
              <a:t>dostojanstva</a:t>
            </a:r>
            <a:r>
              <a:rPr sz="1350" dirty="0">
                <a:solidFill>
                  <a:srgbClr val="2B3238"/>
                </a:solidFill>
                <a:latin typeface="Aptos"/>
              </a:rPr>
              <a:t> </a:t>
            </a:r>
            <a:r>
              <a:rPr sz="1350" dirty="0" err="1">
                <a:solidFill>
                  <a:srgbClr val="2B3238"/>
                </a:solidFill>
                <a:latin typeface="Aptos"/>
              </a:rPr>
              <a:t>končnih</a:t>
            </a:r>
            <a:r>
              <a:rPr sz="1350" dirty="0">
                <a:solidFill>
                  <a:srgbClr val="2B3238"/>
                </a:solidFill>
                <a:latin typeface="Aptos"/>
              </a:rPr>
              <a:t> </a:t>
            </a:r>
            <a:r>
              <a:rPr sz="1350" dirty="0" err="1">
                <a:solidFill>
                  <a:srgbClr val="2B3238"/>
                </a:solidFill>
                <a:latin typeface="Aptos"/>
              </a:rPr>
              <a:t>prejemnikov</a:t>
            </a:r>
            <a:endParaRPr sz="1350" dirty="0">
              <a:solidFill>
                <a:srgbClr val="2B3238"/>
              </a:solidFill>
              <a:latin typeface="Aptos"/>
            </a:endParaRPr>
          </a:p>
        </p:txBody>
      </p:sp>
      <p:sp>
        <p:nvSpPr>
          <p:cNvPr id="12" name="Rounded Rectangle 11"/>
          <p:cNvSpPr/>
          <p:nvPr/>
        </p:nvSpPr>
        <p:spPr>
          <a:xfrm>
            <a:off x="6263640" y="1627632"/>
            <a:ext cx="5257800" cy="4526280"/>
          </a:xfrm>
          <a:prstGeom prst="roundRect">
            <a:avLst/>
          </a:prstGeom>
          <a:solidFill>
            <a:srgbClr val="FFFFFF"/>
          </a:solidFill>
          <a:ln>
            <a:solidFill>
              <a:srgbClr val="DAE1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Oval 12"/>
          <p:cNvSpPr/>
          <p:nvPr/>
        </p:nvSpPr>
        <p:spPr>
          <a:xfrm>
            <a:off x="6464807" y="1828800"/>
            <a:ext cx="438912" cy="438912"/>
          </a:xfrm>
          <a:prstGeom prst="ellipse">
            <a:avLst/>
          </a:prstGeom>
          <a:solidFill>
            <a:srgbClr val="7097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500" b="1">
                <a:solidFill>
                  <a:srgbClr val="FFFFFF"/>
                </a:solidFill>
                <a:latin typeface="Aptos"/>
              </a:rPr>
              <a:t>6</a:t>
            </a:r>
          </a:p>
        </p:txBody>
      </p:sp>
      <p:sp>
        <p:nvSpPr>
          <p:cNvPr id="14" name="TextBox 13"/>
          <p:cNvSpPr txBox="1"/>
          <p:nvPr/>
        </p:nvSpPr>
        <p:spPr>
          <a:xfrm>
            <a:off x="7013448" y="1792224"/>
            <a:ext cx="4325112" cy="530352"/>
          </a:xfrm>
          <a:prstGeom prst="rect">
            <a:avLst/>
          </a:prstGeom>
          <a:noFill/>
        </p:spPr>
        <p:txBody>
          <a:bodyPr wrap="square" lIns="73152" rIns="73152">
            <a:spAutoFit/>
          </a:bodyPr>
          <a:lstStyle/>
          <a:p>
            <a:pPr>
              <a:lnSpc>
                <a:spcPct val="105000"/>
              </a:lnSpc>
              <a:spcAft>
                <a:spcPts val="0"/>
              </a:spcAft>
            </a:pPr>
            <a:r>
              <a:rPr sz="1800" b="1">
                <a:solidFill>
                  <a:srgbClr val="1F394F"/>
                </a:solidFill>
                <a:latin typeface="Aptos"/>
              </a:rPr>
              <a:t>Spremljanje in poročanje o doseženih kazalnikih</a:t>
            </a:r>
          </a:p>
        </p:txBody>
      </p:sp>
      <p:sp>
        <p:nvSpPr>
          <p:cNvPr id="15" name="TextBox 14"/>
          <p:cNvSpPr txBox="1"/>
          <p:nvPr/>
        </p:nvSpPr>
        <p:spPr>
          <a:xfrm>
            <a:off x="6519672" y="2432304"/>
            <a:ext cx="4745736" cy="1595309"/>
          </a:xfrm>
          <a:prstGeom prst="rect">
            <a:avLst/>
          </a:prstGeom>
          <a:noFill/>
        </p:spPr>
        <p:txBody>
          <a:bodyPr wrap="square">
            <a:spAutoFit/>
          </a:bodyPr>
          <a:lstStyle/>
          <a:p>
            <a:pPr>
              <a:lnSpc>
                <a:spcPct val="100000"/>
              </a:lnSpc>
              <a:spcAft>
                <a:spcPts val="500"/>
              </a:spcAft>
            </a:pPr>
            <a:r>
              <a:rPr sz="1350" dirty="0">
                <a:solidFill>
                  <a:srgbClr val="2B3238"/>
                </a:solidFill>
                <a:latin typeface="Aptos"/>
              </a:rPr>
              <a:t>•  </a:t>
            </a:r>
            <a:r>
              <a:rPr sz="1350" dirty="0" err="1">
                <a:solidFill>
                  <a:srgbClr val="2B3238"/>
                </a:solidFill>
                <a:latin typeface="Aptos"/>
              </a:rPr>
              <a:t>vodenje</a:t>
            </a:r>
            <a:r>
              <a:rPr sz="1350" dirty="0">
                <a:solidFill>
                  <a:srgbClr val="2B3238"/>
                </a:solidFill>
                <a:latin typeface="Aptos"/>
              </a:rPr>
              <a:t> evidence </a:t>
            </a:r>
            <a:r>
              <a:rPr sz="1350" dirty="0" err="1">
                <a:solidFill>
                  <a:srgbClr val="2B3238"/>
                </a:solidFill>
                <a:latin typeface="Aptos"/>
              </a:rPr>
              <a:t>prejete</a:t>
            </a:r>
            <a:r>
              <a:rPr sz="1350" dirty="0">
                <a:solidFill>
                  <a:srgbClr val="2B3238"/>
                </a:solidFill>
                <a:latin typeface="Aptos"/>
              </a:rPr>
              <a:t> in </a:t>
            </a:r>
            <a:r>
              <a:rPr sz="1350" dirty="0" err="1">
                <a:solidFill>
                  <a:srgbClr val="2B3238"/>
                </a:solidFill>
                <a:latin typeface="Aptos"/>
              </a:rPr>
              <a:t>razdeljene</a:t>
            </a:r>
            <a:r>
              <a:rPr sz="1350" dirty="0">
                <a:solidFill>
                  <a:srgbClr val="2B3238"/>
                </a:solidFill>
                <a:latin typeface="Aptos"/>
              </a:rPr>
              <a:t> </a:t>
            </a:r>
            <a:r>
              <a:rPr sz="1350" dirty="0" err="1">
                <a:solidFill>
                  <a:srgbClr val="2B3238"/>
                </a:solidFill>
                <a:latin typeface="Aptos"/>
              </a:rPr>
              <a:t>hrane</a:t>
            </a:r>
            <a:endParaRPr sz="1350" dirty="0">
              <a:solidFill>
                <a:srgbClr val="2B3238"/>
              </a:solidFill>
              <a:latin typeface="Aptos"/>
            </a:endParaRPr>
          </a:p>
          <a:p>
            <a:pPr>
              <a:lnSpc>
                <a:spcPct val="100000"/>
              </a:lnSpc>
              <a:spcAft>
                <a:spcPts val="500"/>
              </a:spcAft>
            </a:pPr>
            <a:r>
              <a:rPr sz="1350" dirty="0">
                <a:solidFill>
                  <a:srgbClr val="2B3238"/>
                </a:solidFill>
                <a:latin typeface="Aptos"/>
              </a:rPr>
              <a:t>•  </a:t>
            </a:r>
            <a:r>
              <a:rPr sz="1350" dirty="0" err="1">
                <a:solidFill>
                  <a:srgbClr val="2B3238"/>
                </a:solidFill>
                <a:latin typeface="Aptos"/>
              </a:rPr>
              <a:t>vodenje</a:t>
            </a:r>
            <a:r>
              <a:rPr sz="1350" dirty="0">
                <a:solidFill>
                  <a:srgbClr val="2B3238"/>
                </a:solidFill>
                <a:latin typeface="Aptos"/>
              </a:rPr>
              <a:t> evidence o </a:t>
            </a:r>
            <a:r>
              <a:rPr sz="1350" dirty="0" err="1">
                <a:solidFill>
                  <a:srgbClr val="2B3238"/>
                </a:solidFill>
                <a:latin typeface="Aptos"/>
              </a:rPr>
              <a:t>viru</a:t>
            </a:r>
            <a:r>
              <a:rPr sz="1350" dirty="0">
                <a:solidFill>
                  <a:srgbClr val="2B3238"/>
                </a:solidFill>
                <a:latin typeface="Aptos"/>
              </a:rPr>
              <a:t> </a:t>
            </a:r>
            <a:r>
              <a:rPr sz="1350" dirty="0" err="1">
                <a:solidFill>
                  <a:srgbClr val="2B3238"/>
                </a:solidFill>
                <a:latin typeface="Aptos"/>
              </a:rPr>
              <a:t>vseh</a:t>
            </a:r>
            <a:r>
              <a:rPr sz="1350" dirty="0">
                <a:solidFill>
                  <a:srgbClr val="2B3238"/>
                </a:solidFill>
                <a:latin typeface="Aptos"/>
              </a:rPr>
              <a:t> </a:t>
            </a:r>
            <a:r>
              <a:rPr sz="1350" dirty="0" err="1">
                <a:solidFill>
                  <a:srgbClr val="2B3238"/>
                </a:solidFill>
                <a:latin typeface="Aptos"/>
              </a:rPr>
              <a:t>izdelkov</a:t>
            </a:r>
            <a:endParaRPr sz="1350" dirty="0">
              <a:solidFill>
                <a:srgbClr val="2B3238"/>
              </a:solidFill>
              <a:latin typeface="Aptos"/>
            </a:endParaRPr>
          </a:p>
          <a:p>
            <a:pPr>
              <a:lnSpc>
                <a:spcPct val="100000"/>
              </a:lnSpc>
              <a:spcAft>
                <a:spcPts val="500"/>
              </a:spcAft>
            </a:pPr>
            <a:r>
              <a:rPr sz="1350" dirty="0">
                <a:solidFill>
                  <a:srgbClr val="2B3238"/>
                </a:solidFill>
                <a:latin typeface="Aptos"/>
              </a:rPr>
              <a:t>•  </a:t>
            </a:r>
            <a:r>
              <a:rPr sz="1350" dirty="0" err="1">
                <a:solidFill>
                  <a:srgbClr val="2B3238"/>
                </a:solidFill>
                <a:latin typeface="Aptos"/>
              </a:rPr>
              <a:t>spremljanje</a:t>
            </a:r>
            <a:r>
              <a:rPr sz="1350" dirty="0">
                <a:solidFill>
                  <a:srgbClr val="2B3238"/>
                </a:solidFill>
                <a:latin typeface="Aptos"/>
              </a:rPr>
              <a:t> </a:t>
            </a:r>
            <a:r>
              <a:rPr sz="1350" dirty="0" err="1">
                <a:solidFill>
                  <a:srgbClr val="2B3238"/>
                </a:solidFill>
                <a:latin typeface="Aptos"/>
              </a:rPr>
              <a:t>končnih</a:t>
            </a:r>
            <a:r>
              <a:rPr sz="1350" dirty="0">
                <a:solidFill>
                  <a:srgbClr val="2B3238"/>
                </a:solidFill>
                <a:latin typeface="Aptos"/>
              </a:rPr>
              <a:t> </a:t>
            </a:r>
            <a:r>
              <a:rPr sz="1350" dirty="0" err="1">
                <a:solidFill>
                  <a:srgbClr val="2B3238"/>
                </a:solidFill>
                <a:latin typeface="Aptos"/>
              </a:rPr>
              <a:t>prejemnikov</a:t>
            </a:r>
            <a:r>
              <a:rPr sz="1350" dirty="0">
                <a:solidFill>
                  <a:srgbClr val="2B3238"/>
                </a:solidFill>
                <a:latin typeface="Aptos"/>
              </a:rPr>
              <a:t> </a:t>
            </a:r>
            <a:r>
              <a:rPr sz="1350" dirty="0" err="1">
                <a:solidFill>
                  <a:srgbClr val="2B3238"/>
                </a:solidFill>
                <a:latin typeface="Aptos"/>
              </a:rPr>
              <a:t>pomoči</a:t>
            </a:r>
            <a:r>
              <a:rPr sz="1350" dirty="0">
                <a:solidFill>
                  <a:srgbClr val="2B3238"/>
                </a:solidFill>
                <a:latin typeface="Aptos"/>
              </a:rPr>
              <a:t> v </a:t>
            </a:r>
            <a:r>
              <a:rPr sz="1350" dirty="0" err="1">
                <a:solidFill>
                  <a:srgbClr val="2B3238"/>
                </a:solidFill>
                <a:latin typeface="Aptos"/>
              </a:rPr>
              <a:t>obliki</a:t>
            </a:r>
            <a:r>
              <a:rPr sz="1350" dirty="0">
                <a:solidFill>
                  <a:srgbClr val="2B3238"/>
                </a:solidFill>
                <a:latin typeface="Aptos"/>
              </a:rPr>
              <a:t> </a:t>
            </a:r>
            <a:r>
              <a:rPr sz="1350" dirty="0" err="1">
                <a:solidFill>
                  <a:srgbClr val="2B3238"/>
                </a:solidFill>
                <a:latin typeface="Aptos"/>
              </a:rPr>
              <a:t>hrane</a:t>
            </a:r>
            <a:r>
              <a:rPr sz="1350" dirty="0">
                <a:solidFill>
                  <a:srgbClr val="2B3238"/>
                </a:solidFill>
                <a:latin typeface="Aptos"/>
              </a:rPr>
              <a:t> in </a:t>
            </a:r>
            <a:r>
              <a:rPr sz="1350" dirty="0" err="1">
                <a:solidFill>
                  <a:srgbClr val="2B3238"/>
                </a:solidFill>
                <a:latin typeface="Aptos"/>
              </a:rPr>
              <a:t>njihove</a:t>
            </a:r>
            <a:r>
              <a:rPr sz="1350" dirty="0">
                <a:solidFill>
                  <a:srgbClr val="2B3238"/>
                </a:solidFill>
                <a:latin typeface="Aptos"/>
              </a:rPr>
              <a:t> </a:t>
            </a:r>
            <a:r>
              <a:rPr sz="1350" dirty="0" err="1">
                <a:solidFill>
                  <a:srgbClr val="2B3238"/>
                </a:solidFill>
                <a:latin typeface="Aptos"/>
              </a:rPr>
              <a:t>vključitve</a:t>
            </a:r>
            <a:r>
              <a:rPr sz="1350" dirty="0">
                <a:solidFill>
                  <a:srgbClr val="2B3238"/>
                </a:solidFill>
                <a:latin typeface="Aptos"/>
              </a:rPr>
              <a:t> v </a:t>
            </a:r>
            <a:r>
              <a:rPr sz="1350" dirty="0" err="1">
                <a:solidFill>
                  <a:srgbClr val="2B3238"/>
                </a:solidFill>
                <a:latin typeface="Aptos"/>
              </a:rPr>
              <a:t>spremljevalne</a:t>
            </a:r>
            <a:r>
              <a:rPr sz="1350" dirty="0">
                <a:solidFill>
                  <a:srgbClr val="2B3238"/>
                </a:solidFill>
                <a:latin typeface="Aptos"/>
              </a:rPr>
              <a:t> </a:t>
            </a:r>
            <a:r>
              <a:rPr sz="1350" dirty="0" err="1">
                <a:solidFill>
                  <a:srgbClr val="2B3238"/>
                </a:solidFill>
                <a:latin typeface="Aptos"/>
              </a:rPr>
              <a:t>ukrepe</a:t>
            </a:r>
            <a:endParaRPr sz="1350" dirty="0">
              <a:solidFill>
                <a:srgbClr val="2B3238"/>
              </a:solidFill>
              <a:latin typeface="Aptos"/>
            </a:endParaRPr>
          </a:p>
          <a:p>
            <a:pPr>
              <a:lnSpc>
                <a:spcPct val="100000"/>
              </a:lnSpc>
              <a:spcAft>
                <a:spcPts val="500"/>
              </a:spcAft>
            </a:pPr>
            <a:r>
              <a:rPr sz="1350" dirty="0">
                <a:solidFill>
                  <a:srgbClr val="2B3238"/>
                </a:solidFill>
                <a:latin typeface="Aptos"/>
              </a:rPr>
              <a:t>•  </a:t>
            </a:r>
            <a:r>
              <a:rPr sz="1350" dirty="0" err="1">
                <a:solidFill>
                  <a:srgbClr val="2B3238"/>
                </a:solidFill>
                <a:latin typeface="Aptos"/>
              </a:rPr>
              <a:t>spremljanje</a:t>
            </a:r>
            <a:r>
              <a:rPr sz="1350" dirty="0">
                <a:solidFill>
                  <a:srgbClr val="2B3238"/>
                </a:solidFill>
                <a:latin typeface="Aptos"/>
              </a:rPr>
              <a:t> </a:t>
            </a:r>
            <a:r>
              <a:rPr sz="1350" dirty="0" err="1">
                <a:solidFill>
                  <a:srgbClr val="2B3238"/>
                </a:solidFill>
                <a:latin typeface="Aptos"/>
              </a:rPr>
              <a:t>kazalnikov</a:t>
            </a:r>
            <a:r>
              <a:rPr sz="1350" dirty="0">
                <a:solidFill>
                  <a:srgbClr val="2B3238"/>
                </a:solidFill>
                <a:latin typeface="Aptos"/>
              </a:rPr>
              <a:t> </a:t>
            </a:r>
            <a:r>
              <a:rPr sz="1350" dirty="0" err="1">
                <a:solidFill>
                  <a:srgbClr val="2B3238"/>
                </a:solidFill>
                <a:latin typeface="Aptos"/>
              </a:rPr>
              <a:t>učinka</a:t>
            </a:r>
            <a:r>
              <a:rPr sz="1350" dirty="0">
                <a:solidFill>
                  <a:srgbClr val="2B3238"/>
                </a:solidFill>
                <a:latin typeface="Aptos"/>
              </a:rPr>
              <a:t> in </a:t>
            </a:r>
            <a:r>
              <a:rPr sz="1350" dirty="0" err="1">
                <a:solidFill>
                  <a:srgbClr val="2B3238"/>
                </a:solidFill>
                <a:latin typeface="Aptos"/>
              </a:rPr>
              <a:t>rezultata</a:t>
            </a:r>
            <a:r>
              <a:rPr sz="1350" dirty="0">
                <a:solidFill>
                  <a:srgbClr val="2B3238"/>
                </a:solidFill>
                <a:latin typeface="Aptos"/>
              </a:rPr>
              <a:t> </a:t>
            </a:r>
            <a:endParaRPr lang="sl-SI" sz="1350" dirty="0">
              <a:solidFill>
                <a:srgbClr val="2B3238"/>
              </a:solidFill>
              <a:latin typeface="Aptos"/>
            </a:endParaRPr>
          </a:p>
          <a:p>
            <a:pPr>
              <a:lnSpc>
                <a:spcPct val="100000"/>
              </a:lnSpc>
              <a:spcAft>
                <a:spcPts val="500"/>
              </a:spcAft>
            </a:pPr>
            <a:r>
              <a:rPr lang="sl-SI" sz="1350" dirty="0">
                <a:solidFill>
                  <a:srgbClr val="2B3238"/>
                </a:solidFill>
                <a:latin typeface="Aptos"/>
              </a:rPr>
              <a:t>•  </a:t>
            </a:r>
            <a:r>
              <a:rPr sz="1350" dirty="0" err="1">
                <a:solidFill>
                  <a:srgbClr val="2B3238"/>
                </a:solidFill>
                <a:latin typeface="Aptos"/>
              </a:rPr>
              <a:t>poročanje</a:t>
            </a:r>
            <a:r>
              <a:rPr sz="1350" dirty="0">
                <a:solidFill>
                  <a:srgbClr val="2B3238"/>
                </a:solidFill>
                <a:latin typeface="Aptos"/>
              </a:rPr>
              <a:t> </a:t>
            </a:r>
            <a:r>
              <a:rPr sz="1350" dirty="0" err="1">
                <a:solidFill>
                  <a:srgbClr val="2B3238"/>
                </a:solidFill>
                <a:latin typeface="Aptos"/>
              </a:rPr>
              <a:t>ministrstvu</a:t>
            </a:r>
            <a:r>
              <a:rPr sz="1350" dirty="0">
                <a:solidFill>
                  <a:srgbClr val="2B3238"/>
                </a:solidFill>
                <a:latin typeface="Aptos"/>
              </a:rPr>
              <a:t> v </a:t>
            </a:r>
            <a:r>
              <a:rPr sz="1350" dirty="0" err="1">
                <a:solidFill>
                  <a:srgbClr val="2B3238"/>
                </a:solidFill>
                <a:latin typeface="Aptos"/>
              </a:rPr>
              <a:t>skladu</a:t>
            </a:r>
            <a:r>
              <a:rPr sz="1350" dirty="0">
                <a:solidFill>
                  <a:srgbClr val="2B3238"/>
                </a:solidFill>
                <a:latin typeface="Aptos"/>
              </a:rPr>
              <a:t> z </a:t>
            </a:r>
            <a:r>
              <a:rPr sz="1350" dirty="0" err="1">
                <a:solidFill>
                  <a:srgbClr val="2B3238"/>
                </a:solidFill>
                <a:latin typeface="Aptos"/>
              </a:rPr>
              <a:t>Navodili</a:t>
            </a:r>
            <a:endParaRPr sz="1350" dirty="0">
              <a:solidFill>
                <a:srgbClr val="2B3238"/>
              </a:solidFill>
              <a:latin typeface="Aptos"/>
            </a:endParaRPr>
          </a:p>
        </p:txBody>
      </p:sp>
      <p:sp>
        <p:nvSpPr>
          <p:cNvPr id="16" name="TextBox 3">
            <a:extLst>
              <a:ext uri="{FF2B5EF4-FFF2-40B4-BE49-F238E27FC236}">
                <a16:creationId xmlns:a16="http://schemas.microsoft.com/office/drawing/2014/main" id="{E61DDB73-076C-717C-1E0B-AF0A362F92BA}"/>
              </a:ext>
            </a:extLst>
          </p:cNvPr>
          <p:cNvSpPr txBox="1"/>
          <p:nvPr/>
        </p:nvSpPr>
        <p:spPr>
          <a:xfrm>
            <a:off x="640080" y="658368"/>
            <a:ext cx="10881360" cy="477054"/>
          </a:xfrm>
          <a:prstGeom prst="rect">
            <a:avLst/>
          </a:prstGeom>
          <a:noFill/>
        </p:spPr>
        <p:txBody>
          <a:bodyPr wrap="square">
            <a:spAutoFit/>
          </a:bodyPr>
          <a:lstStyle/>
          <a:p>
            <a:pPr algn="l"/>
            <a:r>
              <a:rPr lang="sl-SI" sz="2500" b="1" dirty="0">
                <a:solidFill>
                  <a:srgbClr val="1B374E"/>
                </a:solidFill>
                <a:latin typeface="Aptos"/>
              </a:rPr>
              <a:t>Obvezne aktivnosti</a:t>
            </a:r>
            <a:endParaRPr sz="2500" b="1" dirty="0">
              <a:solidFill>
                <a:srgbClr val="1B374E"/>
              </a:solidFill>
              <a:latin typeface="Apto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9728"/>
          </a:xfrm>
          <a:prstGeom prst="rect">
            <a:avLst/>
          </a:prstGeom>
          <a:solidFill>
            <a:srgbClr val="0077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2"/>
          <p:cNvSpPr txBox="1"/>
          <p:nvPr/>
        </p:nvSpPr>
        <p:spPr>
          <a:xfrm>
            <a:off x="713232" y="320040"/>
            <a:ext cx="6027163" cy="477054"/>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500" b="1" i="0" u="none" strike="noStrike" kern="1200" cap="none" spc="0" normalizeH="0" baseline="0" noProof="0" dirty="0" err="1">
                <a:ln>
                  <a:noFill/>
                </a:ln>
                <a:solidFill>
                  <a:srgbClr val="1E394F"/>
                </a:solidFill>
                <a:effectLst/>
                <a:uLnTx/>
                <a:uFillTx/>
                <a:latin typeface="Aptos" panose="020B0004020202020204" pitchFamily="34" charset="0"/>
              </a:rPr>
              <a:t>Pogoji</a:t>
            </a:r>
            <a:r>
              <a:rPr kumimoji="0" sz="2500" b="1" i="0" u="none" strike="noStrike" kern="1200" cap="none" spc="0" normalizeH="0" baseline="0" noProof="0" dirty="0">
                <a:ln>
                  <a:noFill/>
                </a:ln>
                <a:solidFill>
                  <a:srgbClr val="1E394F"/>
                </a:solidFill>
                <a:effectLst/>
                <a:uLnTx/>
                <a:uFillTx/>
                <a:latin typeface="Aptos" panose="020B0004020202020204" pitchFamily="34" charset="0"/>
              </a:rPr>
              <a:t> za </a:t>
            </a:r>
            <a:r>
              <a:rPr kumimoji="0" sz="2500" b="1" i="0" u="none" strike="noStrike" kern="1200" cap="none" spc="0" normalizeH="0" baseline="0" noProof="0" dirty="0" err="1">
                <a:ln>
                  <a:noFill/>
                </a:ln>
                <a:solidFill>
                  <a:srgbClr val="1E394F"/>
                </a:solidFill>
                <a:effectLst/>
                <a:uLnTx/>
                <a:uFillTx/>
                <a:latin typeface="Aptos" panose="020B0004020202020204" pitchFamily="34" charset="0"/>
              </a:rPr>
              <a:t>kandidiranje</a:t>
            </a:r>
            <a:r>
              <a:rPr kumimoji="0" lang="sl-SI" sz="2500" b="1" i="0" u="none" strike="noStrike" kern="1200" cap="none" spc="0" normalizeH="0" baseline="0" noProof="0" dirty="0">
                <a:ln>
                  <a:noFill/>
                </a:ln>
                <a:solidFill>
                  <a:srgbClr val="1E394F"/>
                </a:solidFill>
                <a:effectLst/>
                <a:uLnTx/>
                <a:uFillTx/>
                <a:latin typeface="Aptos" panose="020B0004020202020204" pitchFamily="34" charset="0"/>
              </a:rPr>
              <a:t> na javnem razpisu</a:t>
            </a:r>
            <a:endParaRPr kumimoji="0" sz="2500" b="1" i="0" u="none" strike="noStrike" kern="1200" cap="none" spc="0" normalizeH="0" baseline="0" noProof="0" dirty="0">
              <a:ln>
                <a:noFill/>
              </a:ln>
              <a:solidFill>
                <a:srgbClr val="1E394F"/>
              </a:solidFill>
              <a:effectLst/>
              <a:uLnTx/>
              <a:uFillTx/>
              <a:latin typeface="Aptos" panose="020B0004020202020204" pitchFamily="34" charset="0"/>
            </a:endParaRPr>
          </a:p>
        </p:txBody>
      </p:sp>
      <p:sp>
        <p:nvSpPr>
          <p:cNvPr id="4" name="Rectangle 3"/>
          <p:cNvSpPr/>
          <p:nvPr/>
        </p:nvSpPr>
        <p:spPr>
          <a:xfrm>
            <a:off x="640080" y="914400"/>
            <a:ext cx="914400" cy="50292"/>
          </a:xfrm>
          <a:prstGeom prst="rect">
            <a:avLst/>
          </a:prstGeom>
          <a:solidFill>
            <a:srgbClr val="7097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ounded Rectangle 4"/>
          <p:cNvSpPr/>
          <p:nvPr/>
        </p:nvSpPr>
        <p:spPr>
          <a:xfrm>
            <a:off x="156307" y="1081295"/>
            <a:ext cx="11840307" cy="5456665"/>
          </a:xfrm>
          <a:prstGeom prst="roundRect">
            <a:avLst/>
          </a:prstGeom>
          <a:solidFill>
            <a:srgbClr val="F2F7EA"/>
          </a:solidFill>
          <a:ln>
            <a:solidFill>
              <a:srgbClr val="DEE6D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868680" y="1504238"/>
            <a:ext cx="8064305" cy="10926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sz="1150" b="0" i="0" u="none" strike="noStrike" kern="1200" cap="none" spc="0" normalizeH="0" baseline="0" noProof="0" dirty="0">
                <a:ln>
                  <a:noFill/>
                </a:ln>
                <a:solidFill>
                  <a:srgbClr val="30363C"/>
                </a:solidFill>
                <a:effectLst/>
                <a:uLnTx/>
                <a:uFillTx/>
                <a:latin typeface="Aptos"/>
                <a:ea typeface="+mn-ea"/>
                <a:cs typeface="+mn-cs"/>
              </a:rPr>
              <a:t>1</a:t>
            </a:r>
            <a:r>
              <a:rPr kumimoji="0" lang="sl-SI" sz="1150" b="0" i="0" u="none" strike="noStrike" kern="1200" cap="none" spc="0" normalizeH="0" baseline="0" noProof="0" dirty="0">
                <a:ln>
                  <a:noFill/>
                </a:ln>
                <a:solidFill>
                  <a:srgbClr val="30363C"/>
                </a:solidFill>
                <a:effectLst/>
                <a:uLnTx/>
                <a:uFillTx/>
                <a:latin typeface="Aptos"/>
                <a:ea typeface="+mn-ea"/>
                <a:cs typeface="+mn-cs"/>
              </a:rPr>
              <a:t>.</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Humanitarna</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organizacija</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vpisana</a:t>
            </a:r>
            <a:r>
              <a:rPr kumimoji="0" sz="1150" b="0" i="0" u="none" strike="noStrike" kern="1200" cap="none" spc="0" normalizeH="0" baseline="0" noProof="0" dirty="0">
                <a:ln>
                  <a:noFill/>
                </a:ln>
                <a:solidFill>
                  <a:srgbClr val="30363C"/>
                </a:solidFill>
                <a:effectLst/>
                <a:uLnTx/>
                <a:uFillTx/>
                <a:latin typeface="Aptos"/>
                <a:ea typeface="+mn-ea"/>
                <a:cs typeface="+mn-cs"/>
              </a:rPr>
              <a:t> v </a:t>
            </a:r>
            <a:r>
              <a:rPr kumimoji="0" sz="1150" b="0" i="0" u="none" strike="noStrike" kern="1200" cap="none" spc="0" normalizeH="0" baseline="0" noProof="0" dirty="0" err="1">
                <a:ln>
                  <a:noFill/>
                </a:ln>
                <a:solidFill>
                  <a:srgbClr val="30363C"/>
                </a:solidFill>
                <a:effectLst/>
                <a:uLnTx/>
                <a:uFillTx/>
                <a:latin typeface="Aptos"/>
                <a:ea typeface="+mn-ea"/>
                <a:cs typeface="+mn-cs"/>
              </a:rPr>
              <a:t>razvid</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pri</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pristojnem</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ministrstvu</a:t>
            </a:r>
            <a:r>
              <a:rPr kumimoji="0" sz="1150" b="0" i="0" u="none" strike="noStrike" kern="1200" cap="none" spc="0" normalizeH="0" baseline="0" noProof="0" dirty="0">
                <a:ln>
                  <a:noFill/>
                </a:ln>
                <a:solidFill>
                  <a:srgbClr val="30363C"/>
                </a:solidFill>
                <a:effectLst/>
                <a:uLnTx/>
                <a:uFillTx/>
                <a:latin typeface="Aptos"/>
                <a:ea typeface="+mn-ea"/>
                <a:cs typeface="+mn-cs"/>
              </a:rPr>
              <a:t> in </a:t>
            </a:r>
            <a:r>
              <a:rPr kumimoji="0" sz="1150" b="0" i="0" u="none" strike="noStrike" kern="1200" cap="none" spc="0" normalizeH="0" baseline="0" noProof="0" dirty="0" err="1">
                <a:ln>
                  <a:noFill/>
                </a:ln>
                <a:solidFill>
                  <a:srgbClr val="30363C"/>
                </a:solidFill>
                <a:effectLst/>
                <a:uLnTx/>
                <a:uFillTx/>
                <a:latin typeface="Aptos"/>
                <a:ea typeface="+mn-ea"/>
                <a:cs typeface="+mn-cs"/>
              </a:rPr>
              <a:t>dejavna</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na</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področju</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socialnega</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varstva</a:t>
            </a:r>
            <a:r>
              <a:rPr kumimoji="0" sz="1150" b="0" i="0" u="none" strike="noStrike" kern="1200" cap="none" spc="0" normalizeH="0" baseline="0" noProof="0" dirty="0">
                <a:ln>
                  <a:noFill/>
                </a:ln>
                <a:solidFill>
                  <a:srgbClr val="30363C"/>
                </a:solidFill>
                <a:effectLst/>
                <a:uLnTx/>
                <a:uFillTx/>
                <a:latin typeface="Aptos"/>
                <a:ea typeface="+mn-ea"/>
                <a:cs typeface="+mn-cs"/>
              </a:rPr>
              <a:t>, ALI </a:t>
            </a:r>
            <a:r>
              <a:rPr kumimoji="0" sz="1150" b="0" i="0" u="none" strike="noStrike" kern="1200" cap="none" spc="0" normalizeH="0" baseline="0" noProof="0" dirty="0" err="1">
                <a:ln>
                  <a:noFill/>
                </a:ln>
                <a:solidFill>
                  <a:srgbClr val="30363C"/>
                </a:solidFill>
                <a:effectLst/>
                <a:uLnTx/>
                <a:uFillTx/>
                <a:latin typeface="Aptos"/>
                <a:ea typeface="+mn-ea"/>
                <a:cs typeface="+mn-cs"/>
              </a:rPr>
              <a:t>organizacija</a:t>
            </a:r>
            <a:r>
              <a:rPr kumimoji="0" sz="1150" b="0" i="0" u="none" strike="noStrike" kern="1200" cap="none" spc="0" normalizeH="0" baseline="0" noProof="0" dirty="0">
                <a:ln>
                  <a:noFill/>
                </a:ln>
                <a:solidFill>
                  <a:srgbClr val="30363C"/>
                </a:solidFill>
                <a:effectLst/>
                <a:uLnTx/>
                <a:uFillTx/>
                <a:latin typeface="Aptos"/>
                <a:ea typeface="+mn-ea"/>
                <a:cs typeface="+mn-cs"/>
              </a:rPr>
              <a:t> s </a:t>
            </a:r>
            <a:r>
              <a:rPr kumimoji="0" sz="1150" b="0" i="0" u="none" strike="noStrike" kern="1200" cap="none" spc="0" normalizeH="0" baseline="0" noProof="0" dirty="0" err="1">
                <a:ln>
                  <a:noFill/>
                </a:ln>
                <a:solidFill>
                  <a:srgbClr val="30363C"/>
                </a:solidFill>
                <a:effectLst/>
                <a:uLnTx/>
                <a:uFillTx/>
                <a:latin typeface="Aptos"/>
                <a:ea typeface="+mn-ea"/>
                <a:cs typeface="+mn-cs"/>
              </a:rPr>
              <a:t>statusom</a:t>
            </a:r>
            <a:r>
              <a:rPr kumimoji="0" sz="1150" b="0" i="0" u="none" strike="noStrike" kern="1200" cap="none" spc="0" normalizeH="0" baseline="0" noProof="0" dirty="0">
                <a:ln>
                  <a:noFill/>
                </a:ln>
                <a:solidFill>
                  <a:srgbClr val="30363C"/>
                </a:solidFill>
                <a:effectLst/>
                <a:uLnTx/>
                <a:uFillTx/>
                <a:latin typeface="Aptos"/>
                <a:ea typeface="+mn-ea"/>
                <a:cs typeface="+mn-cs"/>
              </a:rPr>
              <a:t> NVO v </a:t>
            </a:r>
            <a:r>
              <a:rPr kumimoji="0" sz="1150" b="0" i="0" u="none" strike="noStrike" kern="1200" cap="none" spc="0" normalizeH="0" baseline="0" noProof="0" dirty="0" err="1">
                <a:ln>
                  <a:noFill/>
                </a:ln>
                <a:solidFill>
                  <a:srgbClr val="30363C"/>
                </a:solidFill>
                <a:effectLst/>
                <a:uLnTx/>
                <a:uFillTx/>
                <a:latin typeface="Aptos"/>
                <a:ea typeface="+mn-ea"/>
                <a:cs typeface="+mn-cs"/>
              </a:rPr>
              <a:t>javnem</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interesu</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na</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področju</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humanitarne</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dejavnosti</a:t>
            </a:r>
            <a:r>
              <a:rPr kumimoji="0" sz="1150" b="0" i="0" u="none" strike="noStrike" kern="1200" cap="none" spc="0" normalizeH="0" baseline="0" noProof="0" dirty="0">
                <a:ln>
                  <a:noFill/>
                </a:ln>
                <a:solidFill>
                  <a:srgbClr val="30363C"/>
                </a:solidFill>
                <a:effectLst/>
                <a:uLnTx/>
                <a:uFillTx/>
                <a:latin typeface="Aptos"/>
                <a:ea typeface="+mn-ea"/>
                <a:cs typeface="+mn-cs"/>
              </a:rPr>
              <a:t> in </a:t>
            </a:r>
            <a:r>
              <a:rPr kumimoji="0" sz="1150" b="0" i="0" u="none" strike="noStrike" kern="1200" cap="none" spc="0" normalizeH="0" baseline="0" noProof="0" dirty="0" err="1">
                <a:ln>
                  <a:noFill/>
                </a:ln>
                <a:solidFill>
                  <a:srgbClr val="30363C"/>
                </a:solidFill>
                <a:effectLst/>
                <a:uLnTx/>
                <a:uFillTx/>
                <a:latin typeface="Aptos"/>
                <a:ea typeface="+mn-ea"/>
                <a:cs typeface="+mn-cs"/>
              </a:rPr>
              <a:t>vpisana</a:t>
            </a:r>
            <a:r>
              <a:rPr kumimoji="0" sz="1150" b="0" i="0" u="none" strike="noStrike" kern="1200" cap="none" spc="0" normalizeH="0" baseline="0" noProof="0" dirty="0">
                <a:ln>
                  <a:noFill/>
                </a:ln>
                <a:solidFill>
                  <a:srgbClr val="30363C"/>
                </a:solidFill>
                <a:effectLst/>
                <a:uLnTx/>
                <a:uFillTx/>
                <a:latin typeface="Aptos"/>
                <a:ea typeface="+mn-ea"/>
                <a:cs typeface="+mn-cs"/>
              </a:rPr>
              <a:t> v </a:t>
            </a:r>
            <a:r>
              <a:rPr kumimoji="0" sz="1150" b="0" i="0" u="none" strike="noStrike" kern="1200" cap="none" spc="0" normalizeH="0" baseline="0" noProof="0" dirty="0" err="1">
                <a:ln>
                  <a:noFill/>
                </a:ln>
                <a:solidFill>
                  <a:srgbClr val="30363C"/>
                </a:solidFill>
                <a:effectLst/>
                <a:uLnTx/>
                <a:uFillTx/>
                <a:latin typeface="Aptos"/>
                <a:ea typeface="+mn-ea"/>
                <a:cs typeface="+mn-cs"/>
              </a:rPr>
              <a:t>evidenco</a:t>
            </a:r>
            <a:r>
              <a:rPr kumimoji="0" sz="1150" b="0" i="0" u="none" strike="noStrike" kern="1200" cap="none" spc="0" normalizeH="0" baseline="0" noProof="0" dirty="0">
                <a:ln>
                  <a:noFill/>
                </a:ln>
                <a:solidFill>
                  <a:srgbClr val="30363C"/>
                </a:solidFill>
                <a:effectLst/>
                <a:uLnTx/>
                <a:uFillTx/>
                <a:latin typeface="Aptos"/>
                <a:ea typeface="+mn-ea"/>
                <a:cs typeface="+mn-cs"/>
              </a:rPr>
              <a:t> NVO.</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150" b="0" i="0" u="none" strike="noStrike" kern="1200" cap="none" spc="0" normalizeH="0" baseline="0" noProof="0" dirty="0">
                <a:ln>
                  <a:noFill/>
                </a:ln>
                <a:solidFill>
                  <a:srgbClr val="30363C"/>
                </a:solidFill>
                <a:effectLst/>
                <a:uLnTx/>
                <a:uFillTx/>
                <a:latin typeface="Aptos"/>
                <a:ea typeface="+mn-ea"/>
                <a:cs typeface="+mn-cs"/>
              </a:rPr>
              <a:t>2</a:t>
            </a:r>
            <a:r>
              <a:rPr kumimoji="0" lang="sl-SI" sz="1150" b="0" i="0" u="none" strike="noStrike" kern="1200" cap="none" spc="0" normalizeH="0" baseline="0" noProof="0" dirty="0">
                <a:ln>
                  <a:noFill/>
                </a:ln>
                <a:solidFill>
                  <a:srgbClr val="30363C"/>
                </a:solidFill>
                <a:effectLst/>
                <a:uLnTx/>
                <a:uFillTx/>
                <a:latin typeface="Aptos"/>
                <a:ea typeface="+mn-ea"/>
                <a:cs typeface="+mn-cs"/>
              </a:rPr>
              <a:t>.</a:t>
            </a:r>
            <a:r>
              <a:rPr kumimoji="0" sz="1150" b="0" i="0" u="none" strike="noStrike" kern="1200" cap="none" spc="0" normalizeH="0" baseline="0" noProof="0" dirty="0">
                <a:ln>
                  <a:noFill/>
                </a:ln>
                <a:solidFill>
                  <a:srgbClr val="30363C"/>
                </a:solidFill>
                <a:effectLst/>
                <a:uLnTx/>
                <a:uFillTx/>
                <a:latin typeface="Aptos"/>
                <a:ea typeface="+mn-ea"/>
                <a:cs typeface="+mn-cs"/>
              </a:rPr>
              <a:t> Za </a:t>
            </a:r>
            <a:r>
              <a:rPr kumimoji="0" sz="1150" b="0" i="0" u="none" strike="noStrike" kern="1200" cap="none" spc="0" normalizeH="0" baseline="0" noProof="0" dirty="0" err="1">
                <a:ln>
                  <a:noFill/>
                </a:ln>
                <a:solidFill>
                  <a:srgbClr val="30363C"/>
                </a:solidFill>
                <a:effectLst/>
                <a:uLnTx/>
                <a:uFillTx/>
                <a:latin typeface="Aptos"/>
                <a:ea typeface="+mn-ea"/>
                <a:cs typeface="+mn-cs"/>
              </a:rPr>
              <a:t>iste</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stroške</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prijavitelj</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ni</a:t>
            </a:r>
            <a:r>
              <a:rPr kumimoji="0" sz="1150" b="0" i="0" u="none" strike="noStrike" kern="1200" cap="none" spc="0" normalizeH="0" baseline="0" noProof="0" dirty="0">
                <a:ln>
                  <a:noFill/>
                </a:ln>
                <a:solidFill>
                  <a:srgbClr val="30363C"/>
                </a:solidFill>
                <a:effectLst/>
                <a:uLnTx/>
                <a:uFillTx/>
                <a:latin typeface="Aptos"/>
                <a:ea typeface="+mn-ea"/>
                <a:cs typeface="+mn-cs"/>
              </a:rPr>
              <a:t> in ne </a:t>
            </a:r>
            <a:r>
              <a:rPr kumimoji="0" sz="1150" b="0" i="0" u="none" strike="noStrike" kern="1200" cap="none" spc="0" normalizeH="0" baseline="0" noProof="0" dirty="0" err="1">
                <a:ln>
                  <a:noFill/>
                </a:ln>
                <a:solidFill>
                  <a:srgbClr val="30363C"/>
                </a:solidFill>
                <a:effectLst/>
                <a:uLnTx/>
                <a:uFillTx/>
                <a:latin typeface="Aptos"/>
                <a:ea typeface="+mn-ea"/>
                <a:cs typeface="+mn-cs"/>
              </a:rPr>
              <a:t>bo</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prejel</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pomoči</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iz</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drugih</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javnih</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virov</a:t>
            </a:r>
            <a:r>
              <a:rPr kumimoji="0" sz="1150" b="0" i="0" u="none" strike="noStrike" kern="1200" cap="none" spc="0" normalizeH="0" baseline="0" noProof="0" dirty="0">
                <a:ln>
                  <a:noFill/>
                </a:ln>
                <a:solidFill>
                  <a:srgbClr val="30363C"/>
                </a:solidFill>
                <a:effectLst/>
                <a:uLnTx/>
                <a:uFillTx/>
                <a:latin typeface="Aptos"/>
                <a:ea typeface="+mn-ea"/>
                <a:cs typeface="+mn-cs"/>
              </a:rPr>
              <a:t>.</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150" b="0" i="0" u="none" strike="noStrike" kern="1200" cap="none" spc="0" normalizeH="0" baseline="0" noProof="0" dirty="0">
                <a:ln>
                  <a:noFill/>
                </a:ln>
                <a:solidFill>
                  <a:srgbClr val="30363C"/>
                </a:solidFill>
                <a:effectLst/>
                <a:uLnTx/>
                <a:uFillTx/>
                <a:latin typeface="Aptos"/>
                <a:ea typeface="+mn-ea"/>
                <a:cs typeface="+mn-cs"/>
              </a:rPr>
              <a:t>3</a:t>
            </a:r>
            <a:r>
              <a:rPr kumimoji="0" lang="sl-SI" sz="1150" b="0" i="0" u="none" strike="noStrike" kern="1200" cap="none" spc="0" normalizeH="0" baseline="0" noProof="0" dirty="0">
                <a:ln>
                  <a:noFill/>
                </a:ln>
                <a:solidFill>
                  <a:srgbClr val="30363C"/>
                </a:solidFill>
                <a:effectLst/>
                <a:uLnTx/>
                <a:uFillTx/>
                <a:latin typeface="Aptos"/>
                <a:ea typeface="+mn-ea"/>
                <a:cs typeface="+mn-cs"/>
              </a:rPr>
              <a:t>.</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Vzpostavljena</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lokalna</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mreža</a:t>
            </a:r>
            <a:r>
              <a:rPr kumimoji="0" sz="1150" b="0" i="0" u="none" strike="noStrike" kern="1200" cap="none" spc="0" normalizeH="0" baseline="0" noProof="0" dirty="0">
                <a:ln>
                  <a:noFill/>
                </a:ln>
                <a:solidFill>
                  <a:srgbClr val="30363C"/>
                </a:solidFill>
                <a:effectLst/>
                <a:uLnTx/>
                <a:uFillTx/>
                <a:latin typeface="Aptos"/>
                <a:ea typeface="+mn-ea"/>
                <a:cs typeface="+mn-cs"/>
              </a:rPr>
              <a:t> za </a:t>
            </a:r>
            <a:r>
              <a:rPr kumimoji="0" sz="1150" b="0" i="0" u="none" strike="noStrike" kern="1200" cap="none" spc="0" normalizeH="0" baseline="0" noProof="0" dirty="0" err="1">
                <a:ln>
                  <a:noFill/>
                </a:ln>
                <a:solidFill>
                  <a:srgbClr val="30363C"/>
                </a:solidFill>
                <a:effectLst/>
                <a:uLnTx/>
                <a:uFillTx/>
                <a:latin typeface="Aptos"/>
                <a:ea typeface="+mn-ea"/>
                <a:cs typeface="+mn-cs"/>
              </a:rPr>
              <a:t>izvajanje</a:t>
            </a:r>
            <a:r>
              <a:rPr kumimoji="0" sz="1150" b="0" i="0" u="none" strike="noStrike" kern="1200" cap="none" spc="0" normalizeH="0" baseline="0" noProof="0" dirty="0">
                <a:ln>
                  <a:noFill/>
                </a:ln>
                <a:solidFill>
                  <a:srgbClr val="30363C"/>
                </a:solidFill>
                <a:effectLst/>
                <a:uLnTx/>
                <a:uFillTx/>
                <a:latin typeface="Aptos"/>
                <a:ea typeface="+mn-ea"/>
                <a:cs typeface="+mn-cs"/>
              </a:rPr>
              <a:t> </a:t>
            </a:r>
            <a:r>
              <a:rPr kumimoji="0" sz="1150" b="0" i="0" u="none" strike="noStrike" kern="1200" cap="none" spc="0" normalizeH="0" baseline="0" noProof="0" dirty="0" err="1">
                <a:ln>
                  <a:noFill/>
                </a:ln>
                <a:solidFill>
                  <a:srgbClr val="30363C"/>
                </a:solidFill>
                <a:effectLst/>
                <a:uLnTx/>
                <a:uFillTx/>
                <a:latin typeface="Aptos"/>
                <a:ea typeface="+mn-ea"/>
                <a:cs typeface="+mn-cs"/>
              </a:rPr>
              <a:t>pomoči</a:t>
            </a:r>
            <a:r>
              <a:rPr kumimoji="0" sz="1150" b="0" i="0" u="none" strike="noStrike" kern="1200" cap="none" spc="0" normalizeH="0" baseline="0" noProof="0" dirty="0">
                <a:ln>
                  <a:noFill/>
                </a:ln>
                <a:solidFill>
                  <a:srgbClr val="30363C"/>
                </a:solidFill>
                <a:effectLst/>
                <a:uLnTx/>
                <a:uFillTx/>
                <a:latin typeface="Aptos"/>
                <a:ea typeface="+mn-ea"/>
                <a:cs typeface="+mn-cs"/>
              </a:rPr>
              <a:t>.</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sz="1150" i="0" u="none" strike="noStrike" kern="1200" cap="none" spc="0" normalizeH="0" baseline="0" noProof="0" dirty="0">
                <a:ln>
                  <a:noFill/>
                </a:ln>
                <a:solidFill>
                  <a:srgbClr val="30363C"/>
                </a:solidFill>
                <a:effectLst/>
                <a:uLnTx/>
                <a:uFillTx/>
                <a:latin typeface="Aptos"/>
                <a:ea typeface="+mn-ea"/>
                <a:cs typeface="+mn-cs"/>
              </a:rPr>
              <a:t>4</a:t>
            </a:r>
            <a:r>
              <a:rPr kumimoji="0" lang="sl-SI" sz="1150" i="0" u="none" strike="noStrike" kern="1200" cap="none" spc="0" normalizeH="0" baseline="0" noProof="0" dirty="0">
                <a:ln>
                  <a:noFill/>
                </a:ln>
                <a:solidFill>
                  <a:srgbClr val="30363C"/>
                </a:solidFill>
                <a:effectLst/>
                <a:uLnTx/>
                <a:uFillTx/>
                <a:latin typeface="Aptos"/>
                <a:ea typeface="+mn-ea"/>
                <a:cs typeface="+mn-cs"/>
              </a:rPr>
              <a:t>.</a:t>
            </a:r>
            <a:r>
              <a:rPr kumimoji="0" sz="1150" i="0" u="none" strike="noStrike" kern="1200" cap="none" spc="0" normalizeH="0" baseline="0" noProof="0" dirty="0">
                <a:ln>
                  <a:noFill/>
                </a:ln>
                <a:solidFill>
                  <a:srgbClr val="30363C"/>
                </a:solidFill>
                <a:effectLst/>
                <a:uLnTx/>
                <a:uFillTx/>
                <a:latin typeface="Aptos"/>
                <a:ea typeface="+mn-ea"/>
                <a:cs typeface="+mn-cs"/>
              </a:rPr>
              <a:t>  </a:t>
            </a:r>
            <a:r>
              <a:rPr kumimoji="0" sz="1150" i="0" u="none" strike="noStrike" kern="1200" cap="none" spc="0" normalizeH="0" baseline="0" noProof="0" dirty="0" err="1">
                <a:ln>
                  <a:noFill/>
                </a:ln>
                <a:solidFill>
                  <a:srgbClr val="30363C"/>
                </a:solidFill>
                <a:effectLst/>
                <a:uLnTx/>
                <a:uFillTx/>
                <a:latin typeface="Aptos"/>
                <a:ea typeface="+mn-ea"/>
                <a:cs typeface="+mn-cs"/>
              </a:rPr>
              <a:t>Ustrezne</a:t>
            </a:r>
            <a:r>
              <a:rPr kumimoji="0" sz="1150" i="0" u="none" strike="noStrike" kern="1200" cap="none" spc="0" normalizeH="0" baseline="0" noProof="0" dirty="0">
                <a:ln>
                  <a:noFill/>
                </a:ln>
                <a:solidFill>
                  <a:srgbClr val="30363C"/>
                </a:solidFill>
                <a:effectLst/>
                <a:uLnTx/>
                <a:uFillTx/>
                <a:latin typeface="Aptos"/>
                <a:ea typeface="+mn-ea"/>
                <a:cs typeface="+mn-cs"/>
              </a:rPr>
              <a:t> </a:t>
            </a:r>
            <a:r>
              <a:rPr kumimoji="0" sz="1150" i="0" u="none" strike="noStrike" kern="1200" cap="none" spc="0" normalizeH="0" baseline="0" noProof="0" dirty="0" err="1">
                <a:ln>
                  <a:noFill/>
                </a:ln>
                <a:solidFill>
                  <a:srgbClr val="30363C"/>
                </a:solidFill>
                <a:effectLst/>
                <a:uLnTx/>
                <a:uFillTx/>
                <a:latin typeface="Aptos"/>
                <a:ea typeface="+mn-ea"/>
                <a:cs typeface="+mn-cs"/>
              </a:rPr>
              <a:t>upravne</a:t>
            </a:r>
            <a:r>
              <a:rPr kumimoji="0" sz="1150" i="0" u="none" strike="noStrike" kern="1200" cap="none" spc="0" normalizeH="0" baseline="0" noProof="0" dirty="0">
                <a:ln>
                  <a:noFill/>
                </a:ln>
                <a:solidFill>
                  <a:srgbClr val="30363C"/>
                </a:solidFill>
                <a:effectLst/>
                <a:uLnTx/>
                <a:uFillTx/>
                <a:latin typeface="Aptos"/>
                <a:ea typeface="+mn-ea"/>
                <a:cs typeface="+mn-cs"/>
              </a:rPr>
              <a:t>, </a:t>
            </a:r>
            <a:r>
              <a:rPr kumimoji="0" sz="1150" i="0" u="none" strike="noStrike" kern="1200" cap="none" spc="0" normalizeH="0" baseline="0" noProof="0" dirty="0" err="1">
                <a:ln>
                  <a:noFill/>
                </a:ln>
                <a:solidFill>
                  <a:srgbClr val="30363C"/>
                </a:solidFill>
                <a:effectLst/>
                <a:uLnTx/>
                <a:uFillTx/>
                <a:latin typeface="Aptos"/>
                <a:ea typeface="+mn-ea"/>
                <a:cs typeface="+mn-cs"/>
              </a:rPr>
              <a:t>finančne</a:t>
            </a:r>
            <a:r>
              <a:rPr kumimoji="0" sz="1150" i="0" u="none" strike="noStrike" kern="1200" cap="none" spc="0" normalizeH="0" baseline="0" noProof="0" dirty="0">
                <a:ln>
                  <a:noFill/>
                </a:ln>
                <a:solidFill>
                  <a:srgbClr val="30363C"/>
                </a:solidFill>
                <a:effectLst/>
                <a:uLnTx/>
                <a:uFillTx/>
                <a:latin typeface="Aptos"/>
                <a:ea typeface="+mn-ea"/>
                <a:cs typeface="+mn-cs"/>
              </a:rPr>
              <a:t> in </a:t>
            </a:r>
            <a:r>
              <a:rPr kumimoji="0" sz="1150" i="0" u="none" strike="noStrike" kern="1200" cap="none" spc="0" normalizeH="0" baseline="0" noProof="0" dirty="0" err="1">
                <a:ln>
                  <a:noFill/>
                </a:ln>
                <a:solidFill>
                  <a:srgbClr val="30363C"/>
                </a:solidFill>
                <a:effectLst/>
                <a:uLnTx/>
                <a:uFillTx/>
                <a:latin typeface="Aptos"/>
                <a:ea typeface="+mn-ea"/>
                <a:cs typeface="+mn-cs"/>
              </a:rPr>
              <a:t>operativne</a:t>
            </a:r>
            <a:r>
              <a:rPr kumimoji="0" sz="1150" i="0" u="none" strike="noStrike" kern="1200" cap="none" spc="0" normalizeH="0" baseline="0" noProof="0" dirty="0">
                <a:ln>
                  <a:noFill/>
                </a:ln>
                <a:solidFill>
                  <a:srgbClr val="30363C"/>
                </a:solidFill>
                <a:effectLst/>
                <a:uLnTx/>
                <a:uFillTx/>
                <a:latin typeface="Aptos"/>
                <a:ea typeface="+mn-ea"/>
                <a:cs typeface="+mn-cs"/>
              </a:rPr>
              <a:t> </a:t>
            </a:r>
            <a:r>
              <a:rPr kumimoji="0" sz="1150" i="0" u="none" strike="noStrike" kern="1200" cap="none" spc="0" normalizeH="0" baseline="0" noProof="0" dirty="0" err="1">
                <a:ln>
                  <a:noFill/>
                </a:ln>
                <a:solidFill>
                  <a:srgbClr val="30363C"/>
                </a:solidFill>
                <a:effectLst/>
                <a:uLnTx/>
                <a:uFillTx/>
                <a:latin typeface="Aptos"/>
                <a:ea typeface="+mn-ea"/>
                <a:cs typeface="+mn-cs"/>
              </a:rPr>
              <a:t>zmogljivosti</a:t>
            </a:r>
            <a:r>
              <a:rPr kumimoji="0" sz="1150" i="0" u="none" strike="noStrike" kern="1200" cap="none" spc="0" normalizeH="0" baseline="0" noProof="0" dirty="0">
                <a:ln>
                  <a:noFill/>
                </a:ln>
                <a:solidFill>
                  <a:srgbClr val="30363C"/>
                </a:solidFill>
                <a:effectLst/>
                <a:uLnTx/>
                <a:uFillTx/>
                <a:latin typeface="Aptos"/>
                <a:ea typeface="+mn-ea"/>
                <a:cs typeface="+mn-cs"/>
              </a:rPr>
              <a:t> za </a:t>
            </a:r>
            <a:r>
              <a:rPr kumimoji="0" sz="1150" i="0" u="none" strike="noStrike" kern="1200" cap="none" spc="0" normalizeH="0" baseline="0" noProof="0" dirty="0" err="1">
                <a:ln>
                  <a:noFill/>
                </a:ln>
                <a:solidFill>
                  <a:srgbClr val="30363C"/>
                </a:solidFill>
                <a:effectLst/>
                <a:uLnTx/>
                <a:uFillTx/>
                <a:latin typeface="Aptos"/>
                <a:ea typeface="+mn-ea"/>
                <a:cs typeface="+mn-cs"/>
              </a:rPr>
              <a:t>izvajanje</a:t>
            </a:r>
            <a:r>
              <a:rPr kumimoji="0" sz="1150" i="0" u="none" strike="noStrike" kern="1200" cap="none" spc="0" normalizeH="0" baseline="0" noProof="0" dirty="0">
                <a:ln>
                  <a:noFill/>
                </a:ln>
                <a:solidFill>
                  <a:srgbClr val="30363C"/>
                </a:solidFill>
                <a:effectLst/>
                <a:uLnTx/>
                <a:uFillTx/>
                <a:latin typeface="Aptos"/>
                <a:ea typeface="+mn-ea"/>
                <a:cs typeface="+mn-cs"/>
              </a:rPr>
              <a:t> </a:t>
            </a:r>
            <a:r>
              <a:rPr kumimoji="0" sz="1150" i="0" u="none" strike="noStrike" kern="1200" cap="none" spc="0" normalizeH="0" baseline="0" noProof="0" dirty="0" err="1">
                <a:ln>
                  <a:noFill/>
                </a:ln>
                <a:solidFill>
                  <a:srgbClr val="30363C"/>
                </a:solidFill>
                <a:effectLst/>
                <a:uLnTx/>
                <a:uFillTx/>
                <a:latin typeface="Aptos"/>
                <a:ea typeface="+mn-ea"/>
                <a:cs typeface="+mn-cs"/>
              </a:rPr>
              <a:t>pomoči</a:t>
            </a:r>
            <a:r>
              <a:rPr kumimoji="0" sz="1150" i="0" u="none" strike="noStrike" kern="1200" cap="none" spc="0" normalizeH="0" baseline="0" noProof="0" dirty="0">
                <a:ln>
                  <a:noFill/>
                </a:ln>
                <a:solidFill>
                  <a:srgbClr val="30363C"/>
                </a:solidFill>
                <a:effectLst/>
                <a:uLnTx/>
                <a:uFillTx/>
                <a:latin typeface="Aptos"/>
                <a:ea typeface="+mn-ea"/>
                <a:cs typeface="+mn-cs"/>
              </a:rPr>
              <a:t>.</a:t>
            </a:r>
          </a:p>
        </p:txBody>
      </p:sp>
      <p:sp>
        <p:nvSpPr>
          <p:cNvPr id="7" name="Rounded Rectangle 6"/>
          <p:cNvSpPr/>
          <p:nvPr/>
        </p:nvSpPr>
        <p:spPr>
          <a:xfrm>
            <a:off x="658368" y="2761488"/>
            <a:ext cx="3401568" cy="3776472"/>
          </a:xfrm>
          <a:prstGeom prst="roundRect">
            <a:avLst/>
          </a:prstGeom>
          <a:solidFill>
            <a:srgbClr val="F4F7F9"/>
          </a:solidFill>
          <a:ln>
            <a:solidFill>
              <a:srgbClr val="D3DCE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932688" y="2962656"/>
            <a:ext cx="2852928" cy="320040"/>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00" b="1" i="0" u="none" strike="noStrike" kern="1200" cap="none" spc="0" normalizeH="0" baseline="0" noProof="0">
                <a:ln>
                  <a:noFill/>
                </a:ln>
                <a:solidFill>
                  <a:srgbClr val="1E394F"/>
                </a:solidFill>
                <a:effectLst/>
                <a:uLnTx/>
                <a:uFillTx/>
                <a:latin typeface="Aptos"/>
                <a:ea typeface="+mn-ea"/>
                <a:cs typeface="+mn-cs"/>
              </a:rPr>
              <a:t>UPRAVNE</a:t>
            </a:r>
          </a:p>
        </p:txBody>
      </p:sp>
      <p:sp>
        <p:nvSpPr>
          <p:cNvPr id="9" name="TextBox 8"/>
          <p:cNvSpPr txBox="1"/>
          <p:nvPr/>
        </p:nvSpPr>
        <p:spPr>
          <a:xfrm>
            <a:off x="932688" y="3383280"/>
            <a:ext cx="2852928" cy="246836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izkušnje</a:t>
            </a:r>
            <a:r>
              <a:rPr kumimoji="0" sz="1120" b="0" i="0" u="none" strike="noStrike" kern="1200" cap="none" spc="0" normalizeH="0" baseline="0" noProof="0" dirty="0">
                <a:ln>
                  <a:noFill/>
                </a:ln>
                <a:solidFill>
                  <a:srgbClr val="30363C"/>
                </a:solidFill>
                <a:effectLst/>
                <a:uLnTx/>
                <a:uFillTx/>
                <a:latin typeface="Aptos"/>
                <a:ea typeface="+mn-ea"/>
                <a:cs typeface="+mn-cs"/>
              </a:rPr>
              <a:t> z </a:t>
            </a:r>
            <a:r>
              <a:rPr kumimoji="0" sz="1120" b="0" i="0" u="none" strike="noStrike" kern="1200" cap="none" spc="0" normalizeH="0" baseline="0" noProof="0" dirty="0" err="1">
                <a:ln>
                  <a:noFill/>
                </a:ln>
                <a:solidFill>
                  <a:srgbClr val="30363C"/>
                </a:solidFill>
                <a:effectLst/>
                <a:uLnTx/>
                <a:uFillTx/>
                <a:latin typeface="Aptos"/>
                <a:ea typeface="+mn-ea"/>
                <a:cs typeface="+mn-cs"/>
              </a:rPr>
              <a:t>razdeljevanjem</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pomoči</a:t>
            </a:r>
            <a:r>
              <a:rPr kumimoji="0" sz="1120" b="0" i="0" u="none" strike="noStrike" kern="1200" cap="none" spc="0" normalizeH="0" baseline="0" noProof="0" dirty="0">
                <a:ln>
                  <a:noFill/>
                </a:ln>
                <a:solidFill>
                  <a:srgbClr val="30363C"/>
                </a:solidFill>
                <a:effectLst/>
                <a:uLnTx/>
                <a:uFillTx/>
                <a:latin typeface="Aptos"/>
                <a:ea typeface="+mn-ea"/>
                <a:cs typeface="+mn-cs"/>
              </a:rPr>
              <a:t> in </a:t>
            </a:r>
            <a:r>
              <a:rPr kumimoji="0" sz="1120" b="0" i="0" u="none" strike="noStrike" kern="1200" cap="none" spc="0" normalizeH="0" baseline="0" noProof="0" dirty="0" err="1">
                <a:ln>
                  <a:noFill/>
                </a:ln>
                <a:solidFill>
                  <a:srgbClr val="30363C"/>
                </a:solidFill>
                <a:effectLst/>
                <a:uLnTx/>
                <a:uFillTx/>
                <a:latin typeface="Aptos"/>
                <a:ea typeface="+mn-ea"/>
                <a:cs typeface="+mn-cs"/>
              </a:rPr>
              <a:t>izvajanjem</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ukrepov</a:t>
            </a:r>
            <a:r>
              <a:rPr kumimoji="0" lang="sl-SI" sz="1120" b="0" i="0" u="none" strike="noStrike" kern="1200" cap="none" spc="0" normalizeH="0" baseline="0" noProof="0" dirty="0">
                <a:ln>
                  <a:noFill/>
                </a:ln>
                <a:solidFill>
                  <a:srgbClr val="30363C"/>
                </a:solidFill>
                <a:effectLst/>
                <a:uLnTx/>
                <a:uFillTx/>
                <a:latin typeface="Aptos"/>
                <a:ea typeface="+mn-ea"/>
                <a:cs typeface="+mn-cs"/>
              </a:rPr>
              <a:t>, ki spodbujajo socialno vključevanje socialno in materialno najbolj ogroženim osebam</a:t>
            </a:r>
          </a:p>
          <a:p>
            <a:pPr marL="0" marR="0" lvl="0" indent="0" algn="l" defTabSz="457200" rtl="0" eaLnBrk="1" fontAlgn="auto" latinLnBrk="0" hangingPunct="1">
              <a:lnSpc>
                <a:spcPct val="100000"/>
              </a:lnSpc>
              <a:spcBef>
                <a:spcPts val="0"/>
              </a:spcBef>
              <a:spcAft>
                <a:spcPts val="400"/>
              </a:spcAft>
              <a:buClrTx/>
              <a:buSzTx/>
              <a:buFontTx/>
              <a:buNone/>
              <a:tabLst/>
              <a:defRPr/>
            </a:pPr>
            <a:endParaRPr lang="sl-SI" sz="1120" dirty="0">
              <a:solidFill>
                <a:srgbClr val="30363C"/>
              </a:solidFill>
              <a:latin typeface="Aptos"/>
            </a:endParaRPr>
          </a:p>
          <a:p>
            <a:pPr marL="0" marR="0" lvl="0" indent="0" algn="l" defTabSz="457200" rtl="0" eaLnBrk="1" fontAlgn="auto" latinLnBrk="0" hangingPunct="1">
              <a:lnSpc>
                <a:spcPct val="100000"/>
              </a:lnSpc>
              <a:spcBef>
                <a:spcPts val="0"/>
              </a:spcBef>
              <a:spcAft>
                <a:spcPts val="400"/>
              </a:spcAft>
              <a:buClrTx/>
              <a:buSzTx/>
              <a:buFontTx/>
              <a:buNone/>
              <a:tabLst/>
              <a:defRPr/>
            </a:pPr>
            <a:endParaRPr kumimoji="0" lang="sl-SI" sz="1120" b="0" i="0" u="none" strike="noStrike" kern="1200" cap="none" spc="0" normalizeH="0" baseline="0" noProof="0" dirty="0">
              <a:ln>
                <a:noFill/>
              </a:ln>
              <a:solidFill>
                <a:srgbClr val="30363C"/>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400"/>
              </a:spcAft>
              <a:buClrTx/>
              <a:buSzTx/>
              <a:buFontTx/>
              <a:buNone/>
              <a:tabLst/>
              <a:defRPr/>
            </a:pPr>
            <a:endParaRPr kumimoji="0" sz="1120" b="0" i="0" u="none" strike="noStrike" kern="1200" cap="none" spc="0" normalizeH="0" baseline="0" noProof="0" dirty="0">
              <a:ln>
                <a:noFill/>
              </a:ln>
              <a:solidFill>
                <a:srgbClr val="30363C"/>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400"/>
              </a:spcAft>
              <a:buClrTx/>
              <a:buSzTx/>
              <a:buFontTx/>
              <a:buNone/>
              <a:tabLst/>
              <a:defRPr/>
            </a:pPr>
            <a:endParaRPr lang="sl-SI" sz="1120" dirty="0">
              <a:solidFill>
                <a:srgbClr val="30363C"/>
              </a:solidFill>
              <a:latin typeface="Aptos"/>
            </a:endParaRPr>
          </a:p>
          <a:p>
            <a:pPr marL="0" marR="0" lvl="0" indent="0" algn="l" defTabSz="457200" rtl="0" eaLnBrk="1" fontAlgn="auto" latinLnBrk="0" hangingPunct="1">
              <a:lnSpc>
                <a:spcPct val="100000"/>
              </a:lnSpc>
              <a:spcBef>
                <a:spcPts val="0"/>
              </a:spcBef>
              <a:spcAft>
                <a:spcPts val="400"/>
              </a:spcAft>
              <a:buClrTx/>
              <a:buSzTx/>
              <a:buFontTx/>
              <a:buNone/>
              <a:tabLst/>
              <a:defRPr/>
            </a:pPr>
            <a:endParaRPr kumimoji="0" lang="sl-SI" sz="1120" b="0" i="0" u="none" strike="noStrike" kern="1200" cap="none" spc="0" normalizeH="0" baseline="0" noProof="0" dirty="0">
              <a:ln>
                <a:noFill/>
              </a:ln>
              <a:solidFill>
                <a:srgbClr val="30363C"/>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400"/>
              </a:spcAft>
              <a:buClrTx/>
              <a:buSzTx/>
              <a:buFontTx/>
              <a:buNone/>
              <a:tabLst/>
              <a:defRPr/>
            </a:pP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ustrezni</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kadrovski</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viri</a:t>
            </a:r>
            <a:r>
              <a:rPr kumimoji="0" sz="1120" b="0" i="0" u="none" strike="noStrike" kern="1200" cap="none" spc="0" normalizeH="0" baseline="0" noProof="0" dirty="0">
                <a:ln>
                  <a:noFill/>
                </a:ln>
                <a:solidFill>
                  <a:srgbClr val="30363C"/>
                </a:solidFill>
                <a:effectLst/>
                <a:uLnTx/>
                <a:uFillTx/>
                <a:latin typeface="Aptos"/>
                <a:ea typeface="+mn-ea"/>
                <a:cs typeface="+mn-cs"/>
              </a:rPr>
              <a:t> v </a:t>
            </a:r>
            <a:r>
              <a:rPr kumimoji="0" sz="1120" b="0" i="0" u="none" strike="noStrike" kern="1200" cap="none" spc="0" normalizeH="0" baseline="0" noProof="0" dirty="0" err="1">
                <a:ln>
                  <a:noFill/>
                </a:ln>
                <a:solidFill>
                  <a:srgbClr val="30363C"/>
                </a:solidFill>
                <a:effectLst/>
                <a:uLnTx/>
                <a:uFillTx/>
                <a:latin typeface="Aptos"/>
                <a:ea typeface="+mn-ea"/>
                <a:cs typeface="+mn-cs"/>
              </a:rPr>
              <a:t>skladiščih</a:t>
            </a:r>
            <a:r>
              <a:rPr kumimoji="0" sz="1120" b="0" i="0" u="none" strike="noStrike" kern="1200" cap="none" spc="0" normalizeH="0" baseline="0" noProof="0" dirty="0">
                <a:ln>
                  <a:noFill/>
                </a:ln>
                <a:solidFill>
                  <a:srgbClr val="30363C"/>
                </a:solidFill>
                <a:effectLst/>
                <a:uLnTx/>
                <a:uFillTx/>
                <a:latin typeface="Aptos"/>
                <a:ea typeface="+mn-ea"/>
                <a:cs typeface="+mn-cs"/>
              </a:rPr>
              <a:t> in </a:t>
            </a:r>
            <a:r>
              <a:rPr kumimoji="0" sz="1120" b="0" i="0" u="none" strike="noStrike" kern="1200" cap="none" spc="0" normalizeH="0" baseline="0" noProof="0" dirty="0" err="1">
                <a:ln>
                  <a:noFill/>
                </a:ln>
                <a:solidFill>
                  <a:srgbClr val="30363C"/>
                </a:solidFill>
                <a:effectLst/>
                <a:uLnTx/>
                <a:uFillTx/>
                <a:latin typeface="Aptos"/>
                <a:ea typeface="+mn-ea"/>
                <a:cs typeface="+mn-cs"/>
              </a:rPr>
              <a:t>na</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razdelilnih</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mestih</a:t>
            </a:r>
            <a:r>
              <a:rPr kumimoji="0" sz="1120" b="0" i="0" u="none" strike="noStrike" kern="1200" cap="none" spc="0" normalizeH="0" baseline="0" noProof="0" dirty="0">
                <a:ln>
                  <a:noFill/>
                </a:ln>
                <a:solidFill>
                  <a:srgbClr val="30363C"/>
                </a:solidFill>
                <a:effectLst/>
                <a:uLnTx/>
                <a:uFillTx/>
                <a:latin typeface="Aptos"/>
                <a:ea typeface="+mn-ea"/>
                <a:cs typeface="+mn-cs"/>
              </a:rPr>
              <a:t> za </a:t>
            </a:r>
            <a:r>
              <a:rPr kumimoji="0" sz="1120" b="0" i="0" u="none" strike="noStrike" kern="1200" cap="none" spc="0" normalizeH="0" baseline="0" noProof="0" dirty="0" err="1">
                <a:ln>
                  <a:noFill/>
                </a:ln>
                <a:solidFill>
                  <a:srgbClr val="30363C"/>
                </a:solidFill>
                <a:effectLst/>
                <a:uLnTx/>
                <a:uFillTx/>
                <a:latin typeface="Aptos"/>
                <a:ea typeface="+mn-ea"/>
                <a:cs typeface="+mn-cs"/>
              </a:rPr>
              <a:t>sprejem</a:t>
            </a:r>
            <a:r>
              <a:rPr kumimoji="0" sz="1120" b="0" i="0" u="none" strike="noStrike" kern="1200" cap="none" spc="0" normalizeH="0" baseline="0" noProof="0" dirty="0">
                <a:ln>
                  <a:noFill/>
                </a:ln>
                <a:solidFill>
                  <a:srgbClr val="30363C"/>
                </a:solidFill>
                <a:effectLst/>
                <a:uLnTx/>
                <a:uFillTx/>
                <a:latin typeface="Aptos"/>
                <a:ea typeface="+mn-ea"/>
                <a:cs typeface="+mn-cs"/>
              </a:rPr>
              <a:t> in </a:t>
            </a:r>
            <a:r>
              <a:rPr kumimoji="0" sz="1120" b="0" i="0" u="none" strike="noStrike" kern="1200" cap="none" spc="0" normalizeH="0" baseline="0" noProof="0" dirty="0" err="1">
                <a:ln>
                  <a:noFill/>
                </a:ln>
                <a:solidFill>
                  <a:srgbClr val="30363C"/>
                </a:solidFill>
                <a:effectLst/>
                <a:uLnTx/>
                <a:uFillTx/>
                <a:latin typeface="Aptos"/>
                <a:ea typeface="+mn-ea"/>
                <a:cs typeface="+mn-cs"/>
              </a:rPr>
              <a:t>distribucijo</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hrane</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lang="sl-SI" sz="1120" b="0" i="0" u="none" strike="noStrike" kern="1200" cap="none" spc="0" normalizeH="0" baseline="0" noProof="0" dirty="0">
                <a:ln>
                  <a:noFill/>
                </a:ln>
                <a:solidFill>
                  <a:srgbClr val="30363C"/>
                </a:solidFill>
                <a:effectLst/>
                <a:uLnTx/>
                <a:uFillTx/>
                <a:latin typeface="Aptos"/>
                <a:ea typeface="+mn-ea"/>
                <a:cs typeface="+mn-cs"/>
              </a:rPr>
              <a:t>vodenje </a:t>
            </a:r>
            <a:r>
              <a:rPr kumimoji="0" sz="1120" b="0" i="0" u="none" strike="noStrike" kern="1200" cap="none" spc="0" normalizeH="0" baseline="0" noProof="0" dirty="0" err="1">
                <a:ln>
                  <a:noFill/>
                </a:ln>
                <a:solidFill>
                  <a:srgbClr val="30363C"/>
                </a:solidFill>
                <a:effectLst/>
                <a:uLnTx/>
                <a:uFillTx/>
                <a:latin typeface="Aptos"/>
                <a:ea typeface="+mn-ea"/>
                <a:cs typeface="+mn-cs"/>
              </a:rPr>
              <a:t>evidenc</a:t>
            </a:r>
            <a:r>
              <a:rPr kumimoji="0" sz="1120" b="0" i="0" u="none" strike="noStrike" kern="1200" cap="none" spc="0" normalizeH="0" baseline="0" noProof="0" dirty="0">
                <a:ln>
                  <a:noFill/>
                </a:ln>
                <a:solidFill>
                  <a:srgbClr val="30363C"/>
                </a:solidFill>
                <a:effectLst/>
                <a:uLnTx/>
                <a:uFillTx/>
                <a:latin typeface="Aptos"/>
                <a:ea typeface="+mn-ea"/>
                <a:cs typeface="+mn-cs"/>
              </a:rPr>
              <a:t> in </a:t>
            </a:r>
            <a:r>
              <a:rPr kumimoji="0" sz="1120" b="0" i="0" u="none" strike="noStrike" kern="1200" cap="none" spc="0" normalizeH="0" baseline="0" noProof="0" dirty="0" err="1">
                <a:ln>
                  <a:noFill/>
                </a:ln>
                <a:solidFill>
                  <a:srgbClr val="30363C"/>
                </a:solidFill>
                <a:effectLst/>
                <a:uLnTx/>
                <a:uFillTx/>
                <a:latin typeface="Aptos"/>
                <a:ea typeface="+mn-ea"/>
                <a:cs typeface="+mn-cs"/>
              </a:rPr>
              <a:t>poročanje</a:t>
            </a:r>
            <a:endParaRPr kumimoji="0" sz="1120" b="0" i="0" u="none" strike="noStrike" kern="1200" cap="none" spc="0" normalizeH="0" baseline="0" noProof="0" dirty="0">
              <a:ln>
                <a:noFill/>
              </a:ln>
              <a:solidFill>
                <a:srgbClr val="30363C"/>
              </a:solidFill>
              <a:effectLst/>
              <a:uLnTx/>
              <a:uFillTx/>
              <a:latin typeface="Aptos"/>
              <a:ea typeface="+mn-ea"/>
              <a:cs typeface="+mn-cs"/>
            </a:endParaRPr>
          </a:p>
        </p:txBody>
      </p:sp>
      <p:sp>
        <p:nvSpPr>
          <p:cNvPr id="10" name="Rounded Rectangle 9"/>
          <p:cNvSpPr/>
          <p:nvPr/>
        </p:nvSpPr>
        <p:spPr>
          <a:xfrm>
            <a:off x="1264025" y="4235382"/>
            <a:ext cx="2236763" cy="68580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19" b="1" i="0" u="none" strike="noStrike" kern="1200" cap="none" spc="0" normalizeH="0" baseline="0" noProof="0" dirty="0">
                <a:ln>
                  <a:noFill/>
                </a:ln>
                <a:solidFill>
                  <a:srgbClr val="007780"/>
                </a:solidFill>
                <a:effectLst/>
                <a:uLnTx/>
                <a:uFillTx/>
                <a:latin typeface="Aptos"/>
                <a:ea typeface="+mn-ea"/>
                <a:cs typeface="+mn-cs"/>
              </a:rPr>
              <a:t>IZKAZOVANJE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l-SI" sz="980" b="0" i="0" u="none" strike="noStrike" kern="1200" cap="none" spc="0" normalizeH="0" baseline="0" noProof="0" dirty="0">
                <a:ln>
                  <a:noFill/>
                </a:ln>
                <a:solidFill>
                  <a:srgbClr val="30363C"/>
                </a:solidFill>
                <a:effectLst/>
                <a:uLnTx/>
                <a:uFillTx/>
                <a:latin typeface="Aptos"/>
                <a:ea typeface="+mn-ea"/>
                <a:cs typeface="+mn-cs"/>
              </a:rPr>
              <a:t>Pogodbe </a:t>
            </a:r>
            <a:r>
              <a:rPr kumimoji="0" sz="980" b="0" i="0" u="none" strike="noStrike" kern="1200" cap="none" spc="0" normalizeH="0" baseline="0" noProof="0" dirty="0" err="1">
                <a:ln>
                  <a:noFill/>
                </a:ln>
                <a:solidFill>
                  <a:srgbClr val="30363C"/>
                </a:solidFill>
                <a:effectLst/>
                <a:uLnTx/>
                <a:uFillTx/>
                <a:latin typeface="Aptos"/>
                <a:ea typeface="+mn-ea"/>
                <a:cs typeface="+mn-cs"/>
              </a:rPr>
              <a:t>ali</a:t>
            </a:r>
            <a:r>
              <a:rPr kumimoji="0" sz="980" b="0" i="0" u="none" strike="noStrike" kern="1200" cap="none" spc="0" normalizeH="0" baseline="0" noProof="0" dirty="0">
                <a:ln>
                  <a:noFill/>
                </a:ln>
                <a:solidFill>
                  <a:srgbClr val="30363C"/>
                </a:solidFill>
                <a:effectLst/>
                <a:uLnTx/>
                <a:uFillTx/>
                <a:latin typeface="Aptos"/>
                <a:ea typeface="+mn-ea"/>
                <a:cs typeface="+mn-cs"/>
              </a:rPr>
              <a:t> </a:t>
            </a:r>
            <a:r>
              <a:rPr kumimoji="0" sz="980" b="0" i="0" u="none" strike="noStrike" kern="1200" cap="none" spc="0" normalizeH="0" baseline="0" noProof="0" dirty="0" err="1">
                <a:ln>
                  <a:noFill/>
                </a:ln>
                <a:solidFill>
                  <a:srgbClr val="30363C"/>
                </a:solidFill>
                <a:effectLst/>
                <a:uLnTx/>
                <a:uFillTx/>
                <a:latin typeface="Aptos"/>
                <a:ea typeface="+mn-ea"/>
                <a:cs typeface="+mn-cs"/>
              </a:rPr>
              <a:t>druga</a:t>
            </a:r>
            <a:r>
              <a:rPr kumimoji="0" sz="980" b="0" i="0" u="none" strike="noStrike" kern="1200" cap="none" spc="0" normalizeH="0" baseline="0" noProof="0" dirty="0">
                <a:ln>
                  <a:noFill/>
                </a:ln>
                <a:solidFill>
                  <a:srgbClr val="30363C"/>
                </a:solidFill>
                <a:effectLst/>
                <a:uLnTx/>
                <a:uFillTx/>
                <a:latin typeface="Aptos"/>
                <a:ea typeface="+mn-ea"/>
                <a:cs typeface="+mn-cs"/>
              </a:rPr>
              <a:t> </a:t>
            </a:r>
            <a:r>
              <a:rPr kumimoji="0" sz="980" b="0" i="0" u="none" strike="noStrike" kern="1200" cap="none" spc="0" normalizeH="0" baseline="0" noProof="0" dirty="0" err="1">
                <a:ln>
                  <a:noFill/>
                </a:ln>
                <a:solidFill>
                  <a:srgbClr val="30363C"/>
                </a:solidFill>
                <a:effectLst/>
                <a:uLnTx/>
                <a:uFillTx/>
                <a:latin typeface="Aptos"/>
                <a:ea typeface="+mn-ea"/>
                <a:cs typeface="+mn-cs"/>
              </a:rPr>
              <a:t>potrdila</a:t>
            </a:r>
            <a:r>
              <a:rPr kumimoji="0" sz="980" b="0" i="0" u="none" strike="noStrike" kern="1200" cap="none" spc="0" normalizeH="0" baseline="0" noProof="0" dirty="0">
                <a:ln>
                  <a:noFill/>
                </a:ln>
                <a:solidFill>
                  <a:srgbClr val="30363C"/>
                </a:solidFill>
                <a:effectLst/>
                <a:uLnTx/>
                <a:uFillTx/>
                <a:latin typeface="Aptos"/>
                <a:ea typeface="+mn-ea"/>
                <a:cs typeface="+mn-cs"/>
              </a:rPr>
              <a:t>, </a:t>
            </a:r>
            <a:r>
              <a:rPr kumimoji="0" sz="980" b="0" i="0" u="none" strike="noStrike" kern="1200" cap="none" spc="0" normalizeH="0" baseline="0" noProof="0" dirty="0" err="1">
                <a:ln>
                  <a:noFill/>
                </a:ln>
                <a:solidFill>
                  <a:srgbClr val="30363C"/>
                </a:solidFill>
                <a:effectLst/>
                <a:uLnTx/>
                <a:uFillTx/>
                <a:latin typeface="Aptos"/>
                <a:ea typeface="+mn-ea"/>
                <a:cs typeface="+mn-cs"/>
              </a:rPr>
              <a:t>potrjena</a:t>
            </a:r>
            <a:r>
              <a:rPr kumimoji="0" sz="980" b="0" i="0" u="none" strike="noStrike" kern="1200" cap="none" spc="0" normalizeH="0" baseline="0" noProof="0" dirty="0">
                <a:ln>
                  <a:noFill/>
                </a:ln>
                <a:solidFill>
                  <a:srgbClr val="30363C"/>
                </a:solidFill>
                <a:effectLst/>
                <a:uLnTx/>
                <a:uFillTx/>
                <a:latin typeface="Aptos"/>
                <a:ea typeface="+mn-ea"/>
                <a:cs typeface="+mn-cs"/>
              </a:rPr>
              <a:t> s </a:t>
            </a:r>
            <a:r>
              <a:rPr kumimoji="0" sz="980" b="0" i="0" u="none" strike="noStrike" kern="1200" cap="none" spc="0" normalizeH="0" baseline="0" noProof="0" dirty="0" err="1">
                <a:ln>
                  <a:noFill/>
                </a:ln>
                <a:solidFill>
                  <a:srgbClr val="30363C"/>
                </a:solidFill>
                <a:effectLst/>
                <a:uLnTx/>
                <a:uFillTx/>
                <a:latin typeface="Aptos"/>
                <a:ea typeface="+mn-ea"/>
                <a:cs typeface="+mn-cs"/>
              </a:rPr>
              <a:t>strani</a:t>
            </a:r>
            <a:r>
              <a:rPr kumimoji="0" sz="980" b="0" i="0" u="none" strike="noStrike" kern="1200" cap="none" spc="0" normalizeH="0" baseline="0" noProof="0" dirty="0">
                <a:ln>
                  <a:noFill/>
                </a:ln>
                <a:solidFill>
                  <a:srgbClr val="30363C"/>
                </a:solidFill>
                <a:effectLst/>
                <a:uLnTx/>
                <a:uFillTx/>
                <a:latin typeface="Aptos"/>
                <a:ea typeface="+mn-ea"/>
                <a:cs typeface="+mn-cs"/>
              </a:rPr>
              <a:t> </a:t>
            </a:r>
            <a:r>
              <a:rPr kumimoji="0" sz="980" b="0" i="0" u="none" strike="noStrike" kern="1200" cap="none" spc="0" normalizeH="0" baseline="0" noProof="0" dirty="0" err="1">
                <a:ln>
                  <a:noFill/>
                </a:ln>
                <a:solidFill>
                  <a:srgbClr val="30363C"/>
                </a:solidFill>
                <a:effectLst/>
                <a:uLnTx/>
                <a:uFillTx/>
                <a:latin typeface="Aptos"/>
                <a:ea typeface="+mn-ea"/>
                <a:cs typeface="+mn-cs"/>
              </a:rPr>
              <a:t>odgovorne</a:t>
            </a:r>
            <a:r>
              <a:rPr kumimoji="0" sz="980" b="0" i="0" u="none" strike="noStrike" kern="1200" cap="none" spc="0" normalizeH="0" baseline="0" noProof="0" dirty="0">
                <a:ln>
                  <a:noFill/>
                </a:ln>
                <a:solidFill>
                  <a:srgbClr val="30363C"/>
                </a:solidFill>
                <a:effectLst/>
                <a:uLnTx/>
                <a:uFillTx/>
                <a:latin typeface="Aptos"/>
                <a:ea typeface="+mn-ea"/>
                <a:cs typeface="+mn-cs"/>
              </a:rPr>
              <a:t> </a:t>
            </a:r>
            <a:r>
              <a:rPr kumimoji="0" sz="980" b="0" i="0" u="none" strike="noStrike" kern="1200" cap="none" spc="0" normalizeH="0" baseline="0" noProof="0" dirty="0" err="1">
                <a:ln>
                  <a:noFill/>
                </a:ln>
                <a:solidFill>
                  <a:srgbClr val="30363C"/>
                </a:solidFill>
                <a:effectLst/>
                <a:uLnTx/>
                <a:uFillTx/>
                <a:latin typeface="Aptos"/>
                <a:ea typeface="+mn-ea"/>
                <a:cs typeface="+mn-cs"/>
              </a:rPr>
              <a:t>osebe</a:t>
            </a:r>
            <a:r>
              <a:rPr kumimoji="0" sz="980" b="0" i="0" u="none" strike="noStrike" kern="1200" cap="none" spc="0" normalizeH="0" baseline="0" noProof="0" dirty="0">
                <a:ln>
                  <a:noFill/>
                </a:ln>
                <a:solidFill>
                  <a:srgbClr val="30363C"/>
                </a:solidFill>
                <a:effectLst/>
                <a:uLnTx/>
                <a:uFillTx/>
                <a:latin typeface="Aptos"/>
                <a:ea typeface="+mn-ea"/>
                <a:cs typeface="+mn-cs"/>
              </a:rPr>
              <a:t> </a:t>
            </a:r>
            <a:r>
              <a:rPr kumimoji="0" sz="980" b="0" i="0" u="none" strike="noStrike" kern="1200" cap="none" spc="0" normalizeH="0" baseline="0" noProof="0" dirty="0" err="1">
                <a:ln>
                  <a:noFill/>
                </a:ln>
                <a:solidFill>
                  <a:srgbClr val="30363C"/>
                </a:solidFill>
                <a:effectLst/>
                <a:uLnTx/>
                <a:uFillTx/>
                <a:latin typeface="Aptos"/>
                <a:ea typeface="+mn-ea"/>
                <a:cs typeface="+mn-cs"/>
              </a:rPr>
              <a:t>naročnika</a:t>
            </a:r>
            <a:r>
              <a:rPr kumimoji="0" lang="sl-SI" sz="980" b="0" i="0" u="none" strike="noStrike" kern="1200" cap="none" spc="0" normalizeH="0" baseline="0" noProof="0" dirty="0">
                <a:ln>
                  <a:noFill/>
                </a:ln>
                <a:solidFill>
                  <a:srgbClr val="30363C"/>
                </a:solidFill>
                <a:effectLst/>
                <a:uLnTx/>
                <a:uFillTx/>
                <a:latin typeface="Aptos"/>
                <a:ea typeface="+mn-ea"/>
                <a:cs typeface="+mn-cs"/>
              </a:rPr>
              <a:t>.</a:t>
            </a:r>
            <a:endParaRPr kumimoji="0" sz="980" b="0" i="0" u="none" strike="noStrike" kern="1200" cap="none" spc="0" normalizeH="0" baseline="0" noProof="0" dirty="0">
              <a:ln>
                <a:noFill/>
              </a:ln>
              <a:solidFill>
                <a:srgbClr val="30363C"/>
              </a:solidFill>
              <a:effectLst/>
              <a:uLnTx/>
              <a:uFillTx/>
              <a:latin typeface="Aptos"/>
              <a:ea typeface="+mn-ea"/>
              <a:cs typeface="+mn-cs"/>
            </a:endParaRPr>
          </a:p>
        </p:txBody>
      </p:sp>
      <p:sp>
        <p:nvSpPr>
          <p:cNvPr id="11" name="Rounded Rectangle 10"/>
          <p:cNvSpPr/>
          <p:nvPr/>
        </p:nvSpPr>
        <p:spPr>
          <a:xfrm>
            <a:off x="4389120" y="2761488"/>
            <a:ext cx="3401568" cy="3776472"/>
          </a:xfrm>
          <a:prstGeom prst="roundRect">
            <a:avLst/>
          </a:prstGeom>
          <a:solidFill>
            <a:srgbClr val="F4F7F9"/>
          </a:solidFill>
          <a:ln>
            <a:solidFill>
              <a:srgbClr val="D3DCE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p:cNvSpPr txBox="1"/>
          <p:nvPr/>
        </p:nvSpPr>
        <p:spPr>
          <a:xfrm>
            <a:off x="4663440" y="2962656"/>
            <a:ext cx="2852928" cy="320040"/>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00" b="1" i="0" u="none" strike="noStrike" kern="1200" cap="none" spc="0" normalizeH="0" baseline="0" noProof="0">
                <a:ln>
                  <a:noFill/>
                </a:ln>
                <a:solidFill>
                  <a:srgbClr val="1E394F"/>
                </a:solidFill>
                <a:effectLst/>
                <a:uLnTx/>
                <a:uFillTx/>
                <a:latin typeface="Aptos"/>
                <a:ea typeface="+mn-ea"/>
                <a:cs typeface="+mn-cs"/>
              </a:rPr>
              <a:t>FINANČNE</a:t>
            </a:r>
          </a:p>
        </p:txBody>
      </p:sp>
      <p:sp>
        <p:nvSpPr>
          <p:cNvPr id="13" name="TextBox 12"/>
          <p:cNvSpPr txBox="1"/>
          <p:nvPr/>
        </p:nvSpPr>
        <p:spPr>
          <a:xfrm>
            <a:off x="4663440" y="3383280"/>
            <a:ext cx="2852928" cy="7817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sz="1120" b="0" i="0" u="none" strike="noStrike" kern="1200" cap="none" spc="0" normalizeH="0" baseline="0" noProof="0" dirty="0">
                <a:ln>
                  <a:noFill/>
                </a:ln>
                <a:solidFill>
                  <a:srgbClr val="30363C"/>
                </a:solidFill>
                <a:effectLst/>
                <a:uLnTx/>
                <a:uFillTx/>
                <a:latin typeface="Aptos"/>
                <a:ea typeface="+mn-ea"/>
                <a:cs typeface="+mn-cs"/>
              </a:rPr>
              <a:t>•  v </a:t>
            </a:r>
            <a:r>
              <a:rPr kumimoji="0" sz="1120" b="0" i="0" u="none" strike="noStrike" kern="1200" cap="none" spc="0" normalizeH="0" baseline="0" noProof="0" dirty="0" err="1">
                <a:ln>
                  <a:noFill/>
                </a:ln>
                <a:solidFill>
                  <a:srgbClr val="30363C"/>
                </a:solidFill>
                <a:effectLst/>
                <a:uLnTx/>
                <a:uFillTx/>
                <a:latin typeface="Aptos"/>
                <a:ea typeface="+mn-ea"/>
                <a:cs typeface="+mn-cs"/>
              </a:rPr>
              <a:t>zadnjih</a:t>
            </a:r>
            <a:r>
              <a:rPr kumimoji="0" sz="1120" b="0" i="0" u="none" strike="noStrike" kern="1200" cap="none" spc="0" normalizeH="0" baseline="0" noProof="0" dirty="0">
                <a:ln>
                  <a:noFill/>
                </a:ln>
                <a:solidFill>
                  <a:srgbClr val="30363C"/>
                </a:solidFill>
                <a:effectLst/>
                <a:uLnTx/>
                <a:uFillTx/>
                <a:latin typeface="Aptos"/>
                <a:ea typeface="+mn-ea"/>
                <a:cs typeface="+mn-cs"/>
              </a:rPr>
              <a:t> 6 </a:t>
            </a:r>
            <a:r>
              <a:rPr kumimoji="0" sz="1120" b="0" i="0" u="none" strike="noStrike" kern="1200" cap="none" spc="0" normalizeH="0" baseline="0" noProof="0" dirty="0" err="1">
                <a:ln>
                  <a:noFill/>
                </a:ln>
                <a:solidFill>
                  <a:srgbClr val="30363C"/>
                </a:solidFill>
                <a:effectLst/>
                <a:uLnTx/>
                <a:uFillTx/>
                <a:latin typeface="Aptos"/>
                <a:ea typeface="+mn-ea"/>
                <a:cs typeface="+mn-cs"/>
              </a:rPr>
              <a:t>mesecih</a:t>
            </a:r>
            <a:r>
              <a:rPr kumimoji="0" sz="1120" b="0" i="0" u="none" strike="noStrike" kern="1200" cap="none" spc="0" normalizeH="0" baseline="0" noProof="0" dirty="0">
                <a:ln>
                  <a:noFill/>
                </a:ln>
                <a:solidFill>
                  <a:srgbClr val="30363C"/>
                </a:solidFill>
                <a:effectLst/>
                <a:uLnTx/>
                <a:uFillTx/>
                <a:latin typeface="Aptos"/>
                <a:ea typeface="+mn-ea"/>
                <a:cs typeface="+mn-cs"/>
              </a:rPr>
              <a:t> pred </a:t>
            </a:r>
            <a:r>
              <a:rPr kumimoji="0" sz="1120" b="0" i="0" u="none" strike="noStrike" kern="1200" cap="none" spc="0" normalizeH="0" baseline="0" noProof="0" dirty="0" err="1">
                <a:ln>
                  <a:noFill/>
                </a:ln>
                <a:solidFill>
                  <a:srgbClr val="30363C"/>
                </a:solidFill>
                <a:effectLst/>
                <a:uLnTx/>
                <a:uFillTx/>
                <a:latin typeface="Aptos"/>
                <a:ea typeface="+mn-ea"/>
                <a:cs typeface="+mn-cs"/>
              </a:rPr>
              <a:t>vložitvijo</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vloge</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ni</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bil</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blokiran</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noben</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transakcijski</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račun</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razviden</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iz</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lang="sl-SI" sz="1120" b="0" i="0" u="none" strike="noStrike" kern="1200" cap="none" spc="0" normalizeH="0" baseline="0" noProof="0" dirty="0">
                <a:ln>
                  <a:noFill/>
                </a:ln>
                <a:solidFill>
                  <a:srgbClr val="30363C"/>
                </a:solidFill>
                <a:effectLst/>
                <a:uLnTx/>
                <a:uFillTx/>
                <a:latin typeface="Aptos"/>
                <a:ea typeface="+mn-ea"/>
                <a:cs typeface="+mn-cs"/>
              </a:rPr>
              <a:t>Poslovnega registra Slovenije (</a:t>
            </a:r>
            <a:r>
              <a:rPr kumimoji="0" sz="1120" b="0" i="0" u="none" strike="noStrike" kern="1200" cap="none" spc="0" normalizeH="0" baseline="0" noProof="0" dirty="0">
                <a:ln>
                  <a:noFill/>
                </a:ln>
                <a:solidFill>
                  <a:srgbClr val="30363C"/>
                </a:solidFill>
                <a:effectLst/>
                <a:uLnTx/>
                <a:uFillTx/>
                <a:latin typeface="Aptos"/>
                <a:ea typeface="+mn-ea"/>
                <a:cs typeface="+mn-cs"/>
              </a:rPr>
              <a:t>AJPES</a:t>
            </a:r>
            <a:r>
              <a:rPr kumimoji="0" lang="sl-SI" sz="1120" b="0" i="0" u="none" strike="noStrike" kern="1200" cap="none" spc="0" normalizeH="0" baseline="0" noProof="0" dirty="0">
                <a:ln>
                  <a:noFill/>
                </a:ln>
                <a:solidFill>
                  <a:srgbClr val="30363C"/>
                </a:solidFill>
                <a:effectLst/>
                <a:uLnTx/>
                <a:uFillTx/>
                <a:latin typeface="Aptos"/>
                <a:ea typeface="+mn-ea"/>
                <a:cs typeface="+mn-cs"/>
              </a:rPr>
              <a:t>)</a:t>
            </a:r>
            <a:endParaRPr kumimoji="0" sz="1120" b="0" i="0" u="none" strike="noStrike" kern="1200" cap="none" spc="0" normalizeH="0" baseline="0" noProof="0" dirty="0">
              <a:ln>
                <a:noFill/>
              </a:ln>
              <a:solidFill>
                <a:srgbClr val="30363C"/>
              </a:solidFill>
              <a:effectLst/>
              <a:uLnTx/>
              <a:uFillTx/>
              <a:latin typeface="Aptos"/>
              <a:ea typeface="+mn-ea"/>
              <a:cs typeface="+mn-cs"/>
            </a:endParaRPr>
          </a:p>
        </p:txBody>
      </p:sp>
      <p:sp>
        <p:nvSpPr>
          <p:cNvPr id="14" name="Rounded Rectangle 13"/>
          <p:cNvSpPr/>
          <p:nvPr/>
        </p:nvSpPr>
        <p:spPr>
          <a:xfrm>
            <a:off x="4617720" y="4242816"/>
            <a:ext cx="2962656" cy="68580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19" b="1" i="0" u="none" strike="noStrike" kern="1200" cap="none" spc="0" normalizeH="0" baseline="0" noProof="0" dirty="0">
                <a:ln>
                  <a:noFill/>
                </a:ln>
                <a:solidFill>
                  <a:srgbClr val="007780"/>
                </a:solidFill>
                <a:effectLst/>
                <a:uLnTx/>
                <a:uFillTx/>
                <a:latin typeface="Aptos"/>
                <a:ea typeface="+mn-ea"/>
                <a:cs typeface="+mn-cs"/>
              </a:rPr>
              <a:t>IZKAZOVANJE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sz="980" b="0" i="0" u="none" strike="noStrike" kern="1200" cap="none" spc="0" normalizeH="0" baseline="0" noProof="0" dirty="0" err="1">
                <a:ln>
                  <a:noFill/>
                </a:ln>
                <a:solidFill>
                  <a:srgbClr val="30363C"/>
                </a:solidFill>
                <a:effectLst/>
                <a:uLnTx/>
                <a:uFillTx/>
                <a:latin typeface="Aptos"/>
                <a:ea typeface="+mn-ea"/>
                <a:cs typeface="+mn-cs"/>
              </a:rPr>
              <a:t>Potrdila</a:t>
            </a:r>
            <a:r>
              <a:rPr kumimoji="0" sz="980" b="0" i="0" u="none" strike="noStrike" kern="1200" cap="none" spc="0" normalizeH="0" baseline="0" noProof="0" dirty="0">
                <a:ln>
                  <a:noFill/>
                </a:ln>
                <a:solidFill>
                  <a:srgbClr val="30363C"/>
                </a:solidFill>
                <a:effectLst/>
                <a:uLnTx/>
                <a:uFillTx/>
                <a:latin typeface="Aptos"/>
                <a:ea typeface="+mn-ea"/>
                <a:cs typeface="+mn-cs"/>
              </a:rPr>
              <a:t> </a:t>
            </a:r>
            <a:r>
              <a:rPr kumimoji="0" sz="980" b="0" i="0" u="none" strike="noStrike" kern="1200" cap="none" spc="0" normalizeH="0" baseline="0" noProof="0" dirty="0" err="1">
                <a:ln>
                  <a:noFill/>
                </a:ln>
                <a:solidFill>
                  <a:srgbClr val="30363C"/>
                </a:solidFill>
                <a:effectLst/>
                <a:uLnTx/>
                <a:uFillTx/>
                <a:latin typeface="Aptos"/>
                <a:ea typeface="+mn-ea"/>
                <a:cs typeface="+mn-cs"/>
              </a:rPr>
              <a:t>poslovnih</a:t>
            </a:r>
            <a:r>
              <a:rPr kumimoji="0" sz="980" b="0" i="0" u="none" strike="noStrike" kern="1200" cap="none" spc="0" normalizeH="0" baseline="0" noProof="0" dirty="0">
                <a:ln>
                  <a:noFill/>
                </a:ln>
                <a:solidFill>
                  <a:srgbClr val="30363C"/>
                </a:solidFill>
                <a:effectLst/>
                <a:uLnTx/>
                <a:uFillTx/>
                <a:latin typeface="Aptos"/>
                <a:ea typeface="+mn-ea"/>
                <a:cs typeface="+mn-cs"/>
              </a:rPr>
              <a:t> bank za </a:t>
            </a:r>
            <a:r>
              <a:rPr kumimoji="0" sz="980" b="0" i="0" u="none" strike="noStrike" kern="1200" cap="none" spc="0" normalizeH="0" baseline="0" noProof="0" dirty="0" err="1">
                <a:ln>
                  <a:noFill/>
                </a:ln>
                <a:solidFill>
                  <a:srgbClr val="30363C"/>
                </a:solidFill>
                <a:effectLst/>
                <a:uLnTx/>
                <a:uFillTx/>
                <a:latin typeface="Aptos"/>
                <a:ea typeface="+mn-ea"/>
                <a:cs typeface="+mn-cs"/>
              </a:rPr>
              <a:t>vse</a:t>
            </a:r>
            <a:r>
              <a:rPr kumimoji="0" sz="980" b="0" i="0" u="none" strike="noStrike" kern="1200" cap="none" spc="0" normalizeH="0" baseline="0" noProof="0" dirty="0">
                <a:ln>
                  <a:noFill/>
                </a:ln>
                <a:solidFill>
                  <a:srgbClr val="30363C"/>
                </a:solidFill>
                <a:effectLst/>
                <a:uLnTx/>
                <a:uFillTx/>
                <a:latin typeface="Aptos"/>
                <a:ea typeface="+mn-ea"/>
                <a:cs typeface="+mn-cs"/>
              </a:rPr>
              <a:t> </a:t>
            </a:r>
            <a:r>
              <a:rPr kumimoji="0" sz="980" b="0" i="0" u="none" strike="noStrike" kern="1200" cap="none" spc="0" normalizeH="0" baseline="0" noProof="0" dirty="0" err="1">
                <a:ln>
                  <a:noFill/>
                </a:ln>
                <a:solidFill>
                  <a:srgbClr val="30363C"/>
                </a:solidFill>
                <a:effectLst/>
                <a:uLnTx/>
                <a:uFillTx/>
                <a:latin typeface="Aptos"/>
                <a:ea typeface="+mn-ea"/>
                <a:cs typeface="+mn-cs"/>
              </a:rPr>
              <a:t>transakcijske</a:t>
            </a:r>
            <a:r>
              <a:rPr kumimoji="0" sz="980" b="0" i="0" u="none" strike="noStrike" kern="1200" cap="none" spc="0" normalizeH="0" baseline="0" noProof="0" dirty="0">
                <a:ln>
                  <a:noFill/>
                </a:ln>
                <a:solidFill>
                  <a:srgbClr val="30363C"/>
                </a:solidFill>
                <a:effectLst/>
                <a:uLnTx/>
                <a:uFillTx/>
                <a:latin typeface="Aptos"/>
                <a:ea typeface="+mn-ea"/>
                <a:cs typeface="+mn-cs"/>
              </a:rPr>
              <a:t> </a:t>
            </a:r>
            <a:r>
              <a:rPr kumimoji="0" sz="980" b="0" i="0" u="none" strike="noStrike" kern="1200" cap="none" spc="0" normalizeH="0" baseline="0" noProof="0" dirty="0" err="1">
                <a:ln>
                  <a:noFill/>
                </a:ln>
                <a:solidFill>
                  <a:srgbClr val="30363C"/>
                </a:solidFill>
                <a:effectLst/>
                <a:uLnTx/>
                <a:uFillTx/>
                <a:latin typeface="Aptos"/>
                <a:ea typeface="+mn-ea"/>
                <a:cs typeface="+mn-cs"/>
              </a:rPr>
              <a:t>račune</a:t>
            </a:r>
            <a:r>
              <a:rPr kumimoji="0" sz="980" b="0" i="0" u="none" strike="noStrike" kern="1200" cap="none" spc="0" normalizeH="0" baseline="0" noProof="0" dirty="0">
                <a:ln>
                  <a:noFill/>
                </a:ln>
                <a:solidFill>
                  <a:srgbClr val="30363C"/>
                </a:solidFill>
                <a:effectLst/>
                <a:uLnTx/>
                <a:uFillTx/>
                <a:latin typeface="Aptos"/>
                <a:ea typeface="+mn-ea"/>
                <a:cs typeface="+mn-cs"/>
              </a:rPr>
              <a:t>, </a:t>
            </a:r>
            <a:r>
              <a:rPr kumimoji="0" sz="980" b="0" i="0" u="none" strike="noStrike" kern="1200" cap="none" spc="0" normalizeH="0" baseline="0" noProof="0" dirty="0" err="1">
                <a:ln>
                  <a:noFill/>
                </a:ln>
                <a:solidFill>
                  <a:srgbClr val="30363C"/>
                </a:solidFill>
                <a:effectLst/>
                <a:uLnTx/>
                <a:uFillTx/>
                <a:latin typeface="Aptos"/>
                <a:ea typeface="+mn-ea"/>
                <a:cs typeface="+mn-cs"/>
              </a:rPr>
              <a:t>razvidne</a:t>
            </a:r>
            <a:r>
              <a:rPr kumimoji="0" sz="980" b="0" i="0" u="none" strike="noStrike" kern="1200" cap="none" spc="0" normalizeH="0" baseline="0" noProof="0" dirty="0">
                <a:ln>
                  <a:noFill/>
                </a:ln>
                <a:solidFill>
                  <a:srgbClr val="30363C"/>
                </a:solidFill>
                <a:effectLst/>
                <a:uLnTx/>
                <a:uFillTx/>
                <a:latin typeface="Aptos"/>
                <a:ea typeface="+mn-ea"/>
                <a:cs typeface="+mn-cs"/>
              </a:rPr>
              <a:t> </a:t>
            </a:r>
            <a:r>
              <a:rPr kumimoji="0" sz="980" b="0" i="0" u="none" strike="noStrike" kern="1200" cap="none" spc="0" normalizeH="0" baseline="0" noProof="0" dirty="0" err="1">
                <a:ln>
                  <a:noFill/>
                </a:ln>
                <a:solidFill>
                  <a:srgbClr val="30363C"/>
                </a:solidFill>
                <a:effectLst/>
                <a:uLnTx/>
                <a:uFillTx/>
                <a:latin typeface="Aptos"/>
                <a:ea typeface="+mn-ea"/>
                <a:cs typeface="+mn-cs"/>
              </a:rPr>
              <a:t>iz</a:t>
            </a:r>
            <a:r>
              <a:rPr kumimoji="0" sz="980" b="0" i="0" u="none" strike="noStrike" kern="1200" cap="none" spc="0" normalizeH="0" baseline="0" noProof="0" dirty="0">
                <a:ln>
                  <a:noFill/>
                </a:ln>
                <a:solidFill>
                  <a:srgbClr val="30363C"/>
                </a:solidFill>
                <a:effectLst/>
                <a:uLnTx/>
                <a:uFillTx/>
                <a:latin typeface="Aptos"/>
                <a:ea typeface="+mn-ea"/>
                <a:cs typeface="+mn-cs"/>
              </a:rPr>
              <a:t> AJPES.</a:t>
            </a:r>
          </a:p>
        </p:txBody>
      </p:sp>
      <p:sp>
        <p:nvSpPr>
          <p:cNvPr id="15" name="Rounded Rectangle 14"/>
          <p:cNvSpPr/>
          <p:nvPr/>
        </p:nvSpPr>
        <p:spPr>
          <a:xfrm>
            <a:off x="8119872" y="2761487"/>
            <a:ext cx="3401568" cy="3776471"/>
          </a:xfrm>
          <a:prstGeom prst="roundRect">
            <a:avLst/>
          </a:prstGeom>
          <a:solidFill>
            <a:srgbClr val="F4F7F9"/>
          </a:solidFill>
          <a:ln>
            <a:solidFill>
              <a:srgbClr val="D3DCE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extBox 15"/>
          <p:cNvSpPr txBox="1"/>
          <p:nvPr/>
        </p:nvSpPr>
        <p:spPr>
          <a:xfrm>
            <a:off x="8394192" y="2962656"/>
            <a:ext cx="2852928" cy="320040"/>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00" b="1" i="0" u="none" strike="noStrike" kern="1200" cap="none" spc="0" normalizeH="0" baseline="0" noProof="0">
                <a:ln>
                  <a:noFill/>
                </a:ln>
                <a:solidFill>
                  <a:srgbClr val="1E394F"/>
                </a:solidFill>
                <a:effectLst/>
                <a:uLnTx/>
                <a:uFillTx/>
                <a:latin typeface="Aptos"/>
                <a:ea typeface="+mn-ea"/>
                <a:cs typeface="+mn-cs"/>
              </a:rPr>
              <a:t>OPERATIVNE</a:t>
            </a:r>
          </a:p>
        </p:txBody>
      </p:sp>
      <p:sp>
        <p:nvSpPr>
          <p:cNvPr id="17" name="TextBox 16"/>
          <p:cNvSpPr txBox="1"/>
          <p:nvPr/>
        </p:nvSpPr>
        <p:spPr>
          <a:xfrm>
            <a:off x="8394192" y="3383280"/>
            <a:ext cx="2852928" cy="122905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razpolaganje</a:t>
            </a:r>
            <a:r>
              <a:rPr kumimoji="0" sz="1120" b="0" i="0" u="none" strike="noStrike" kern="1200" cap="none" spc="0" normalizeH="0" baseline="0" noProof="0" dirty="0">
                <a:ln>
                  <a:noFill/>
                </a:ln>
                <a:solidFill>
                  <a:srgbClr val="30363C"/>
                </a:solidFill>
                <a:effectLst/>
                <a:uLnTx/>
                <a:uFillTx/>
                <a:latin typeface="Aptos"/>
                <a:ea typeface="+mn-ea"/>
                <a:cs typeface="+mn-cs"/>
              </a:rPr>
              <a:t> s </a:t>
            </a:r>
            <a:r>
              <a:rPr kumimoji="0" sz="1120" b="0" i="0" u="none" strike="noStrike" kern="1200" cap="none" spc="0" normalizeH="0" baseline="0" noProof="0" dirty="0" err="1">
                <a:ln>
                  <a:noFill/>
                </a:ln>
                <a:solidFill>
                  <a:srgbClr val="30363C"/>
                </a:solidFill>
                <a:effectLst/>
                <a:uLnTx/>
                <a:uFillTx/>
                <a:latin typeface="Aptos"/>
                <a:ea typeface="+mn-ea"/>
                <a:cs typeface="+mn-cs"/>
              </a:rPr>
              <a:t>skladišči</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kamor</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lahko</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ministrstvo</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dostavi</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hrano</a:t>
            </a:r>
            <a:endParaRPr kumimoji="0" sz="1120" b="0" i="0" u="none" strike="noStrike" kern="1200" cap="none" spc="0" normalizeH="0" baseline="0" noProof="0" dirty="0">
              <a:ln>
                <a:noFill/>
              </a:ln>
              <a:solidFill>
                <a:srgbClr val="30363C"/>
              </a:solidFill>
              <a:effectLst/>
              <a:uLnTx/>
              <a:uFillTx/>
              <a:latin typeface="Aptos"/>
              <a:ea typeface="+mn-ea"/>
              <a:cs typeface="+mn-cs"/>
            </a:endParaRPr>
          </a:p>
          <a:p>
            <a:pPr marL="0" marR="0" lvl="0" indent="0" algn="l" defTabSz="457200" rtl="0" eaLnBrk="1" fontAlgn="auto" latinLnBrk="0" hangingPunct="1">
              <a:lnSpc>
                <a:spcPct val="100000"/>
              </a:lnSpc>
              <a:spcBef>
                <a:spcPts val="0"/>
              </a:spcBef>
              <a:spcAft>
                <a:spcPts val="400"/>
              </a:spcAft>
              <a:buClrTx/>
              <a:buSzTx/>
              <a:buFontTx/>
              <a:buNone/>
              <a:tabLst/>
              <a:defRPr/>
            </a:pP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lang="sl-SI" sz="1120" b="0" i="0" u="none" strike="noStrike" kern="1200" cap="none" spc="0" normalizeH="0" baseline="0" noProof="0" dirty="0">
                <a:ln>
                  <a:noFill/>
                </a:ln>
                <a:solidFill>
                  <a:srgbClr val="30363C"/>
                </a:solidFill>
                <a:effectLst/>
                <a:uLnTx/>
                <a:uFillTx/>
                <a:latin typeface="Aptos"/>
                <a:ea typeface="+mn-ea"/>
                <a:cs typeface="+mn-cs"/>
              </a:rPr>
              <a:t>razpolaganje z</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lokacij</a:t>
            </a:r>
            <a:r>
              <a:rPr kumimoji="0" lang="sl-SI" sz="1120" b="0" i="0" u="none" strike="noStrike" kern="1200" cap="none" spc="0" normalizeH="0" baseline="0" noProof="0" dirty="0" err="1">
                <a:ln>
                  <a:noFill/>
                </a:ln>
                <a:solidFill>
                  <a:srgbClr val="30363C"/>
                </a:solidFill>
                <a:effectLst/>
                <a:uLnTx/>
                <a:uFillTx/>
                <a:latin typeface="Aptos"/>
                <a:ea typeface="+mn-ea"/>
                <a:cs typeface="+mn-cs"/>
              </a:rPr>
              <a:t>ami</a:t>
            </a:r>
            <a:r>
              <a:rPr kumimoji="0" sz="1120" b="0" i="0" u="none" strike="noStrike" kern="1200" cap="none" spc="0" normalizeH="0" baseline="0" noProof="0" dirty="0">
                <a:ln>
                  <a:noFill/>
                </a:ln>
                <a:solidFill>
                  <a:srgbClr val="30363C"/>
                </a:solidFill>
                <a:effectLst/>
                <a:uLnTx/>
                <a:uFillTx/>
                <a:latin typeface="Aptos"/>
                <a:ea typeface="+mn-ea"/>
                <a:cs typeface="+mn-cs"/>
              </a:rPr>
              <a:t> za </a:t>
            </a:r>
            <a:r>
              <a:rPr kumimoji="0" sz="1120" b="0" i="0" u="none" strike="noStrike" kern="1200" cap="none" spc="0" normalizeH="0" baseline="0" noProof="0" dirty="0" err="1">
                <a:ln>
                  <a:noFill/>
                </a:ln>
                <a:solidFill>
                  <a:srgbClr val="30363C"/>
                </a:solidFill>
                <a:effectLst/>
                <a:uLnTx/>
                <a:uFillTx/>
                <a:latin typeface="Aptos"/>
                <a:ea typeface="+mn-ea"/>
                <a:cs typeface="+mn-cs"/>
              </a:rPr>
              <a:t>razdeljevanje</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hrane</a:t>
            </a:r>
            <a:r>
              <a:rPr kumimoji="0" sz="1120" b="0" i="0" u="none" strike="noStrike" kern="1200" cap="none" spc="0" normalizeH="0" baseline="0" noProof="0" dirty="0">
                <a:ln>
                  <a:noFill/>
                </a:ln>
                <a:solidFill>
                  <a:srgbClr val="30363C"/>
                </a:solidFill>
                <a:effectLst/>
                <a:uLnTx/>
                <a:uFillTx/>
                <a:latin typeface="Aptos"/>
                <a:ea typeface="+mn-ea"/>
                <a:cs typeface="+mn-cs"/>
              </a:rPr>
              <a:t> </a:t>
            </a:r>
            <a:endParaRPr lang="sl-SI" sz="1120" dirty="0">
              <a:solidFill>
                <a:srgbClr val="30363C"/>
              </a:solidFill>
              <a:latin typeface="Aptos"/>
            </a:endParaRPr>
          </a:p>
          <a:p>
            <a:pPr lvl="0">
              <a:spcAft>
                <a:spcPts val="400"/>
              </a:spcAft>
            </a:pPr>
            <a:r>
              <a:rPr lang="sl-SI" sz="1120" dirty="0">
                <a:solidFill>
                  <a:srgbClr val="30363C"/>
                </a:solidFill>
                <a:latin typeface="Aptos"/>
              </a:rPr>
              <a:t>• zagotavlja </a:t>
            </a:r>
            <a:r>
              <a:rPr kumimoji="0" sz="1120" b="0" i="0" u="none" strike="noStrike" kern="1200" cap="none" spc="0" normalizeH="0" baseline="0" noProof="0" dirty="0" err="1">
                <a:ln>
                  <a:noFill/>
                </a:ln>
                <a:solidFill>
                  <a:srgbClr val="30363C"/>
                </a:solidFill>
                <a:effectLst/>
                <a:uLnTx/>
                <a:uFillTx/>
                <a:latin typeface="Aptos"/>
                <a:ea typeface="+mn-ea"/>
                <a:cs typeface="+mn-cs"/>
              </a:rPr>
              <a:t>logističn</a:t>
            </a:r>
            <a:r>
              <a:rPr kumimoji="0" lang="sl-SI" sz="1120" b="0" i="0" u="none" strike="noStrike" kern="1200" cap="none" spc="0" normalizeH="0" baseline="0" noProof="0" dirty="0">
                <a:ln>
                  <a:noFill/>
                </a:ln>
                <a:solidFill>
                  <a:srgbClr val="30363C"/>
                </a:solidFill>
                <a:effectLst/>
                <a:uLnTx/>
                <a:uFillTx/>
                <a:latin typeface="Aptos"/>
                <a:ea typeface="+mn-ea"/>
                <a:cs typeface="+mn-cs"/>
              </a:rPr>
              <a:t>o</a:t>
            </a:r>
            <a:r>
              <a:rPr kumimoji="0" sz="1120" b="0" i="0" u="none" strike="noStrike" kern="1200" cap="none" spc="0" normalizeH="0" baseline="0" noProof="0" dirty="0">
                <a:ln>
                  <a:noFill/>
                </a:ln>
                <a:solidFill>
                  <a:srgbClr val="30363C"/>
                </a:solidFill>
                <a:effectLst/>
                <a:uLnTx/>
                <a:uFillTx/>
                <a:latin typeface="Aptos"/>
                <a:ea typeface="+mn-ea"/>
                <a:cs typeface="+mn-cs"/>
              </a:rPr>
              <a:t> </a:t>
            </a:r>
            <a:r>
              <a:rPr kumimoji="0" sz="1120" b="0" i="0" u="none" strike="noStrike" kern="1200" cap="none" spc="0" normalizeH="0" baseline="0" noProof="0" dirty="0" err="1">
                <a:ln>
                  <a:noFill/>
                </a:ln>
                <a:solidFill>
                  <a:srgbClr val="30363C"/>
                </a:solidFill>
                <a:effectLst/>
                <a:uLnTx/>
                <a:uFillTx/>
                <a:latin typeface="Aptos"/>
                <a:ea typeface="+mn-ea"/>
                <a:cs typeface="+mn-cs"/>
              </a:rPr>
              <a:t>podpor</a:t>
            </a:r>
            <a:r>
              <a:rPr kumimoji="0" lang="sl-SI" sz="1120" b="0" i="0" u="none" strike="noStrike" kern="1200" cap="none" spc="0" normalizeH="0" baseline="0" noProof="0" dirty="0">
                <a:ln>
                  <a:noFill/>
                </a:ln>
                <a:solidFill>
                  <a:srgbClr val="30363C"/>
                </a:solidFill>
                <a:effectLst/>
                <a:uLnTx/>
                <a:uFillTx/>
                <a:latin typeface="Aptos"/>
                <a:ea typeface="+mn-ea"/>
                <a:cs typeface="+mn-cs"/>
              </a:rPr>
              <a:t>o</a:t>
            </a:r>
            <a:r>
              <a:rPr kumimoji="0" sz="1120" b="0" i="0" u="none" strike="noStrike" kern="1200" cap="none" spc="0" normalizeH="0" baseline="0" noProof="0" dirty="0">
                <a:ln>
                  <a:noFill/>
                </a:ln>
                <a:solidFill>
                  <a:srgbClr val="30363C"/>
                </a:solidFill>
                <a:effectLst/>
                <a:uLnTx/>
                <a:uFillTx/>
                <a:latin typeface="Aptos"/>
                <a:ea typeface="+mn-ea"/>
                <a:cs typeface="+mn-cs"/>
              </a:rPr>
              <a:t> za </a:t>
            </a:r>
            <a:r>
              <a:rPr kumimoji="0" sz="1120" b="0" i="0" u="none" strike="noStrike" kern="1200" cap="none" spc="0" normalizeH="0" baseline="0" noProof="0" dirty="0" err="1">
                <a:ln>
                  <a:noFill/>
                </a:ln>
                <a:solidFill>
                  <a:srgbClr val="30363C"/>
                </a:solidFill>
                <a:effectLst/>
                <a:uLnTx/>
                <a:uFillTx/>
                <a:latin typeface="Aptos"/>
                <a:ea typeface="+mn-ea"/>
                <a:cs typeface="+mn-cs"/>
              </a:rPr>
              <a:t>sprejem</a:t>
            </a:r>
            <a:r>
              <a:rPr kumimoji="0" sz="1120" b="0" i="0" u="none" strike="noStrike" kern="1200" cap="none" spc="0" normalizeH="0" baseline="0" noProof="0" dirty="0">
                <a:ln>
                  <a:noFill/>
                </a:ln>
                <a:solidFill>
                  <a:srgbClr val="30363C"/>
                </a:solidFill>
                <a:effectLst/>
                <a:uLnTx/>
                <a:uFillTx/>
                <a:latin typeface="Aptos"/>
                <a:ea typeface="+mn-ea"/>
                <a:cs typeface="+mn-cs"/>
              </a:rPr>
              <a:t>, transport in </a:t>
            </a:r>
            <a:r>
              <a:rPr kumimoji="0" sz="1120" b="0" i="0" u="none" strike="noStrike" kern="1200" cap="none" spc="0" normalizeH="0" baseline="0" noProof="0" dirty="0" err="1">
                <a:ln>
                  <a:noFill/>
                </a:ln>
                <a:solidFill>
                  <a:srgbClr val="30363C"/>
                </a:solidFill>
                <a:effectLst/>
                <a:uLnTx/>
                <a:uFillTx/>
                <a:latin typeface="Aptos"/>
                <a:ea typeface="+mn-ea"/>
                <a:cs typeface="+mn-cs"/>
              </a:rPr>
              <a:t>razdeljevanje</a:t>
            </a:r>
            <a:endParaRPr kumimoji="0" sz="1120" b="0" i="0" u="none" strike="noStrike" kern="1200" cap="none" spc="0" normalizeH="0" baseline="0" noProof="0" dirty="0">
              <a:ln>
                <a:noFill/>
              </a:ln>
              <a:solidFill>
                <a:srgbClr val="30363C"/>
              </a:solidFill>
              <a:effectLst/>
              <a:uLnTx/>
              <a:uFillTx/>
              <a:latin typeface="Aptos"/>
              <a:ea typeface="+mn-ea"/>
              <a:cs typeface="+mn-cs"/>
            </a:endParaRPr>
          </a:p>
        </p:txBody>
      </p:sp>
      <p:sp>
        <p:nvSpPr>
          <p:cNvPr id="18" name="Rounded Rectangle 17"/>
          <p:cNvSpPr/>
          <p:nvPr/>
        </p:nvSpPr>
        <p:spPr>
          <a:xfrm>
            <a:off x="8394192" y="4667962"/>
            <a:ext cx="2962656" cy="68580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19" b="1" i="0" u="none" strike="noStrike" kern="1200" cap="none" spc="0" normalizeH="0" baseline="0" noProof="0" dirty="0">
                <a:ln>
                  <a:noFill/>
                </a:ln>
                <a:solidFill>
                  <a:srgbClr val="007780"/>
                </a:solidFill>
                <a:effectLst/>
                <a:uLnTx/>
                <a:uFillTx/>
                <a:latin typeface="Aptos"/>
                <a:ea typeface="+mn-ea"/>
                <a:cs typeface="+mn-cs"/>
              </a:rPr>
              <a:t>IZKAZOVANJE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sz="980" b="0" i="0" u="none" strike="noStrike" kern="1200" cap="none" spc="0" normalizeH="0" baseline="0" noProof="0" dirty="0" err="1">
                <a:ln>
                  <a:noFill/>
                </a:ln>
                <a:solidFill>
                  <a:srgbClr val="30363C"/>
                </a:solidFill>
                <a:effectLst/>
                <a:uLnTx/>
                <a:uFillTx/>
                <a:latin typeface="Aptos"/>
                <a:ea typeface="+mn-ea"/>
                <a:cs typeface="+mn-cs"/>
              </a:rPr>
              <a:t>Navedba</a:t>
            </a:r>
            <a:r>
              <a:rPr kumimoji="0" sz="980" b="0" i="0" u="none" strike="noStrike" kern="1200" cap="none" spc="0" normalizeH="0" baseline="0" noProof="0" dirty="0">
                <a:ln>
                  <a:noFill/>
                </a:ln>
                <a:solidFill>
                  <a:srgbClr val="30363C"/>
                </a:solidFill>
                <a:effectLst/>
                <a:uLnTx/>
                <a:uFillTx/>
                <a:latin typeface="Aptos"/>
                <a:ea typeface="+mn-ea"/>
                <a:cs typeface="+mn-cs"/>
              </a:rPr>
              <a:t> </a:t>
            </a:r>
            <a:r>
              <a:rPr kumimoji="0" sz="980" b="0" i="0" u="none" strike="noStrike" kern="1200" cap="none" spc="0" normalizeH="0" baseline="0" noProof="0" dirty="0" err="1">
                <a:ln>
                  <a:noFill/>
                </a:ln>
                <a:solidFill>
                  <a:srgbClr val="30363C"/>
                </a:solidFill>
                <a:effectLst/>
                <a:uLnTx/>
                <a:uFillTx/>
                <a:latin typeface="Aptos"/>
                <a:ea typeface="+mn-ea"/>
                <a:cs typeface="+mn-cs"/>
              </a:rPr>
              <a:t>podatkov</a:t>
            </a:r>
            <a:r>
              <a:rPr kumimoji="0" sz="980" b="0" i="0" u="none" strike="noStrike" kern="1200" cap="none" spc="0" normalizeH="0" baseline="0" noProof="0" dirty="0">
                <a:ln>
                  <a:noFill/>
                </a:ln>
                <a:solidFill>
                  <a:srgbClr val="30363C"/>
                </a:solidFill>
                <a:effectLst/>
                <a:uLnTx/>
                <a:uFillTx/>
                <a:latin typeface="Aptos"/>
                <a:ea typeface="+mn-ea"/>
                <a:cs typeface="+mn-cs"/>
              </a:rPr>
              <a:t> v </a:t>
            </a:r>
            <a:r>
              <a:rPr kumimoji="0" sz="980" b="0" i="0" u="none" strike="noStrike" kern="1200" cap="none" spc="0" normalizeH="0" baseline="0" noProof="0" dirty="0" err="1">
                <a:ln>
                  <a:noFill/>
                </a:ln>
                <a:solidFill>
                  <a:srgbClr val="30363C"/>
                </a:solidFill>
                <a:effectLst/>
                <a:uLnTx/>
                <a:uFillTx/>
                <a:latin typeface="Aptos"/>
                <a:ea typeface="+mn-ea"/>
                <a:cs typeface="+mn-cs"/>
              </a:rPr>
              <a:t>Obrazcu</a:t>
            </a:r>
            <a:r>
              <a:rPr kumimoji="0" sz="980" b="0" i="0" u="none" strike="noStrike" kern="1200" cap="none" spc="0" normalizeH="0" baseline="0" noProof="0" dirty="0">
                <a:ln>
                  <a:noFill/>
                </a:ln>
                <a:solidFill>
                  <a:srgbClr val="30363C"/>
                </a:solidFill>
                <a:effectLst/>
                <a:uLnTx/>
                <a:uFillTx/>
                <a:latin typeface="Aptos"/>
                <a:ea typeface="+mn-ea"/>
                <a:cs typeface="+mn-cs"/>
              </a:rPr>
              <a:t> </a:t>
            </a:r>
            <a:r>
              <a:rPr kumimoji="0" sz="980" b="0" i="0" u="none" strike="noStrike" kern="1200" cap="none" spc="0" normalizeH="0" baseline="0" noProof="0" dirty="0" err="1">
                <a:ln>
                  <a:noFill/>
                </a:ln>
                <a:solidFill>
                  <a:srgbClr val="30363C"/>
                </a:solidFill>
                <a:effectLst/>
                <a:uLnTx/>
                <a:uFillTx/>
                <a:latin typeface="Aptos"/>
                <a:ea typeface="+mn-ea"/>
                <a:cs typeface="+mn-cs"/>
              </a:rPr>
              <a:t>št</a:t>
            </a:r>
            <a:r>
              <a:rPr kumimoji="0" sz="980" b="0" i="0" u="none" strike="noStrike" kern="1200" cap="none" spc="0" normalizeH="0" baseline="0" noProof="0" dirty="0">
                <a:ln>
                  <a:noFill/>
                </a:ln>
                <a:solidFill>
                  <a:srgbClr val="30363C"/>
                </a:solidFill>
                <a:effectLst/>
                <a:uLnTx/>
                <a:uFillTx/>
                <a:latin typeface="Aptos"/>
                <a:ea typeface="+mn-ea"/>
                <a:cs typeface="+mn-cs"/>
              </a:rPr>
              <a:t>. 1.</a:t>
            </a:r>
          </a:p>
        </p:txBody>
      </p:sp>
      <p:sp>
        <p:nvSpPr>
          <p:cNvPr id="22" name="Rounded Rectangle 13">
            <a:extLst>
              <a:ext uri="{FF2B5EF4-FFF2-40B4-BE49-F238E27FC236}">
                <a16:creationId xmlns:a16="http://schemas.microsoft.com/office/drawing/2014/main" id="{50DB9475-65D5-8D3E-E215-9EBE9F5D7283}"/>
              </a:ext>
            </a:extLst>
          </p:cNvPr>
          <p:cNvSpPr/>
          <p:nvPr/>
        </p:nvSpPr>
        <p:spPr>
          <a:xfrm>
            <a:off x="8582152" y="1687602"/>
            <a:ext cx="2586736" cy="765828"/>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sl-SI" sz="900" dirty="0">
                <a:solidFill>
                  <a:schemeClr val="tx1"/>
                </a:solidFill>
                <a:latin typeface="Aptos"/>
              </a:rPr>
              <a:t>Pogoji 1–3 se dokazujejo z Izjavo o izpolnjevanju in sprejemanju razpisnih pogojev (Obrazec št. 3).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919" b="1" i="0" u="none" strike="noStrike" kern="1200" cap="none" spc="0" normalizeH="0" baseline="0" noProof="0" dirty="0">
              <a:ln>
                <a:noFill/>
              </a:ln>
              <a:solidFill>
                <a:srgbClr val="007780"/>
              </a:solidFill>
              <a:effectLst/>
              <a:uLnTx/>
              <a:uFillTx/>
              <a:latin typeface="Aptos"/>
              <a:ea typeface="+mn-ea"/>
              <a:cs typeface="+mn-cs"/>
            </a:endParaRPr>
          </a:p>
        </p:txBody>
      </p:sp>
      <p:sp>
        <p:nvSpPr>
          <p:cNvPr id="27" name="Rounded Rectangle 9">
            <a:extLst>
              <a:ext uri="{FF2B5EF4-FFF2-40B4-BE49-F238E27FC236}">
                <a16:creationId xmlns:a16="http://schemas.microsoft.com/office/drawing/2014/main" id="{F6EF3FDF-08FF-0F19-26F9-F61BD8F9331B}"/>
              </a:ext>
            </a:extLst>
          </p:cNvPr>
          <p:cNvSpPr/>
          <p:nvPr/>
        </p:nvSpPr>
        <p:spPr>
          <a:xfrm>
            <a:off x="1611809" y="5879080"/>
            <a:ext cx="1541194" cy="490506"/>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19" b="1" i="0" u="none" strike="noStrike" kern="1200" cap="none" spc="0" normalizeH="0" baseline="0" noProof="0" dirty="0">
                <a:ln>
                  <a:noFill/>
                </a:ln>
                <a:solidFill>
                  <a:srgbClr val="007780"/>
                </a:solidFill>
                <a:effectLst/>
                <a:uLnTx/>
                <a:uFillTx/>
                <a:latin typeface="Aptos"/>
                <a:ea typeface="+mn-ea"/>
                <a:cs typeface="+mn-cs"/>
              </a:rPr>
              <a:t>IZKAZOVANJE</a:t>
            </a:r>
          </a:p>
          <a:p>
            <a:pPr marL="0" marR="0" lvl="0" indent="0" algn="l" defTabSz="457200" rtl="0" eaLnBrk="1" fontAlgn="auto" latinLnBrk="0" hangingPunct="1">
              <a:lnSpc>
                <a:spcPct val="100000"/>
              </a:lnSpc>
              <a:spcBef>
                <a:spcPts val="0"/>
              </a:spcBef>
              <a:spcAft>
                <a:spcPts val="0"/>
              </a:spcAft>
              <a:buClrTx/>
              <a:buSzTx/>
              <a:buFontTx/>
              <a:buNone/>
              <a:tabLst/>
              <a:defRPr/>
            </a:pPr>
            <a:r>
              <a:rPr lang="sl-SI" sz="980" dirty="0">
                <a:solidFill>
                  <a:srgbClr val="30363C"/>
                </a:solidFill>
                <a:latin typeface="Aptos"/>
              </a:rPr>
              <a:t>Izpolnjen </a:t>
            </a:r>
            <a:r>
              <a:rPr kumimoji="0" sz="980" b="0" i="0" u="none" strike="noStrike" kern="1200" cap="none" spc="0" normalizeH="0" baseline="0" noProof="0" dirty="0" err="1">
                <a:ln>
                  <a:noFill/>
                </a:ln>
                <a:solidFill>
                  <a:srgbClr val="30363C"/>
                </a:solidFill>
                <a:effectLst/>
                <a:uLnTx/>
                <a:uFillTx/>
                <a:latin typeface="Aptos"/>
                <a:ea typeface="+mn-ea"/>
                <a:cs typeface="+mn-cs"/>
              </a:rPr>
              <a:t>Obrazec</a:t>
            </a:r>
            <a:r>
              <a:rPr kumimoji="0" sz="980" b="0" i="0" u="none" strike="noStrike" kern="1200" cap="none" spc="0" normalizeH="0" baseline="0" noProof="0" dirty="0">
                <a:ln>
                  <a:noFill/>
                </a:ln>
                <a:solidFill>
                  <a:srgbClr val="30363C"/>
                </a:solidFill>
                <a:effectLst/>
                <a:uLnTx/>
                <a:uFillTx/>
                <a:latin typeface="Aptos"/>
                <a:ea typeface="+mn-ea"/>
                <a:cs typeface="+mn-cs"/>
              </a:rPr>
              <a:t> </a:t>
            </a:r>
            <a:r>
              <a:rPr kumimoji="0" sz="980" b="0" i="0" u="none" strike="noStrike" kern="1200" cap="none" spc="0" normalizeH="0" baseline="0" noProof="0" dirty="0" err="1">
                <a:ln>
                  <a:noFill/>
                </a:ln>
                <a:solidFill>
                  <a:srgbClr val="30363C"/>
                </a:solidFill>
                <a:effectLst/>
                <a:uLnTx/>
                <a:uFillTx/>
                <a:latin typeface="Aptos"/>
                <a:ea typeface="+mn-ea"/>
                <a:cs typeface="+mn-cs"/>
              </a:rPr>
              <a:t>št</a:t>
            </a:r>
            <a:r>
              <a:rPr kumimoji="0" sz="980" b="0" i="0" u="none" strike="noStrike" kern="1200" cap="none" spc="0" normalizeH="0" baseline="0" noProof="0" dirty="0">
                <a:ln>
                  <a:noFill/>
                </a:ln>
                <a:solidFill>
                  <a:srgbClr val="30363C"/>
                </a:solidFill>
                <a:effectLst/>
                <a:uLnTx/>
                <a:uFillTx/>
                <a:latin typeface="Aptos"/>
                <a:ea typeface="+mn-ea"/>
                <a:cs typeface="+mn-cs"/>
              </a:rPr>
              <a:t>. 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9728"/>
          </a:xfrm>
          <a:prstGeom prst="rect">
            <a:avLst/>
          </a:prstGeom>
          <a:solidFill>
            <a:srgbClr val="00737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40080" y="658368"/>
            <a:ext cx="10881360" cy="566928"/>
          </a:xfrm>
          <a:prstGeom prst="rect">
            <a:avLst/>
          </a:prstGeom>
          <a:noFill/>
        </p:spPr>
        <p:txBody>
          <a:bodyPr wrap="square">
            <a:spAutoFit/>
          </a:bodyPr>
          <a:lstStyle/>
          <a:p>
            <a:pPr algn="l"/>
            <a:r>
              <a:rPr sz="2500" b="1">
                <a:solidFill>
                  <a:srgbClr val="1B374E"/>
                </a:solidFill>
                <a:latin typeface="Aptos"/>
              </a:rPr>
              <a:t>Upravičeni stroški</a:t>
            </a:r>
          </a:p>
        </p:txBody>
      </p:sp>
      <p:sp>
        <p:nvSpPr>
          <p:cNvPr id="5" name="Rectangle 4"/>
          <p:cNvSpPr/>
          <p:nvPr/>
        </p:nvSpPr>
        <p:spPr>
          <a:xfrm>
            <a:off x="640080" y="1298448"/>
            <a:ext cx="914400" cy="41148"/>
          </a:xfrm>
          <a:prstGeom prst="rect">
            <a:avLst/>
          </a:prstGeom>
          <a:solidFill>
            <a:srgbClr val="7191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1201400" y="6428232"/>
            <a:ext cx="365760" cy="201168"/>
          </a:xfrm>
          <a:prstGeom prst="rect">
            <a:avLst/>
          </a:prstGeom>
          <a:noFill/>
        </p:spPr>
        <p:txBody>
          <a:bodyPr wrap="square">
            <a:spAutoFit/>
          </a:bodyPr>
          <a:lstStyle/>
          <a:p>
            <a:pPr algn="r"/>
            <a:r>
              <a:rPr sz="900">
                <a:solidFill>
                  <a:srgbClr val="697076"/>
                </a:solidFill>
                <a:latin typeface="Aptos"/>
              </a:rPr>
              <a:t>10</a:t>
            </a:r>
          </a:p>
        </p:txBody>
      </p:sp>
      <p:sp>
        <p:nvSpPr>
          <p:cNvPr id="8" name="Rounded Rectangle 7"/>
          <p:cNvSpPr/>
          <p:nvPr/>
        </p:nvSpPr>
        <p:spPr>
          <a:xfrm>
            <a:off x="685800" y="1691640"/>
            <a:ext cx="3477768" cy="1828800"/>
          </a:xfrm>
          <a:prstGeom prst="roundRect">
            <a:avLst/>
          </a:prstGeom>
          <a:solidFill>
            <a:srgbClr val="F2F5F7"/>
          </a:solidFill>
          <a:ln>
            <a:solidFill>
              <a:srgbClr val="D9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50392" y="1837944"/>
            <a:ext cx="3148584" cy="320040"/>
          </a:xfrm>
          <a:prstGeom prst="rect">
            <a:avLst/>
          </a:prstGeom>
          <a:noFill/>
        </p:spPr>
        <p:txBody>
          <a:bodyPr wrap="square">
            <a:spAutoFit/>
          </a:bodyPr>
          <a:lstStyle/>
          <a:p>
            <a:pPr algn="l"/>
            <a:r>
              <a:rPr sz="1400" b="1" dirty="0">
                <a:solidFill>
                  <a:srgbClr val="1B374E"/>
                </a:solidFill>
                <a:latin typeface="Aptos"/>
              </a:rPr>
              <a:t>7 %</a:t>
            </a:r>
          </a:p>
        </p:txBody>
      </p:sp>
      <p:sp>
        <p:nvSpPr>
          <p:cNvPr id="10" name="TextBox 9"/>
          <p:cNvSpPr txBox="1"/>
          <p:nvPr/>
        </p:nvSpPr>
        <p:spPr>
          <a:xfrm>
            <a:off x="850392" y="2258568"/>
            <a:ext cx="3148584" cy="830997"/>
          </a:xfrm>
          <a:prstGeom prst="rect">
            <a:avLst/>
          </a:prstGeom>
          <a:noFill/>
        </p:spPr>
        <p:txBody>
          <a:bodyPr wrap="square">
            <a:spAutoFit/>
          </a:bodyPr>
          <a:lstStyle/>
          <a:p>
            <a:pPr algn="l"/>
            <a:r>
              <a:rPr sz="1200" b="0" dirty="0" err="1">
                <a:solidFill>
                  <a:srgbClr val="2D3439"/>
                </a:solidFill>
                <a:latin typeface="Aptos"/>
              </a:rPr>
              <a:t>Upravni</a:t>
            </a:r>
            <a:r>
              <a:rPr sz="1200" b="0" dirty="0">
                <a:solidFill>
                  <a:srgbClr val="2D3439"/>
                </a:solidFill>
                <a:latin typeface="Aptos"/>
              </a:rPr>
              <a:t> </a:t>
            </a:r>
            <a:r>
              <a:rPr sz="1200" b="0" dirty="0" err="1">
                <a:solidFill>
                  <a:srgbClr val="2D3439"/>
                </a:solidFill>
                <a:latin typeface="Aptos"/>
              </a:rPr>
              <a:t>stroški</a:t>
            </a:r>
            <a:r>
              <a:rPr sz="1200" b="0" dirty="0">
                <a:solidFill>
                  <a:srgbClr val="2D3439"/>
                </a:solidFill>
                <a:latin typeface="Aptos"/>
              </a:rPr>
              <a:t>, </a:t>
            </a:r>
            <a:r>
              <a:rPr sz="1200" b="0" dirty="0" err="1">
                <a:solidFill>
                  <a:srgbClr val="2D3439"/>
                </a:solidFill>
                <a:latin typeface="Aptos"/>
              </a:rPr>
              <a:t>stroški</a:t>
            </a:r>
            <a:r>
              <a:rPr sz="1200" b="0" dirty="0">
                <a:solidFill>
                  <a:srgbClr val="2D3439"/>
                </a:solidFill>
                <a:latin typeface="Aptos"/>
              </a:rPr>
              <a:t> </a:t>
            </a:r>
            <a:r>
              <a:rPr sz="1200" b="0" dirty="0" err="1">
                <a:solidFill>
                  <a:srgbClr val="2D3439"/>
                </a:solidFill>
                <a:latin typeface="Aptos"/>
              </a:rPr>
              <a:t>prevoza</a:t>
            </a:r>
            <a:r>
              <a:rPr sz="1200" b="0" dirty="0">
                <a:solidFill>
                  <a:srgbClr val="2D3439"/>
                </a:solidFill>
                <a:latin typeface="Aptos"/>
              </a:rPr>
              <a:t>, </a:t>
            </a:r>
            <a:r>
              <a:rPr sz="1200" b="0" dirty="0" err="1">
                <a:solidFill>
                  <a:srgbClr val="2D3439"/>
                </a:solidFill>
                <a:latin typeface="Aptos"/>
              </a:rPr>
              <a:t>skladiščenja</a:t>
            </a:r>
            <a:r>
              <a:rPr sz="1200" b="0" dirty="0">
                <a:solidFill>
                  <a:srgbClr val="2D3439"/>
                </a:solidFill>
                <a:latin typeface="Aptos"/>
              </a:rPr>
              <a:t> in </a:t>
            </a:r>
            <a:r>
              <a:rPr sz="1200" b="0" dirty="0" err="1">
                <a:solidFill>
                  <a:srgbClr val="2D3439"/>
                </a:solidFill>
                <a:latin typeface="Aptos"/>
              </a:rPr>
              <a:t>priprave</a:t>
            </a:r>
            <a:r>
              <a:rPr sz="1200" b="0" dirty="0">
                <a:solidFill>
                  <a:srgbClr val="2D3439"/>
                </a:solidFill>
                <a:latin typeface="Aptos"/>
              </a:rPr>
              <a:t> – </a:t>
            </a:r>
            <a:r>
              <a:rPr sz="1200" b="0" dirty="0" err="1">
                <a:solidFill>
                  <a:srgbClr val="2D3439"/>
                </a:solidFill>
                <a:latin typeface="Aptos"/>
              </a:rPr>
              <a:t>pavšalna</a:t>
            </a:r>
            <a:r>
              <a:rPr sz="1200" b="0" dirty="0">
                <a:solidFill>
                  <a:srgbClr val="2D3439"/>
                </a:solidFill>
                <a:latin typeface="Aptos"/>
              </a:rPr>
              <a:t> </a:t>
            </a:r>
            <a:r>
              <a:rPr sz="1200" b="0" dirty="0" err="1">
                <a:solidFill>
                  <a:srgbClr val="2D3439"/>
                </a:solidFill>
                <a:latin typeface="Aptos"/>
              </a:rPr>
              <a:t>stopnja</a:t>
            </a:r>
            <a:r>
              <a:rPr sz="1200" b="0" dirty="0">
                <a:solidFill>
                  <a:srgbClr val="2D3439"/>
                </a:solidFill>
                <a:latin typeface="Aptos"/>
              </a:rPr>
              <a:t> 7 % </a:t>
            </a:r>
            <a:r>
              <a:rPr sz="1200" b="0" dirty="0" err="1">
                <a:solidFill>
                  <a:srgbClr val="2D3439"/>
                </a:solidFill>
                <a:latin typeface="Aptos"/>
              </a:rPr>
              <a:t>stroškov</a:t>
            </a:r>
            <a:r>
              <a:rPr sz="1200" b="0" dirty="0">
                <a:solidFill>
                  <a:srgbClr val="2D3439"/>
                </a:solidFill>
                <a:latin typeface="Aptos"/>
              </a:rPr>
              <a:t> </a:t>
            </a:r>
            <a:r>
              <a:rPr sz="1200" b="0" dirty="0" err="1">
                <a:solidFill>
                  <a:srgbClr val="2D3439"/>
                </a:solidFill>
                <a:latin typeface="Aptos"/>
              </a:rPr>
              <a:t>nakupa</a:t>
            </a:r>
            <a:r>
              <a:rPr sz="1200" b="0" dirty="0">
                <a:solidFill>
                  <a:srgbClr val="2D3439"/>
                </a:solidFill>
                <a:latin typeface="Aptos"/>
              </a:rPr>
              <a:t> </a:t>
            </a:r>
            <a:r>
              <a:rPr sz="1200" b="0" dirty="0" err="1">
                <a:solidFill>
                  <a:srgbClr val="2D3439"/>
                </a:solidFill>
                <a:latin typeface="Aptos"/>
              </a:rPr>
              <a:t>hrane</a:t>
            </a:r>
            <a:r>
              <a:rPr lang="sl-SI" sz="1200" b="0" dirty="0">
                <a:solidFill>
                  <a:srgbClr val="2D3439"/>
                </a:solidFill>
                <a:latin typeface="Aptos"/>
              </a:rPr>
              <a:t>, vključno s stroški v zvezi s prevozom hrane do upravičenca</a:t>
            </a:r>
            <a:r>
              <a:rPr sz="1200" b="0" dirty="0">
                <a:solidFill>
                  <a:srgbClr val="2D3439"/>
                </a:solidFill>
                <a:latin typeface="Aptos"/>
              </a:rPr>
              <a:t>.</a:t>
            </a:r>
          </a:p>
        </p:txBody>
      </p:sp>
      <p:sp>
        <p:nvSpPr>
          <p:cNvPr id="11" name="Rounded Rectangle 10"/>
          <p:cNvSpPr/>
          <p:nvPr/>
        </p:nvSpPr>
        <p:spPr>
          <a:xfrm>
            <a:off x="4364736" y="1691640"/>
            <a:ext cx="3477768" cy="1828800"/>
          </a:xfrm>
          <a:prstGeom prst="roundRect">
            <a:avLst/>
          </a:prstGeom>
          <a:solidFill>
            <a:srgbClr val="F2F5F7"/>
          </a:solidFill>
          <a:ln>
            <a:solidFill>
              <a:srgbClr val="D9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4529328" y="1837944"/>
            <a:ext cx="3148584" cy="320040"/>
          </a:xfrm>
          <a:prstGeom prst="rect">
            <a:avLst/>
          </a:prstGeom>
          <a:noFill/>
        </p:spPr>
        <p:txBody>
          <a:bodyPr wrap="square">
            <a:spAutoFit/>
          </a:bodyPr>
          <a:lstStyle/>
          <a:p>
            <a:pPr algn="l"/>
            <a:r>
              <a:rPr sz="1400" b="1" dirty="0">
                <a:solidFill>
                  <a:srgbClr val="1B374E"/>
                </a:solidFill>
                <a:latin typeface="Aptos"/>
              </a:rPr>
              <a:t>do 7 %</a:t>
            </a:r>
          </a:p>
        </p:txBody>
      </p:sp>
      <p:sp>
        <p:nvSpPr>
          <p:cNvPr id="13" name="TextBox 12"/>
          <p:cNvSpPr txBox="1"/>
          <p:nvPr/>
        </p:nvSpPr>
        <p:spPr>
          <a:xfrm>
            <a:off x="4529328" y="2258568"/>
            <a:ext cx="3148584" cy="830997"/>
          </a:xfrm>
          <a:prstGeom prst="rect">
            <a:avLst/>
          </a:prstGeom>
          <a:noFill/>
        </p:spPr>
        <p:txBody>
          <a:bodyPr wrap="square">
            <a:spAutoFit/>
          </a:bodyPr>
          <a:lstStyle/>
          <a:p>
            <a:pPr algn="l"/>
            <a:r>
              <a:rPr sz="1200" b="0" dirty="0" err="1">
                <a:solidFill>
                  <a:srgbClr val="2D3439"/>
                </a:solidFill>
                <a:latin typeface="Aptos"/>
              </a:rPr>
              <a:t>Stroški</a:t>
            </a:r>
            <a:r>
              <a:rPr sz="1200" b="0" dirty="0">
                <a:solidFill>
                  <a:srgbClr val="2D3439"/>
                </a:solidFill>
                <a:latin typeface="Aptos"/>
              </a:rPr>
              <a:t> </a:t>
            </a:r>
            <a:r>
              <a:rPr sz="1200" b="0" dirty="0" err="1">
                <a:solidFill>
                  <a:srgbClr val="2D3439"/>
                </a:solidFill>
                <a:latin typeface="Aptos"/>
              </a:rPr>
              <a:t>spremljevalnih</a:t>
            </a:r>
            <a:r>
              <a:rPr sz="1200" b="0" dirty="0">
                <a:solidFill>
                  <a:srgbClr val="2D3439"/>
                </a:solidFill>
                <a:latin typeface="Aptos"/>
              </a:rPr>
              <a:t> </a:t>
            </a:r>
            <a:r>
              <a:rPr sz="1200" b="0" dirty="0" err="1">
                <a:solidFill>
                  <a:srgbClr val="2D3439"/>
                </a:solidFill>
                <a:latin typeface="Aptos"/>
              </a:rPr>
              <a:t>ukrepov</a:t>
            </a:r>
            <a:r>
              <a:rPr sz="1200" b="0" dirty="0">
                <a:solidFill>
                  <a:srgbClr val="2D3439"/>
                </a:solidFill>
                <a:latin typeface="Aptos"/>
              </a:rPr>
              <a:t> – </a:t>
            </a:r>
            <a:r>
              <a:rPr sz="1200" b="0" dirty="0" err="1">
                <a:solidFill>
                  <a:srgbClr val="2D3439"/>
                </a:solidFill>
                <a:latin typeface="Aptos"/>
              </a:rPr>
              <a:t>pavšalna</a:t>
            </a:r>
            <a:r>
              <a:rPr sz="1200" b="0" dirty="0">
                <a:solidFill>
                  <a:srgbClr val="2D3439"/>
                </a:solidFill>
                <a:latin typeface="Aptos"/>
              </a:rPr>
              <a:t> </a:t>
            </a:r>
            <a:r>
              <a:rPr sz="1200" b="0" dirty="0" err="1">
                <a:solidFill>
                  <a:srgbClr val="2D3439"/>
                </a:solidFill>
                <a:latin typeface="Aptos"/>
              </a:rPr>
              <a:t>stopnja</a:t>
            </a:r>
            <a:r>
              <a:rPr sz="1200" b="0" dirty="0">
                <a:solidFill>
                  <a:srgbClr val="2D3439"/>
                </a:solidFill>
                <a:latin typeface="Aptos"/>
              </a:rPr>
              <a:t> </a:t>
            </a:r>
            <a:r>
              <a:rPr sz="1200" b="0" dirty="0" err="1">
                <a:solidFill>
                  <a:srgbClr val="2D3439"/>
                </a:solidFill>
                <a:latin typeface="Aptos"/>
              </a:rPr>
              <a:t>največ</a:t>
            </a:r>
            <a:r>
              <a:rPr sz="1200" b="0" dirty="0">
                <a:solidFill>
                  <a:srgbClr val="2D3439"/>
                </a:solidFill>
                <a:latin typeface="Aptos"/>
              </a:rPr>
              <a:t> 7 % </a:t>
            </a:r>
            <a:r>
              <a:rPr sz="1200" b="0" dirty="0" err="1">
                <a:solidFill>
                  <a:srgbClr val="2D3439"/>
                </a:solidFill>
                <a:latin typeface="Aptos"/>
              </a:rPr>
              <a:t>stroškov</a:t>
            </a:r>
            <a:r>
              <a:rPr sz="1200" b="0" dirty="0">
                <a:solidFill>
                  <a:srgbClr val="2D3439"/>
                </a:solidFill>
                <a:latin typeface="Aptos"/>
              </a:rPr>
              <a:t> </a:t>
            </a:r>
            <a:r>
              <a:rPr sz="1200" b="0" dirty="0" err="1">
                <a:solidFill>
                  <a:srgbClr val="2D3439"/>
                </a:solidFill>
                <a:latin typeface="Aptos"/>
              </a:rPr>
              <a:t>nakupa</a:t>
            </a:r>
            <a:r>
              <a:rPr sz="1200" b="0" dirty="0">
                <a:solidFill>
                  <a:srgbClr val="2D3439"/>
                </a:solidFill>
                <a:latin typeface="Aptos"/>
              </a:rPr>
              <a:t> </a:t>
            </a:r>
            <a:r>
              <a:rPr sz="1200" b="0" dirty="0" err="1">
                <a:solidFill>
                  <a:srgbClr val="2D3439"/>
                </a:solidFill>
                <a:latin typeface="Aptos"/>
              </a:rPr>
              <a:t>hrane</a:t>
            </a:r>
            <a:r>
              <a:rPr lang="sl-SI" sz="1200" b="0" dirty="0">
                <a:solidFill>
                  <a:srgbClr val="2D3439"/>
                </a:solidFill>
                <a:latin typeface="Aptos"/>
              </a:rPr>
              <a:t>, vključno s stroški v zvezi s prevozom hrane do upravičenca</a:t>
            </a:r>
            <a:r>
              <a:rPr sz="1200" b="0" dirty="0">
                <a:solidFill>
                  <a:srgbClr val="2D3439"/>
                </a:solidFill>
                <a:latin typeface="Aptos"/>
              </a:rPr>
              <a:t>.</a:t>
            </a:r>
          </a:p>
        </p:txBody>
      </p:sp>
      <p:sp>
        <p:nvSpPr>
          <p:cNvPr id="25" name="Rounded Rectangle 13">
            <a:extLst>
              <a:ext uri="{FF2B5EF4-FFF2-40B4-BE49-F238E27FC236}">
                <a16:creationId xmlns:a16="http://schemas.microsoft.com/office/drawing/2014/main" id="{EA71CE39-3CBA-C6A6-B2B0-FEF3134E83F7}"/>
              </a:ext>
            </a:extLst>
          </p:cNvPr>
          <p:cNvSpPr/>
          <p:nvPr/>
        </p:nvSpPr>
        <p:spPr>
          <a:xfrm>
            <a:off x="8043672" y="2223126"/>
            <a:ext cx="2397683" cy="765828"/>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defTabSz="914400">
              <a:spcBef>
                <a:spcPct val="20000"/>
              </a:spcBef>
              <a:defRPr/>
            </a:pPr>
            <a:r>
              <a:rPr lang="sl-SI" sz="1200" dirty="0">
                <a:solidFill>
                  <a:srgbClr val="2D3439"/>
                </a:solidFill>
                <a:latin typeface="Aptos"/>
              </a:rPr>
              <a:t>Neupravičene stroške krije prijavitelj, izbran na JR sam.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866</TotalTime>
  <Words>1797</Words>
  <Application>Microsoft Office PowerPoint</Application>
  <PresentationFormat>Širokozaslonsko</PresentationFormat>
  <Paragraphs>227</Paragraphs>
  <Slides>22</Slides>
  <Notes>0</Notes>
  <HiddenSlides>0</HiddenSlides>
  <MMClips>0</MMClips>
  <ScaleCrop>false</ScaleCrop>
  <HeadingPairs>
    <vt:vector size="6" baseType="variant">
      <vt:variant>
        <vt:lpstr>Uporabljene pisave</vt:lpstr>
      </vt:variant>
      <vt:variant>
        <vt:i4>3</vt:i4>
      </vt:variant>
      <vt:variant>
        <vt:lpstr>Tema</vt:lpstr>
      </vt:variant>
      <vt:variant>
        <vt:i4>1</vt:i4>
      </vt:variant>
      <vt:variant>
        <vt:lpstr>Naslovi diapozitivov</vt:lpstr>
      </vt:variant>
      <vt:variant>
        <vt:i4>22</vt:i4>
      </vt:variant>
    </vt:vector>
  </HeadingPairs>
  <TitlesOfParts>
    <vt:vector size="26" baseType="lpstr">
      <vt:lpstr>Aptos</vt:lpstr>
      <vt:lpstr>Arial</vt:lpstr>
      <vt:lpstr>Calibri</vt: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Lucija Dolinšek</dc:creator>
  <cp:keywords/>
  <dc:description>generated using python-pptx</dc:description>
  <cp:lastModifiedBy>Lucija Dolinšek</cp:lastModifiedBy>
  <cp:revision>5</cp:revision>
  <dcterms:created xsi:type="dcterms:W3CDTF">2013-01-27T09:14:16Z</dcterms:created>
  <dcterms:modified xsi:type="dcterms:W3CDTF">2026-09-02T11:48:48Z</dcterms:modified>
  <cp:category/>
</cp:coreProperties>
</file>