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03" r:id="rId2"/>
    <p:sldId id="315" r:id="rId3"/>
    <p:sldId id="324" r:id="rId4"/>
    <p:sldId id="309" r:id="rId5"/>
    <p:sldId id="325" r:id="rId6"/>
    <p:sldId id="327" r:id="rId7"/>
    <p:sldId id="317" r:id="rId8"/>
  </p:sldIdLst>
  <p:sldSz cx="9144000" cy="6858000" type="screen4x3"/>
  <p:notesSz cx="6858000" cy="9926638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ivzeti razdelek" id="{10507795-02EA-41F2-81FD-10B653DDC0B6}">
          <p14:sldIdLst>
            <p14:sldId id="303"/>
            <p14:sldId id="315"/>
            <p14:sldId id="324"/>
            <p14:sldId id="309"/>
            <p14:sldId id="325"/>
            <p14:sldId id="327"/>
            <p14:sldId id="317"/>
          </p14:sldIdLst>
        </p14:section>
        <p14:section name="Razdelek brez naslova" id="{6BA472E6-95E6-44B2-B45E-F30578A5943C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MHrovat" initials="M" lastIdx="2" clrIdx="0">
    <p:extLst>
      <p:ext uri="{19B8F6BF-5375-455C-9EA6-DF929625EA0E}">
        <p15:presenceInfo xmlns:p15="http://schemas.microsoft.com/office/powerpoint/2012/main" userId="MMHrova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9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1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Označba mesta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1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3956A4-DA5F-4DCC-9C08-5077BDE96012}" type="datetimeFigureOut">
              <a:rPr lang="en-US" smtClean="0"/>
              <a:t>5/28/2024</a:t>
            </a:fld>
            <a:endParaRPr lang="en-US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71801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884613" y="9428584"/>
            <a:ext cx="2971801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DE5276-02E4-40D5-BD41-2D46210E42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403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69550A-FDE0-4662-9A3B-142FEDFA82D8}" type="datetimeFigureOut">
              <a:rPr lang="sl-SI" smtClean="0"/>
              <a:t>28. 05. 2024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776788"/>
            <a:ext cx="5486400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942975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0E8461-45C9-48F0-A22B-014B6B67DF4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11484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D71E0-CA51-486C-B884-3BD9FFA13D4D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A8807-998F-40B4-925D-D44700830809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Kliknite, če želite urediti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D71E0-CA51-486C-B884-3BD9FFA13D4D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A8807-998F-40B4-925D-D44700830809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Kliknite, če želite urediti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D71E0-CA51-486C-B884-3BD9FFA13D4D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A8807-998F-40B4-925D-D44700830809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Kliknite, če želite urediti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/>
              <a:t>Kliknite, če želite urediti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D71E0-CA51-486C-B884-3BD9FFA13D4D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A8807-998F-40B4-925D-D44700830809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Kliknite, če želite urediti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Kliknite, če želite urediti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Kliknite, če želite urediti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Kliknite, če želite urediti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D71E0-CA51-486C-B884-3BD9FFA13D4D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A8807-998F-40B4-925D-D44700830809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D71E0-CA51-486C-B884-3BD9FFA13D4D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A8807-998F-40B4-925D-D44700830809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D71E0-CA51-486C-B884-3BD9FFA13D4D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A8807-998F-40B4-925D-D44700830809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Kliknite, če želite urediti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D71E0-CA51-486C-B884-3BD9FFA13D4D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A8807-998F-40B4-925D-D44700830809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D71E0-CA51-486C-B884-3BD9FFA13D4D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A8807-998F-40B4-925D-D44700830809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Kliknite, če želite urediti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D71E0-CA51-486C-B884-3BD9FFA13D4D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A8807-998F-40B4-925D-D44700830809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/>
              <a:t>Kliknite, če želite urediti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D71E0-CA51-486C-B884-3BD9FFA13D4D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A8807-998F-40B4-925D-D44700830809}" type="slidenum">
              <a:rPr lang="sl-SI" smtClean="0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Kliknite, če želite urediti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D71E0-CA51-486C-B884-3BD9FFA13D4D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A8807-998F-40B4-925D-D44700830809}" type="slidenum">
              <a:rPr lang="sl-SI" smtClean="0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3284984"/>
            <a:ext cx="4678288" cy="2353816"/>
          </a:xfrm>
        </p:spPr>
        <p:txBody>
          <a:bodyPr>
            <a:noAutofit/>
          </a:bodyPr>
          <a:lstStyle/>
          <a:p>
            <a:r>
              <a:rPr lang="sl-SI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Program ESS+ za odpravljanje materialne prikrajšanosti v Sloveniji v obdobju 2021-2027</a:t>
            </a:r>
            <a:br>
              <a:rPr lang="sl-SI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br>
              <a:rPr lang="sl-SI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sl-SI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Delavnica za upravičence</a:t>
            </a:r>
            <a:br>
              <a:rPr lang="sl-SI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br>
              <a:rPr lang="sl-SI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sl-SI" sz="1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Ljubljana, 28. 5. 2024 </a:t>
            </a:r>
            <a:br>
              <a:rPr lang="sl-SI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br>
              <a:rPr lang="sl-SI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sl-SI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MDDS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12" y="90116"/>
            <a:ext cx="3349625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Podnaslov 2"/>
          <p:cNvSpPr txBox="1">
            <a:spLocks/>
          </p:cNvSpPr>
          <p:nvPr/>
        </p:nvSpPr>
        <p:spPr>
          <a:xfrm>
            <a:off x="899592" y="2881990"/>
            <a:ext cx="6368752" cy="3052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000" b="1" i="1" u="none" strike="noStrike" kern="1200" cap="none" spc="0" normalizeH="0" baseline="0" noProof="0" dirty="0">
              <a:ln>
                <a:noFill/>
              </a:ln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000" b="1" i="1" u="none" strike="noStrike" kern="1200" cap="none" spc="0" normalizeH="0" baseline="0" noProof="0" dirty="0">
              <a:ln>
                <a:noFill/>
              </a:ln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sl-SI" sz="2400" dirty="0">
              <a:solidFill>
                <a:schemeClr val="tx1">
                  <a:tint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BC73F9F6-2CF5-2FFA-7CD3-73572124BB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4350" y="667342"/>
            <a:ext cx="3167082" cy="563375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DD5B9826-2B71-0686-7F94-14E9B5F72E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880" y="1777752"/>
            <a:ext cx="2726569" cy="3861048"/>
          </a:xfrm>
          <a:prstGeom prst="rect">
            <a:avLst/>
          </a:prstGeom>
        </p:spPr>
      </p:pic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D7A985D0-A66D-CE6C-D64C-321EC158BB7D}"/>
              </a:ext>
            </a:extLst>
          </p:cNvPr>
          <p:cNvSpPr txBox="1"/>
          <p:nvPr/>
        </p:nvSpPr>
        <p:spPr>
          <a:xfrm>
            <a:off x="5724128" y="3986035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sl-SI" b="1" i="0" u="none" strike="noStrike" baseline="0" dirty="0">
                <a:solidFill>
                  <a:srgbClr val="FFFFFF"/>
                </a:solidFill>
                <a:latin typeface="Republika-Bold"/>
              </a:rPr>
              <a:t>Evropska</a:t>
            </a:r>
          </a:p>
          <a:p>
            <a:pPr algn="l"/>
            <a:r>
              <a:rPr lang="sl-SI" b="1" i="0" u="none" strike="noStrike" baseline="0" dirty="0">
                <a:solidFill>
                  <a:srgbClr val="FFFFFF"/>
                </a:solidFill>
                <a:latin typeface="Republika-Bold"/>
              </a:rPr>
              <a:t>pomoč</a:t>
            </a:r>
          </a:p>
          <a:p>
            <a:pPr algn="l"/>
            <a:r>
              <a:rPr lang="sl-SI" b="1" i="0" u="none" strike="noStrike" baseline="0" dirty="0">
                <a:solidFill>
                  <a:srgbClr val="FFFFFF"/>
                </a:solidFill>
                <a:latin typeface="Republika-Bold"/>
              </a:rPr>
              <a:t>najbolj</a:t>
            </a:r>
          </a:p>
          <a:p>
            <a:pPr algn="l"/>
            <a:r>
              <a:rPr lang="sl-SI" b="1" i="0" u="none" strike="noStrike" baseline="0" dirty="0">
                <a:solidFill>
                  <a:srgbClr val="FFFFFF"/>
                </a:solidFill>
                <a:latin typeface="Republika-Bold"/>
              </a:rPr>
              <a:t>ogroženim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88561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864096"/>
          </a:xfrm>
        </p:spPr>
        <p:txBody>
          <a:bodyPr>
            <a:noAutofit/>
          </a:bodyPr>
          <a:lstStyle/>
          <a:p>
            <a:r>
              <a:rPr lang="sl-SI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UPRAVLJALNA PREVERJANJA PO 74. ČLENU UREDBE 2021/1060/EU</a:t>
            </a:r>
            <a:r>
              <a:rPr lang="sl-SI" sz="1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	</a:t>
            </a:r>
            <a:br>
              <a:rPr lang="sl-SI" sz="1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sl-SI" sz="1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Podnaslov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 dirty="0"/>
          </a:p>
          <a:p>
            <a:endParaRPr lang="sl-SI" dirty="0"/>
          </a:p>
        </p:txBody>
      </p:sp>
      <p:sp>
        <p:nvSpPr>
          <p:cNvPr id="9" name="Podnaslov 2"/>
          <p:cNvSpPr txBox="1">
            <a:spLocks/>
          </p:cNvSpPr>
          <p:nvPr/>
        </p:nvSpPr>
        <p:spPr>
          <a:xfrm>
            <a:off x="1403648" y="2752997"/>
            <a:ext cx="6368752" cy="3052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000" b="1" i="1" u="none" strike="noStrike" kern="1200" cap="none" spc="0" normalizeH="0" baseline="0" noProof="0" dirty="0">
              <a:ln>
                <a:noFill/>
              </a:ln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000" b="1" i="1" u="none" strike="noStrike" kern="1200" cap="none" spc="0" normalizeH="0" baseline="0" noProof="0" dirty="0">
              <a:ln>
                <a:noFill/>
              </a:ln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PoljeZBesedilom 4"/>
          <p:cNvSpPr txBox="1"/>
          <p:nvPr/>
        </p:nvSpPr>
        <p:spPr>
          <a:xfrm>
            <a:off x="1043608" y="2852936"/>
            <a:ext cx="69127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000" dirty="0"/>
              <a:t>Izvaja Služba za kontrole Urada za izvajanje kohezijske politike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000" dirty="0"/>
              <a:t>Navodila SK za POMP (objavljena na spletni strani MDDSZ)</a:t>
            </a:r>
          </a:p>
          <a:p>
            <a:pPr marL="285750" indent="-285750">
              <a:buFontTx/>
              <a:buChar char="-"/>
            </a:pPr>
            <a:endParaRPr lang="sl-SI" sz="2000" dirty="0"/>
          </a:p>
          <a:p>
            <a:r>
              <a:rPr lang="sl-SI" sz="2000" b="1" dirty="0"/>
              <a:t>Preverjanje zajema: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000" dirty="0"/>
              <a:t>Administrativno preverjanje zahtevkov za izplačilo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000" dirty="0"/>
              <a:t>Preverjanja na kraju samem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000" dirty="0"/>
              <a:t>Preverjanja postopkov izbora</a:t>
            </a:r>
          </a:p>
        </p:txBody>
      </p:sp>
    </p:spTree>
    <p:extLst>
      <p:ext uri="{BB962C8B-B14F-4D97-AF65-F5344CB8AC3E}">
        <p14:creationId xmlns:p14="http://schemas.microsoft.com/office/powerpoint/2010/main" val="1662151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864096"/>
          </a:xfrm>
        </p:spPr>
        <p:txBody>
          <a:bodyPr>
            <a:noAutofit/>
          </a:bodyPr>
          <a:lstStyle/>
          <a:p>
            <a:r>
              <a:rPr lang="sl-SI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ADMINISTRATIVNO PREVERJANJE ZAHTEVKOV ZA IZPLAČILO</a:t>
            </a:r>
            <a:br>
              <a:rPr lang="sl-SI" sz="1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sl-SI" sz="1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Podnaslov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 dirty="0"/>
          </a:p>
          <a:p>
            <a:endParaRPr lang="sl-SI" dirty="0"/>
          </a:p>
        </p:txBody>
      </p:sp>
      <p:sp>
        <p:nvSpPr>
          <p:cNvPr id="9" name="Podnaslov 2"/>
          <p:cNvSpPr txBox="1">
            <a:spLocks/>
          </p:cNvSpPr>
          <p:nvPr/>
        </p:nvSpPr>
        <p:spPr>
          <a:xfrm>
            <a:off x="1403648" y="2752997"/>
            <a:ext cx="6368752" cy="3052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000" b="1" i="1" u="none" strike="noStrike" kern="1200" cap="none" spc="0" normalizeH="0" baseline="0" noProof="0" dirty="0">
              <a:ln>
                <a:noFill/>
              </a:ln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000" b="1" i="1" u="none" strike="noStrike" kern="1200" cap="none" spc="0" normalizeH="0" baseline="0" noProof="0" dirty="0">
              <a:ln>
                <a:noFill/>
              </a:ln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PoljeZBesedilom 4"/>
          <p:cNvSpPr txBox="1"/>
          <p:nvPr/>
        </p:nvSpPr>
        <p:spPr>
          <a:xfrm>
            <a:off x="1043608" y="2852936"/>
            <a:ext cx="691276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b="1" dirty="0"/>
              <a:t>Razdeljevanje hrane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l-SI" sz="2000" dirty="0"/>
              <a:t>ZZI za upravne stroške, stroške prevoza, skladiščenja in priprave po pavšalni stopnji 7 % nakupa hrane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2000" dirty="0"/>
          </a:p>
          <a:p>
            <a:r>
              <a:rPr lang="sl-SI" sz="2000" b="1" dirty="0"/>
              <a:t>Spremljevalni ukrepi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l-SI" sz="2000" dirty="0"/>
              <a:t>ZZI za stroške spremljevalnih ukrepov po pavšalni stopnji 7 % stroška nakupa hrane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105684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1025684"/>
            <a:ext cx="7772400" cy="1395203"/>
          </a:xfrm>
        </p:spPr>
        <p:txBody>
          <a:bodyPr>
            <a:noAutofit/>
          </a:bodyPr>
          <a:lstStyle/>
          <a:p>
            <a:br>
              <a:rPr lang="sl-SI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sl-SI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PREVERJANJA NA KRAJU SAMEM</a:t>
            </a:r>
            <a:br>
              <a:rPr lang="sl-SI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sl-SI" sz="2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Podnaslov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 dirty="0"/>
          </a:p>
          <a:p>
            <a:endParaRPr lang="sl-SI" dirty="0"/>
          </a:p>
        </p:txBody>
      </p:sp>
      <p:sp>
        <p:nvSpPr>
          <p:cNvPr id="9" name="Podnaslov 2"/>
          <p:cNvSpPr txBox="1">
            <a:spLocks/>
          </p:cNvSpPr>
          <p:nvPr/>
        </p:nvSpPr>
        <p:spPr>
          <a:xfrm>
            <a:off x="1403648" y="2752997"/>
            <a:ext cx="6368752" cy="3052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000" b="1" i="1" u="none" strike="noStrike" kern="1200" cap="none" spc="0" normalizeH="0" baseline="0" noProof="0" dirty="0">
              <a:ln>
                <a:noFill/>
              </a:ln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000" b="1" i="1" u="none" strike="noStrike" kern="1200" cap="none" spc="0" normalizeH="0" baseline="0" noProof="0" dirty="0">
              <a:ln>
                <a:noFill/>
              </a:ln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PoljeZBesedilom 4"/>
          <p:cNvSpPr txBox="1"/>
          <p:nvPr/>
        </p:nvSpPr>
        <p:spPr>
          <a:xfrm>
            <a:off x="217686" y="2477876"/>
            <a:ext cx="5365849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000" dirty="0"/>
              <a:t>V okviru OP MPO 2014 - 2020 je bilo izvedenih 135 preverjanj na kraju samem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000" dirty="0"/>
              <a:t>Letna določitev vzorca na podlagi analize tveganja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000" dirty="0"/>
              <a:t>Ponovitve preverjanj v primeru odkritja večjih nepravilnosti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2000" dirty="0"/>
              <a:t>Preverjanja v primeru prijav kršitev s strani končnih prejemnikov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535" y="2420887"/>
            <a:ext cx="2969678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245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668288"/>
            <a:ext cx="7772400" cy="1032520"/>
          </a:xfrm>
        </p:spPr>
        <p:txBody>
          <a:bodyPr>
            <a:noAutofit/>
          </a:bodyPr>
          <a:lstStyle/>
          <a:p>
            <a:br>
              <a:rPr lang="sl-SI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sl-SI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PREVERJANJA NA KRAJU SAMEM</a:t>
            </a:r>
            <a:br>
              <a:rPr lang="sl-SI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sl-SI" sz="2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Podnaslov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 dirty="0"/>
          </a:p>
          <a:p>
            <a:endParaRPr lang="sl-SI" dirty="0"/>
          </a:p>
        </p:txBody>
      </p:sp>
      <p:sp>
        <p:nvSpPr>
          <p:cNvPr id="9" name="Podnaslov 2"/>
          <p:cNvSpPr txBox="1">
            <a:spLocks/>
          </p:cNvSpPr>
          <p:nvPr/>
        </p:nvSpPr>
        <p:spPr>
          <a:xfrm>
            <a:off x="1403648" y="2752997"/>
            <a:ext cx="6368752" cy="3052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000" b="1" i="1" u="none" strike="noStrike" kern="1200" cap="none" spc="0" normalizeH="0" baseline="0" noProof="0" dirty="0">
              <a:ln>
                <a:noFill/>
              </a:ln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000" b="1" i="1" u="none" strike="noStrike" kern="1200" cap="none" spc="0" normalizeH="0" baseline="0" noProof="0" dirty="0">
              <a:ln>
                <a:noFill/>
              </a:ln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PoljeZBesedilom 4"/>
          <p:cNvSpPr txBox="1"/>
          <p:nvPr/>
        </p:nvSpPr>
        <p:spPr>
          <a:xfrm>
            <a:off x="251520" y="1700808"/>
            <a:ext cx="8784977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b="1" dirty="0"/>
              <a:t>Vodenje evidenc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000" dirty="0"/>
              <a:t>Ločena skladiščna evidenca, ločena evidenca spremljevalnih ukrepov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000" dirty="0"/>
              <a:t>Odstopanja med skladiščnimi evidencami in dejansko količino blaga v skladišču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2000" dirty="0"/>
              <a:t>Neustrezno evidentiranje in poročanje glede izvajanja spremljevalnih ukrepov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2000" dirty="0"/>
          </a:p>
          <a:p>
            <a:r>
              <a:rPr lang="sl-SI" sz="2000" b="1" dirty="0"/>
              <a:t>Razdeljevanje hrane: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l-SI" sz="2000" dirty="0"/>
              <a:t>Preverjanje kriterijev za dodelitev pomoči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l-SI" sz="2000" dirty="0"/>
              <a:t>Ustreznost artiklov (rok uporabe, označevanje blaga)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sl-SI" sz="2000" dirty="0"/>
          </a:p>
          <a:p>
            <a:pPr algn="just"/>
            <a:r>
              <a:rPr lang="sl-SI" sz="2000" b="1" dirty="0"/>
              <a:t>Skladiščni prostori: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sl-SI" sz="2000" dirty="0"/>
              <a:t>Ustreznost skladiščnih prostorov (zaščita oken, spremljanje temperature, evidenca čiščenja)</a:t>
            </a:r>
          </a:p>
          <a:p>
            <a:pPr marL="285750" lvl="0" indent="-285750" algn="just" hangingPunct="0">
              <a:buFont typeface="Arial" panose="020B0604020202020204" pitchFamily="34" charset="0"/>
              <a:buChar char="•"/>
            </a:pPr>
            <a:r>
              <a:rPr lang="sl-SI" sz="2000" dirty="0"/>
              <a:t>Neskladnost med poročanimi evidencami skladišč in stanjem na terenu</a:t>
            </a:r>
          </a:p>
          <a:p>
            <a:pPr marL="285750" lvl="0" indent="-285750" algn="just" hangingPunct="0">
              <a:buFont typeface="Arial" panose="020B0604020202020204" pitchFamily="34" charset="0"/>
              <a:buChar char="•"/>
            </a:pPr>
            <a:endParaRPr lang="sl-SI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121548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668288"/>
            <a:ext cx="7772400" cy="1032520"/>
          </a:xfrm>
        </p:spPr>
        <p:txBody>
          <a:bodyPr>
            <a:noAutofit/>
          </a:bodyPr>
          <a:lstStyle/>
          <a:p>
            <a:br>
              <a:rPr lang="sl-SI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sl-SI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PREVERJANJA NA KRAJU SAMEM</a:t>
            </a:r>
            <a:br>
              <a:rPr lang="sl-SI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sl-SI" sz="20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Podnaslov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 dirty="0"/>
          </a:p>
          <a:p>
            <a:endParaRPr lang="sl-SI" dirty="0"/>
          </a:p>
        </p:txBody>
      </p:sp>
      <p:sp>
        <p:nvSpPr>
          <p:cNvPr id="9" name="Podnaslov 2"/>
          <p:cNvSpPr txBox="1">
            <a:spLocks/>
          </p:cNvSpPr>
          <p:nvPr/>
        </p:nvSpPr>
        <p:spPr>
          <a:xfrm>
            <a:off x="1403648" y="2752997"/>
            <a:ext cx="6368752" cy="3052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000" b="1" i="1" u="none" strike="noStrike" kern="1200" cap="none" spc="0" normalizeH="0" baseline="0" noProof="0" dirty="0">
              <a:ln>
                <a:noFill/>
              </a:ln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000" b="1" i="1" u="none" strike="noStrike" kern="1200" cap="none" spc="0" normalizeH="0" baseline="0" noProof="0" dirty="0">
              <a:ln>
                <a:noFill/>
              </a:ln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PoljeZBesedilom 4"/>
          <p:cNvSpPr txBox="1"/>
          <p:nvPr/>
        </p:nvSpPr>
        <p:spPr>
          <a:xfrm>
            <a:off x="685800" y="1916832"/>
            <a:ext cx="77724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hangingPunct="0"/>
            <a:r>
              <a:rPr lang="sl-SI" sz="2000" b="1" dirty="0"/>
              <a:t>Ukrepi:</a:t>
            </a:r>
          </a:p>
          <a:p>
            <a:pPr marL="285750" lvl="0" indent="-285750" hangingPunct="0">
              <a:buFont typeface="Arial" panose="020B0604020202020204" pitchFamily="34" charset="0"/>
              <a:buChar char="•"/>
            </a:pPr>
            <a:endParaRPr lang="sl-SI" sz="2000" dirty="0"/>
          </a:p>
          <a:p>
            <a:pPr marL="285750" lvl="0" indent="-285750" hangingPunct="0">
              <a:buFont typeface="Arial" panose="020B0604020202020204" pitchFamily="34" charset="0"/>
              <a:buChar char="•"/>
            </a:pPr>
            <a:r>
              <a:rPr lang="sl-SI" sz="2000" dirty="0"/>
              <a:t>Pri večini preverjanj na kraju samem so bili izrečeni ukrepi in priporočila</a:t>
            </a:r>
          </a:p>
          <a:p>
            <a:pPr marL="285750" lvl="0" indent="-285750" hangingPunct="0">
              <a:buFont typeface="Arial" panose="020B0604020202020204" pitchFamily="34" charset="0"/>
              <a:buChar char="•"/>
            </a:pPr>
            <a:endParaRPr lang="sl-SI" sz="2000" dirty="0"/>
          </a:p>
          <a:p>
            <a:pPr marL="285750" lvl="0" indent="-285750" hangingPunct="0">
              <a:buFont typeface="Arial" panose="020B0604020202020204" pitchFamily="34" charset="0"/>
              <a:buChar char="•"/>
            </a:pPr>
            <a:r>
              <a:rPr lang="sl-SI" sz="2000" dirty="0"/>
              <a:t>Razdelilna mesta so ugotovljene pomanjkljivosti odpravila oziroma pojasnila, kako bodo odpravili nepravilnosti v prihodnje</a:t>
            </a:r>
          </a:p>
          <a:p>
            <a:pPr marL="285750" lvl="0" indent="-285750" hangingPunct="0">
              <a:buFont typeface="Arial" panose="020B0604020202020204" pitchFamily="34" charset="0"/>
              <a:buChar char="•"/>
            </a:pPr>
            <a:endParaRPr lang="sl-SI" sz="2000" dirty="0"/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sl-SI" sz="2000" dirty="0"/>
              <a:t>Kjer je bilo ugotovljenih pomanjkljivosti več, se je ponovno izvedlo preverjanje na kraju samem v naslednjem letu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109136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1988840"/>
            <a:ext cx="7772400" cy="2736303"/>
          </a:xfrm>
        </p:spPr>
        <p:txBody>
          <a:bodyPr>
            <a:noAutofit/>
          </a:bodyPr>
          <a:lstStyle/>
          <a:p>
            <a:r>
              <a:rPr lang="sl-SI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Urad za izvajanje kohezijske politike</a:t>
            </a:r>
            <a:br>
              <a:rPr lang="sl-SI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sl-SI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Služba za kontrole</a:t>
            </a:r>
            <a:br>
              <a:rPr lang="sl-SI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br>
              <a:rPr lang="sl-SI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sl-SI" sz="20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sk.mddsz@gov.si</a:t>
            </a:r>
            <a:br>
              <a:rPr lang="sl-SI" sz="2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br>
              <a:rPr lang="sl-SI" sz="1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br>
              <a:rPr lang="sl-SI" sz="1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br>
              <a:rPr lang="sl-SI" sz="1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sl-SI" sz="1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Podnaslov 7"/>
          <p:cNvSpPr>
            <a:spLocks noGrp="1"/>
          </p:cNvSpPr>
          <p:nvPr>
            <p:ph type="subTitle" idx="1"/>
          </p:nvPr>
        </p:nvSpPr>
        <p:spPr>
          <a:xfrm>
            <a:off x="1358602" y="5319514"/>
            <a:ext cx="6400800" cy="1752600"/>
          </a:xfrm>
        </p:spPr>
        <p:txBody>
          <a:bodyPr/>
          <a:lstStyle/>
          <a:p>
            <a:endParaRPr lang="sl-SI" dirty="0"/>
          </a:p>
          <a:p>
            <a:endParaRPr lang="sl-SI" dirty="0"/>
          </a:p>
        </p:txBody>
      </p:sp>
      <p:sp>
        <p:nvSpPr>
          <p:cNvPr id="9" name="Podnaslov 2"/>
          <p:cNvSpPr txBox="1">
            <a:spLocks/>
          </p:cNvSpPr>
          <p:nvPr/>
        </p:nvSpPr>
        <p:spPr>
          <a:xfrm>
            <a:off x="1403648" y="2752997"/>
            <a:ext cx="6368752" cy="30522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000" b="1" i="1" u="none" strike="noStrike" kern="1200" cap="none" spc="0" normalizeH="0" baseline="0" noProof="0" dirty="0">
              <a:ln>
                <a:noFill/>
              </a:ln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000" b="1" i="1" u="none" strike="noStrike" kern="1200" cap="none" spc="0" normalizeH="0" baseline="0" noProof="0" dirty="0">
              <a:ln>
                <a:noFill/>
              </a:ln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l-SI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AutoShape 2" descr="Rezultat iskanja slik za to do lis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l-SI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FBBA61C9-EE27-C32D-D138-CF7BA1C99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2189" y="3605968"/>
            <a:ext cx="2333625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22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4009</TotalTime>
  <Words>315</Words>
  <Application>Microsoft Office PowerPoint</Application>
  <PresentationFormat>Diaprojekcija na zaslonu (4:3)</PresentationFormat>
  <Paragraphs>65</Paragraphs>
  <Slides>7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7</vt:i4>
      </vt:variant>
    </vt:vector>
  </HeadingPairs>
  <TitlesOfParts>
    <vt:vector size="11" baseType="lpstr">
      <vt:lpstr>Arial</vt:lpstr>
      <vt:lpstr>Calibri</vt:lpstr>
      <vt:lpstr>Republika-Bold</vt:lpstr>
      <vt:lpstr>Officeova tema</vt:lpstr>
      <vt:lpstr>Program ESS+ za odpravljanje materialne prikrajšanosti v Sloveniji v obdobju 2021-2027  Delavnica za upravičence  Ljubljana, 28. 5. 2024   </vt:lpstr>
      <vt:lpstr>UPRAVLJALNA PREVERJANJA PO 74. ČLENU UREDBE 2021/1060/EU  </vt:lpstr>
      <vt:lpstr>ADMINISTRATIVNO PREVERJANJE ZAHTEVKOV ZA IZPLAČILO </vt:lpstr>
      <vt:lpstr> PREVERJANJA NA KRAJU SAMEM </vt:lpstr>
      <vt:lpstr> PREVERJANJA NA KRAJU SAMEM </vt:lpstr>
      <vt:lpstr> PREVERJANJA NA KRAJU SAMEM </vt:lpstr>
      <vt:lpstr>Urad za izvajanje kohezijske politike Služba za kontrole  sk.mddsz@gov.si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Sklad za evropsko pomoč najbolj ogroženim</dc:title>
  <dc:creator>KKrpan</dc:creator>
  <cp:lastModifiedBy>Vesna Aristovnik</cp:lastModifiedBy>
  <cp:revision>243</cp:revision>
  <cp:lastPrinted>2020-02-11T16:30:05Z</cp:lastPrinted>
  <dcterms:created xsi:type="dcterms:W3CDTF">2015-06-03T08:43:00Z</dcterms:created>
  <dcterms:modified xsi:type="dcterms:W3CDTF">2024-05-28T04:08:36Z</dcterms:modified>
</cp:coreProperties>
</file>