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6" r:id="rId2"/>
    <p:sldMasterId id="2147483708" r:id="rId3"/>
    <p:sldMasterId id="2147483672" r:id="rId4"/>
    <p:sldMasterId id="2147483684" r:id="rId5"/>
  </p:sldMasterIdLst>
  <p:notesMasterIdLst>
    <p:notesMasterId r:id="rId34"/>
  </p:notesMasterIdLst>
  <p:handoutMasterIdLst>
    <p:handoutMasterId r:id="rId35"/>
  </p:handoutMasterIdLst>
  <p:sldIdLst>
    <p:sldId id="269" r:id="rId6"/>
    <p:sldId id="268" r:id="rId7"/>
    <p:sldId id="270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3" r:id="rId17"/>
    <p:sldId id="298" r:id="rId18"/>
    <p:sldId id="299" r:id="rId19"/>
    <p:sldId id="301" r:id="rId20"/>
    <p:sldId id="297" r:id="rId21"/>
    <p:sldId id="302" r:id="rId22"/>
    <p:sldId id="282" r:id="rId23"/>
    <p:sldId id="304" r:id="rId24"/>
    <p:sldId id="289" r:id="rId25"/>
    <p:sldId id="306" r:id="rId26"/>
    <p:sldId id="309" r:id="rId27"/>
    <p:sldId id="307" r:id="rId28"/>
    <p:sldId id="311" r:id="rId29"/>
    <p:sldId id="284" r:id="rId30"/>
    <p:sldId id="310" r:id="rId31"/>
    <p:sldId id="286" r:id="rId32"/>
    <p:sldId id="262" r:id="rId33"/>
  </p:sldIdLst>
  <p:sldSz cx="9144000" cy="6858000" type="screen4x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008C"/>
    <a:srgbClr val="FAD5E5"/>
    <a:srgbClr val="FAE7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rednji slo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2047" autoAdjust="0"/>
  </p:normalViewPr>
  <p:slideViewPr>
    <p:cSldViewPr snapToGrid="0" showGuides="1">
      <p:cViewPr varScale="1">
        <p:scale>
          <a:sx n="70" d="100"/>
          <a:sy n="70" d="100"/>
        </p:scale>
        <p:origin x="1548" y="72"/>
      </p:cViewPr>
      <p:guideLst>
        <p:guide orient="horz" pos="2183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0" d="100"/>
          <a:sy n="120" d="100"/>
        </p:scale>
        <p:origin x="4962" y="120"/>
      </p:cViewPr>
      <p:guideLst/>
    </p:cSldViewPr>
  </p:notesViewPr>
  <p:gridSpacing cx="59999" cy="59999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l-S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Število</a:t>
            </a:r>
            <a:r>
              <a:rPr lang="sl-SI"/>
              <a:t> vključenih mladih</a:t>
            </a:r>
            <a:r>
              <a:rPr lang="sl-SI" baseline="0"/>
              <a:t> s PP</a:t>
            </a:r>
          </a:p>
          <a:p>
            <a:pPr>
              <a:defRPr/>
            </a:pPr>
            <a:r>
              <a:rPr lang="sl-SI" i="1" baseline="0"/>
              <a:t>N=366</a:t>
            </a:r>
            <a:endParaRPr lang="en-US" i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sl-SI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podatki_o_vkljucitvah_v_projekt!$B$11</c:f>
              <c:strCache>
                <c:ptCount val="1"/>
                <c:pt idx="0">
                  <c:v>Število</c:v>
                </c:pt>
              </c:strCache>
            </c:strRef>
          </c:tx>
          <c:dPt>
            <c:idx val="0"/>
            <c:bubble3D val="0"/>
            <c:spPr>
              <a:solidFill>
                <a:srgbClr val="EC008C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296-4BA8-BC8E-A3BC260A639E}"/>
              </c:ext>
            </c:extLst>
          </c:dPt>
          <c:dPt>
            <c:idx val="1"/>
            <c:bubble3D val="0"/>
            <c:spPr>
              <a:solidFill>
                <a:srgbClr val="FAD5E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296-4BA8-BC8E-A3BC260A639E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MOŠKI</a:t>
                    </a:r>
                  </a:p>
                  <a:p>
                    <a:r>
                      <a:rPr lang="en-US"/>
                      <a:t>N=236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7296-4BA8-BC8E-A3BC260A639E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ŽENSKE</a:t>
                    </a:r>
                  </a:p>
                  <a:p>
                    <a:r>
                      <a:rPr lang="en-US"/>
                      <a:t>N=130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7296-4BA8-BC8E-A3BC260A639E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sl-SI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podatki_o_vkljucitvah_v_projekt!$A$12:$A$13</c:f>
              <c:strCache>
                <c:ptCount val="2"/>
                <c:pt idx="0">
                  <c:v>Moški</c:v>
                </c:pt>
                <c:pt idx="1">
                  <c:v>Ženski</c:v>
                </c:pt>
              </c:strCache>
            </c:strRef>
          </c:cat>
          <c:val>
            <c:numRef>
              <c:f>podatki_o_vkljucitvah_v_projekt!$B$12:$B$13</c:f>
              <c:numCache>
                <c:formatCode>General</c:formatCode>
                <c:ptCount val="2"/>
                <c:pt idx="0">
                  <c:v>236</c:v>
                </c:pt>
                <c:pt idx="1">
                  <c:v>130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296-4BA8-BC8E-A3BC260A639E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sl-SI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l-S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Število vključenih mladih s PP</a:t>
            </a:r>
            <a:endParaRPr lang="sl-SI"/>
          </a:p>
          <a:p>
            <a:pPr>
              <a:defRPr/>
            </a:pPr>
            <a:r>
              <a:rPr lang="sl-SI" i="1"/>
              <a:t>glede na</a:t>
            </a:r>
            <a:r>
              <a:rPr lang="sl-SI" i="1" baseline="0"/>
              <a:t> </a:t>
            </a:r>
            <a:r>
              <a:rPr lang="sl-SI" i="1"/>
              <a:t>kohezijsko</a:t>
            </a:r>
            <a:r>
              <a:rPr lang="sl-SI" i="1" baseline="0"/>
              <a:t> regijo</a:t>
            </a:r>
            <a:endParaRPr lang="en-US" i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sl-SI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podatki_o_vkljucitvah_v_projekt!$L$28</c:f>
              <c:strCache>
                <c:ptCount val="1"/>
                <c:pt idx="0">
                  <c:v>Število vključenih mladih s PP</c:v>
                </c:pt>
              </c:strCache>
            </c:strRef>
          </c:tx>
          <c:dPt>
            <c:idx val="0"/>
            <c:bubble3D val="0"/>
            <c:spPr>
              <a:solidFill>
                <a:srgbClr val="EC008C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0FB-4694-94B2-884621D5E813}"/>
              </c:ext>
            </c:extLst>
          </c:dPt>
          <c:dPt>
            <c:idx val="1"/>
            <c:bubble3D val="0"/>
            <c:spPr>
              <a:solidFill>
                <a:srgbClr val="FAD5E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0FB-4694-94B2-884621D5E813}"/>
              </c:ext>
            </c:extLst>
          </c:dPt>
          <c:dLbls>
            <c:dLbl>
              <c:idx val="0"/>
              <c:layout>
                <c:manualLayout>
                  <c:x val="0.1293236421043546"/>
                  <c:y val="3.201542993039149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err="1"/>
                      <a:t>Vzhodna</a:t>
                    </a:r>
                    <a:r>
                      <a:rPr lang="en-US" baseline="0" dirty="0"/>
                      <a:t> Slovenija </a:t>
                    </a:r>
                  </a:p>
                  <a:p>
                    <a:pPr>
                      <a:defRPr/>
                    </a:pPr>
                    <a:r>
                      <a:rPr lang="en-US" baseline="0" dirty="0"/>
                      <a:t>N=229</a:t>
                    </a:r>
                    <a:endParaRPr lang="en-US" dirty="0"/>
                  </a:p>
                </c:rich>
              </c:tx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sl-SI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73618289485877"/>
                      <c:h val="0.15493860175781274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A0FB-4694-94B2-884621D5E813}"/>
                </c:ext>
              </c:extLst>
            </c:dLbl>
            <c:dLbl>
              <c:idx val="1"/>
              <c:layout>
                <c:manualLayout>
                  <c:x val="-0.1929989298450667"/>
                  <c:y val="1.016336591856618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err="1"/>
                      <a:t>Zahodna</a:t>
                    </a:r>
                    <a:r>
                      <a:rPr lang="en-US" dirty="0"/>
                      <a:t> Slovenija</a:t>
                    </a:r>
                  </a:p>
                  <a:p>
                    <a:pPr>
                      <a:defRPr/>
                    </a:pPr>
                    <a:r>
                      <a:rPr lang="en-US" dirty="0"/>
                      <a:t>N=137</a:t>
                    </a:r>
                  </a:p>
                </c:rich>
              </c:tx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sl-SI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7954803391414643"/>
                      <c:h val="0.15479911281672287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A0FB-4694-94B2-884621D5E813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sl-SI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podatki_o_vkljucitvah_v_projekt!$M$27:$N$27</c:f>
              <c:strCache>
                <c:ptCount val="2"/>
                <c:pt idx="0">
                  <c:v>Vzhodna Slovenija</c:v>
                </c:pt>
                <c:pt idx="1">
                  <c:v>Zahodna Slovenija</c:v>
                </c:pt>
              </c:strCache>
            </c:strRef>
          </c:cat>
          <c:val>
            <c:numRef>
              <c:f>podatki_o_vkljucitvah_v_projekt!$M$28:$N$28</c:f>
              <c:numCache>
                <c:formatCode>General</c:formatCode>
                <c:ptCount val="2"/>
                <c:pt idx="0">
                  <c:v>229</c:v>
                </c:pt>
                <c:pt idx="1">
                  <c:v>137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0FB-4694-94B2-884621D5E813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sl-SI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l-S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l-SI" dirty="0">
                <a:latin typeface="Arial Narrow" panose="020B0606020202030204" pitchFamily="34" charset="0"/>
              </a:rPr>
              <a:t>Število vključenih mladih</a:t>
            </a:r>
            <a:r>
              <a:rPr lang="sl-SI" baseline="0" dirty="0">
                <a:latin typeface="Arial Narrow" panose="020B0606020202030204" pitchFamily="34" charset="0"/>
              </a:rPr>
              <a:t> s PP</a:t>
            </a:r>
            <a:r>
              <a:rPr lang="sl-SI" dirty="0">
                <a:latin typeface="Arial Narrow" panose="020B0606020202030204" pitchFamily="34" charset="0"/>
              </a:rPr>
              <a:t> </a:t>
            </a:r>
          </a:p>
          <a:p>
            <a:pPr>
              <a:defRPr/>
            </a:pPr>
            <a:r>
              <a:rPr lang="sl-SI" i="1" dirty="0">
                <a:latin typeface="Arial Narrow" panose="020B0606020202030204" pitchFamily="34" charset="0"/>
              </a:rPr>
              <a:t>glede</a:t>
            </a:r>
            <a:r>
              <a:rPr lang="sl-SI" i="1" baseline="0" dirty="0">
                <a:latin typeface="Arial Narrow" panose="020B0606020202030204" pitchFamily="34" charset="0"/>
              </a:rPr>
              <a:t> na stopnjo izobraževanja</a:t>
            </a:r>
            <a:endParaRPr lang="en-US" i="1" dirty="0">
              <a:latin typeface="Arial Narrow" panose="020B060602020203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sl-SI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podatki_o_vkljucitvah_v_projekt!$B$159</c:f>
              <c:strCache>
                <c:ptCount val="1"/>
                <c:pt idx="0">
                  <c:v>Skupaj</c:v>
                </c:pt>
              </c:strCache>
            </c:strRef>
          </c:tx>
          <c:spPr>
            <a:solidFill>
              <a:srgbClr val="EC008C">
                <a:alpha val="85000"/>
              </a:srgb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sl-SI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podatki_o_vkljucitvah_v_projekt!$A$160:$A$167</c:f>
              <c:strCache>
                <c:ptCount val="8"/>
                <c:pt idx="0">
                  <c:v>OŠPP</c:v>
                </c:pt>
                <c:pt idx="1">
                  <c:v>OŠ</c:v>
                </c:pt>
                <c:pt idx="2">
                  <c:v>NPI</c:v>
                </c:pt>
                <c:pt idx="3">
                  <c:v>SPI</c:v>
                </c:pt>
                <c:pt idx="4">
                  <c:v>SSI, PTI, GIM</c:v>
                </c:pt>
                <c:pt idx="5">
                  <c:v>Višja strokovna</c:v>
                </c:pt>
                <c:pt idx="6">
                  <c:v>Visokošolska strokovna ali univ. izobrazba (I. bolonjska st.)</c:v>
                </c:pt>
                <c:pt idx="7">
                  <c:v>Magisterij (II. bolonjska st.)</c:v>
                </c:pt>
              </c:strCache>
            </c:strRef>
          </c:cat>
          <c:val>
            <c:numRef>
              <c:f>podatki_o_vkljucitvah_v_projekt!$B$160:$B$167</c:f>
              <c:numCache>
                <c:formatCode>General</c:formatCode>
                <c:ptCount val="8"/>
                <c:pt idx="0">
                  <c:v>71</c:v>
                </c:pt>
                <c:pt idx="1">
                  <c:v>97</c:v>
                </c:pt>
                <c:pt idx="2">
                  <c:v>60</c:v>
                </c:pt>
                <c:pt idx="3">
                  <c:v>61</c:v>
                </c:pt>
                <c:pt idx="4">
                  <c:v>64</c:v>
                </c:pt>
                <c:pt idx="5">
                  <c:v>2</c:v>
                </c:pt>
                <c:pt idx="6">
                  <c:v>9</c:v>
                </c:pt>
                <c:pt idx="7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76-403B-A3FB-D7212A2BBB36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398677464"/>
        <c:axId val="398677824"/>
      </c:barChart>
      <c:catAx>
        <c:axId val="3986774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sl-SI"/>
          </a:p>
        </c:txPr>
        <c:crossAx val="398677824"/>
        <c:crosses val="autoZero"/>
        <c:auto val="1"/>
        <c:lblAlgn val="ctr"/>
        <c:lblOffset val="100"/>
        <c:noMultiLvlLbl val="0"/>
      </c:catAx>
      <c:valAx>
        <c:axId val="398677824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3986774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sl-SI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l-S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l-SI" sz="1800" b="1" i="0" u="none" strike="noStrike" kern="1200" baseline="0" dirty="0">
                <a:solidFill>
                  <a:prstClr val="black">
                    <a:lumMod val="75000"/>
                    <a:lumOff val="25000"/>
                  </a:prstClr>
                </a:solidFill>
                <a:latin typeface="Arial Narrow" panose="020B0606020202030204" pitchFamily="34" charset="0"/>
              </a:rPr>
              <a:t>Število vključenih mladih s PP </a:t>
            </a:r>
          </a:p>
          <a:p>
            <a:pPr>
              <a:defRPr/>
            </a:pPr>
            <a:r>
              <a:rPr lang="sl-SI" sz="1800" b="1" i="1" u="none" strike="noStrike" kern="1200" baseline="0" dirty="0">
                <a:solidFill>
                  <a:prstClr val="black">
                    <a:lumMod val="75000"/>
                    <a:lumOff val="25000"/>
                  </a:prstClr>
                </a:solidFill>
                <a:latin typeface="Arial Narrow" panose="020B0606020202030204" pitchFamily="34" charset="0"/>
              </a:rPr>
              <a:t>glede na opredeljeno motnjo</a:t>
            </a:r>
            <a:endParaRPr lang="en-US" sz="1800" b="1" i="1" u="none" strike="noStrike" kern="1200" baseline="0" dirty="0">
              <a:solidFill>
                <a:prstClr val="black">
                  <a:lumMod val="75000"/>
                  <a:lumOff val="25000"/>
                </a:prstClr>
              </a:solidFill>
              <a:latin typeface="Arial Narrow" panose="020B060602020203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sl-SI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podatki_o_vkljucitvah_v_projekt!$B$206</c:f>
              <c:strCache>
                <c:ptCount val="1"/>
                <c:pt idx="0">
                  <c:v>Skupaj</c:v>
                </c:pt>
              </c:strCache>
            </c:strRef>
          </c:tx>
          <c:spPr>
            <a:solidFill>
              <a:srgbClr val="EC008C">
                <a:alpha val="85000"/>
              </a:srgb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sl-SI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podatki_o_vkljucitvah_v_projekt!$A$207:$A$215</c:f>
              <c:strCache>
                <c:ptCount val="9"/>
                <c:pt idx="0">
                  <c:v>Z motnjami v duševnem razvoju</c:v>
                </c:pt>
                <c:pt idx="1">
                  <c:v>Slepi in slabovidni oz. z okvaro vidne funkcije</c:v>
                </c:pt>
                <c:pt idx="2">
                  <c:v>Gluhi in naglušni</c:v>
                </c:pt>
                <c:pt idx="3">
                  <c:v>Z govorno-jezikovnimi motnjami</c:v>
                </c:pt>
                <c:pt idx="4">
                  <c:v>Gibalno ovirani</c:v>
                </c:pt>
                <c:pt idx="5">
                  <c:v>Dolgotrajno bolni</c:v>
                </c:pt>
                <c:pt idx="6">
                  <c:v>S čustvenimi in vedenjskimi motnjami</c:v>
                </c:pt>
                <c:pt idx="7">
                  <c:v>Z avtističnimi motnjami</c:v>
                </c:pt>
                <c:pt idx="8">
                  <c:v>Z več motnjami</c:v>
                </c:pt>
              </c:strCache>
            </c:strRef>
          </c:cat>
          <c:val>
            <c:numRef>
              <c:f>podatki_o_vkljucitvah_v_projekt!$B$207:$B$215</c:f>
              <c:numCache>
                <c:formatCode>General</c:formatCode>
                <c:ptCount val="9"/>
                <c:pt idx="0">
                  <c:v>57</c:v>
                </c:pt>
                <c:pt idx="1">
                  <c:v>4</c:v>
                </c:pt>
                <c:pt idx="2">
                  <c:v>16</c:v>
                </c:pt>
                <c:pt idx="3">
                  <c:v>15</c:v>
                </c:pt>
                <c:pt idx="4">
                  <c:v>1</c:v>
                </c:pt>
                <c:pt idx="5">
                  <c:v>37</c:v>
                </c:pt>
                <c:pt idx="6">
                  <c:v>22</c:v>
                </c:pt>
                <c:pt idx="7">
                  <c:v>17</c:v>
                </c:pt>
                <c:pt idx="8">
                  <c:v>197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A7-4AD8-8927-DEC10C408DF7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511699328"/>
        <c:axId val="511701488"/>
      </c:barChart>
      <c:catAx>
        <c:axId val="5116993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sl-SI"/>
          </a:p>
        </c:txPr>
        <c:crossAx val="511701488"/>
        <c:crosses val="autoZero"/>
        <c:auto val="1"/>
        <c:lblAlgn val="ctr"/>
        <c:lblOffset val="100"/>
        <c:noMultiLvlLbl val="0"/>
      </c:catAx>
      <c:valAx>
        <c:axId val="51170148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5116993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sl-SI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>
            <a:extLst>
              <a:ext uri="{FF2B5EF4-FFF2-40B4-BE49-F238E27FC236}">
                <a16:creationId xmlns:a16="http://schemas.microsoft.com/office/drawing/2014/main" id="{0C710F42-CE3C-4F1C-8AF9-8F8CC5A47C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804255E2-EFA2-4B6C-A1EA-53165449F8B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995385-9A16-41B1-B160-6EE7581ADA32}" type="datetimeFigureOut">
              <a:rPr lang="sl-SI" smtClean="0"/>
              <a:t>14. 05. 2026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159C0BE9-0DE1-4C7F-BB96-7B5BE0B50C1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D3B91A6B-CF18-420C-9B29-C7254FF0B83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63A4C2-6663-4A09-A781-7168E04E9FAE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992197755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značba mesta datuma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FC5DC2-C483-4102-A659-3E2012D5069E}" type="datetimeFigureOut">
              <a:rPr lang="sl-SI" smtClean="0"/>
              <a:t>14. 05. 2026</a:t>
            </a:fld>
            <a:endParaRPr lang="sl-SI"/>
          </a:p>
        </p:txBody>
      </p:sp>
      <p:sp>
        <p:nvSpPr>
          <p:cNvPr id="4" name="Označba mest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370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značba mesta opomb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769A8C-B612-4147-9AF3-5F61EADB589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883591975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glav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769A8C-B612-4147-9AF3-5F61EADB589A}" type="slidenum">
              <a:rPr lang="sl-SI" smtClean="0"/>
              <a:t>8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48992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l-SI" strike="noStrike" dirty="0">
                <a:latin typeface="Arial Narrow" panose="020B0606020202030204" pitchFamily="34" charset="0"/>
              </a:rPr>
              <a:t>2.658 mladih v osnovnih šolah (8. in 9. razred)*</a:t>
            </a:r>
          </a:p>
          <a:p>
            <a:r>
              <a:rPr lang="sl-SI" strike="noStrike" dirty="0">
                <a:latin typeface="Arial Narrow" panose="020B0606020202030204" pitchFamily="34" charset="0"/>
              </a:rPr>
              <a:t>4.533 mladih v srednjih šolah* (s skupino PPPU – 8.423 – 10 % vseh dijakov)</a:t>
            </a:r>
          </a:p>
          <a:p>
            <a:r>
              <a:rPr lang="sl-SI" strike="noStrike" dirty="0">
                <a:latin typeface="Arial Narrow" panose="020B0606020202030204" pitchFamily="34" charset="0"/>
              </a:rPr>
              <a:t>964 mladih v osnovnih šolah s prilagojenim programom in zavodih/centrih za otroke mladostnike s posebnimi potrebami,</a:t>
            </a:r>
          </a:p>
          <a:p>
            <a:r>
              <a:rPr lang="sl-SI" strike="noStrike" dirty="0">
                <a:latin typeface="Arial Narrow" panose="020B0606020202030204" pitchFamily="34" charset="0"/>
              </a:rPr>
              <a:t>? študenti s posebnimi potrebami</a:t>
            </a:r>
          </a:p>
          <a:p>
            <a:endParaRPr lang="sl-SI" dirty="0"/>
          </a:p>
        </p:txBody>
      </p:sp>
      <p:sp>
        <p:nvSpPr>
          <p:cNvPr id="4" name="Označba mesta glav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769A8C-B612-4147-9AF3-5F61EADB589A}" type="slidenum">
              <a:rPr lang="sl-SI" smtClean="0"/>
              <a:t>9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363250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glav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769A8C-B612-4147-9AF3-5F61EADB589A}" type="slidenum">
              <a:rPr lang="sl-SI" smtClean="0"/>
              <a:t>10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818874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l-SI" dirty="0"/>
              <a:t>Srednja šola 185 mladih s PP</a:t>
            </a:r>
          </a:p>
        </p:txBody>
      </p:sp>
      <p:sp>
        <p:nvSpPr>
          <p:cNvPr id="4" name="Označba mesta glav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769A8C-B612-4147-9AF3-5F61EADB589A}" type="slidenum">
              <a:rPr lang="sl-SI" smtClean="0"/>
              <a:t>13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935952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glave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769A8C-B612-4147-9AF3-5F61EADB589A}" type="slidenum">
              <a:rPr lang="sl-SI" smtClean="0"/>
              <a:t>20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114341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BCCA6A-52D8-6593-1674-D1A2AED8C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>
            <a:extLst>
              <a:ext uri="{FF2B5EF4-FFF2-40B4-BE49-F238E27FC236}">
                <a16:creationId xmlns:a16="http://schemas.microsoft.com/office/drawing/2014/main" id="{7A4D4268-AA98-F402-B8BB-B7EC26619E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>
            <a:extLst>
              <a:ext uri="{FF2B5EF4-FFF2-40B4-BE49-F238E27FC236}">
                <a16:creationId xmlns:a16="http://schemas.microsoft.com/office/drawing/2014/main" id="{25F7C524-29E3-A57E-3247-5DBC24BBE5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glave 3">
            <a:extLst>
              <a:ext uri="{FF2B5EF4-FFF2-40B4-BE49-F238E27FC236}">
                <a16:creationId xmlns:a16="http://schemas.microsoft.com/office/drawing/2014/main" id="{DA97656E-5D83-4B00-E281-07602D2F150C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AFBAE2BA-92F1-53B9-D9EA-576CBDEB81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769A8C-B612-4147-9AF3-5F61EADB589A}" type="slidenum">
              <a:rPr lang="sl-SI" smtClean="0"/>
              <a:t>21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6305171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6E3A92-349A-2A96-E69F-02D6FD1173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>
            <a:extLst>
              <a:ext uri="{FF2B5EF4-FFF2-40B4-BE49-F238E27FC236}">
                <a16:creationId xmlns:a16="http://schemas.microsoft.com/office/drawing/2014/main" id="{83CF96BB-263A-31ED-7682-CE6416FE8D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>
            <a:extLst>
              <a:ext uri="{FF2B5EF4-FFF2-40B4-BE49-F238E27FC236}">
                <a16:creationId xmlns:a16="http://schemas.microsoft.com/office/drawing/2014/main" id="{E34E7876-1B0F-7F5D-81F3-C44DF95D8D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glave 3">
            <a:extLst>
              <a:ext uri="{FF2B5EF4-FFF2-40B4-BE49-F238E27FC236}">
                <a16:creationId xmlns:a16="http://schemas.microsoft.com/office/drawing/2014/main" id="{0383AA36-3827-D970-428D-7D610AE4F8C1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BC2C15C5-B72A-A450-42D0-9EB4B3B4FD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769A8C-B612-4147-9AF3-5F61EADB589A}" type="slidenum">
              <a:rPr lang="sl-SI" smtClean="0"/>
              <a:t>22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399737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08FAA-AA59-051E-7AC7-0990B55F6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>
            <a:extLst>
              <a:ext uri="{FF2B5EF4-FFF2-40B4-BE49-F238E27FC236}">
                <a16:creationId xmlns:a16="http://schemas.microsoft.com/office/drawing/2014/main" id="{489633CA-2651-192D-4A31-0EE6E2F7E8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>
            <a:extLst>
              <a:ext uri="{FF2B5EF4-FFF2-40B4-BE49-F238E27FC236}">
                <a16:creationId xmlns:a16="http://schemas.microsoft.com/office/drawing/2014/main" id="{3351908A-A31E-6B09-D4D4-2004EB554E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glave 3">
            <a:extLst>
              <a:ext uri="{FF2B5EF4-FFF2-40B4-BE49-F238E27FC236}">
                <a16:creationId xmlns:a16="http://schemas.microsoft.com/office/drawing/2014/main" id="{E2865DBE-4D1E-B672-AE84-1EA3C900493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8C59B5CA-01BA-96BA-3A1D-A462D394A1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769A8C-B612-4147-9AF3-5F61EADB589A}" type="slidenum">
              <a:rPr lang="sl-SI" smtClean="0"/>
              <a:t>23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41712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značba mesta datuma 7">
            <a:extLst>
              <a:ext uri="{FF2B5EF4-FFF2-40B4-BE49-F238E27FC236}">
                <a16:creationId xmlns:a16="http://schemas.microsoft.com/office/drawing/2014/main" id="{1FB4E328-3DE3-4DEF-8D67-99073E11B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0AE50-F443-4F6B-9579-FB9D2490D078}" type="datetime1">
              <a:rPr lang="sl-SI" smtClean="0"/>
              <a:t>14. 05. 2026</a:t>
            </a:fld>
            <a:endParaRPr lang="sl-SI"/>
          </a:p>
        </p:txBody>
      </p:sp>
      <p:sp>
        <p:nvSpPr>
          <p:cNvPr id="9" name="Označba mesta noge 8">
            <a:extLst>
              <a:ext uri="{FF2B5EF4-FFF2-40B4-BE49-F238E27FC236}">
                <a16:creationId xmlns:a16="http://schemas.microsoft.com/office/drawing/2014/main" id="{85AF479C-5D7D-43C3-8BF7-639598A86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10" name="Označba mesta številke diapozitiva 9">
            <a:extLst>
              <a:ext uri="{FF2B5EF4-FFF2-40B4-BE49-F238E27FC236}">
                <a16:creationId xmlns:a16="http://schemas.microsoft.com/office/drawing/2014/main" id="{67DD5C1D-E8D6-4A60-AFC5-6AFD6677A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13D43-986A-4FF7-91E0-7B817DF4DDB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2063649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3832225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6F9FD-FCAE-43F9-A808-EE4F5530ABB3}" type="datetime1">
              <a:rPr lang="sl-SI" smtClean="0"/>
              <a:t>14. 05. 2026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13D43-986A-4FF7-91E0-7B817DF4DDB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35894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154F6-DED8-47F8-9CE7-2AFA37F825D6}" type="datetime1">
              <a:rPr lang="sl-SI" smtClean="0"/>
              <a:t>14. 05. 2026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13D43-986A-4FF7-91E0-7B817DF4DDB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672790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2EF96-BAF3-4A9C-9B51-E30847AF7E08}" type="datetime1">
              <a:rPr lang="sl-SI" smtClean="0"/>
              <a:t>14. 05. 2026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13D43-986A-4FF7-91E0-7B817DF4DDB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02784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F15B4-325B-49E0-BE3C-5AB34ECF3F4C}" type="datetime1">
              <a:rPr lang="sl-SI" smtClean="0"/>
              <a:t>14. 05. 2026</a:t>
            </a:fld>
            <a:endParaRPr lang="sl-S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13D43-986A-4FF7-91E0-7B817DF4DDB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968727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94C90-A990-4733-B55F-8C1F8A5FDF2C}" type="datetime1">
              <a:rPr lang="sl-SI" smtClean="0"/>
              <a:t>14. 05. 2026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13D43-986A-4FF7-91E0-7B817DF4DDB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78437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16A1A-4654-46A6-B4A6-09B31C512294}" type="datetime1">
              <a:rPr lang="sl-SI" smtClean="0"/>
              <a:t>14. 05. 2026</a:t>
            </a:fld>
            <a:endParaRPr lang="sl-S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13D43-986A-4FF7-91E0-7B817DF4DDB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55476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38F17-57DC-498E-9897-48BCB9E62D7F}" type="datetime1">
              <a:rPr lang="sl-SI" smtClean="0"/>
              <a:t>14. 05. 2026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13D43-986A-4FF7-91E0-7B817DF4DDB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629779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l-SI"/>
              <a:t>Kliknite ikono, če želite dodati sliko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0508-1D85-4ED7-BD9E-A9F9B4751C09}" type="datetime1">
              <a:rPr lang="sl-SI" smtClean="0"/>
              <a:t>14. 05. 2026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13D43-986A-4FF7-91E0-7B817DF4DDB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39383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357E0-1B76-466E-BE2F-D9540F723C0C}" type="datetime1">
              <a:rPr lang="sl-SI" smtClean="0"/>
              <a:t>14. 05. 2026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13D43-986A-4FF7-91E0-7B817DF4DDB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34158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AC7C8-EC3A-4859-85BB-C690A54416BE}" type="datetime1">
              <a:rPr lang="sl-SI" smtClean="0"/>
              <a:t>14. 05. 2026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13D43-986A-4FF7-91E0-7B817DF4DDB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574682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značba mesta datuma 7">
            <a:extLst>
              <a:ext uri="{FF2B5EF4-FFF2-40B4-BE49-F238E27FC236}">
                <a16:creationId xmlns:a16="http://schemas.microsoft.com/office/drawing/2014/main" id="{1FB4E328-3DE3-4DEF-8D67-99073E11B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0AE50-F443-4F6B-9579-FB9D2490D078}" type="datetime1">
              <a:rPr lang="sl-SI" smtClean="0"/>
              <a:t>14. 05. 2026</a:t>
            </a:fld>
            <a:endParaRPr lang="sl-SI"/>
          </a:p>
        </p:txBody>
      </p:sp>
      <p:sp>
        <p:nvSpPr>
          <p:cNvPr id="9" name="Označba mesta noge 8">
            <a:extLst>
              <a:ext uri="{FF2B5EF4-FFF2-40B4-BE49-F238E27FC236}">
                <a16:creationId xmlns:a16="http://schemas.microsoft.com/office/drawing/2014/main" id="{85AF479C-5D7D-43C3-8BF7-639598A86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10" name="Označba mesta številke diapozitiva 9">
            <a:extLst>
              <a:ext uri="{FF2B5EF4-FFF2-40B4-BE49-F238E27FC236}">
                <a16:creationId xmlns:a16="http://schemas.microsoft.com/office/drawing/2014/main" id="{67DD5C1D-E8D6-4A60-AFC5-6AFD6677A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13D43-986A-4FF7-91E0-7B817DF4DDB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482489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684" y="2628259"/>
            <a:ext cx="8255705" cy="657285"/>
          </a:xfrm>
          <a:prstGeom prst="rect">
            <a:avLst/>
          </a:prstGeom>
        </p:spPr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3832225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6F9FD-FCAE-43F9-A808-EE4F5530ABB3}" type="datetime1">
              <a:rPr lang="sl-SI" smtClean="0"/>
              <a:t>14. 05. 2026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13D43-986A-4FF7-91E0-7B817DF4DDB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258743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sl-SI" dirty="0"/>
              <a:t>Kliknite, če želite urediti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154F6-DED8-47F8-9CE7-2AFA37F825D6}" type="datetime1">
              <a:rPr lang="sl-SI" smtClean="0"/>
              <a:t>14. 05. 2026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13D43-986A-4FF7-91E0-7B817DF4DDB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5409753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684" y="2628259"/>
            <a:ext cx="8255705" cy="657285"/>
          </a:xfrm>
          <a:prstGeom prst="rect">
            <a:avLst/>
          </a:prstGeom>
        </p:spPr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2EF96-BAF3-4A9C-9B51-E30847AF7E08}" type="datetime1">
              <a:rPr lang="sl-SI" smtClean="0"/>
              <a:t>14. 05. 2026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13D43-986A-4FF7-91E0-7B817DF4DDB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2899825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F15B4-325B-49E0-BE3C-5AB34ECF3F4C}" type="datetime1">
              <a:rPr lang="sl-SI" smtClean="0"/>
              <a:t>14. 05. 2026</a:t>
            </a:fld>
            <a:endParaRPr lang="sl-S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13D43-986A-4FF7-91E0-7B817DF4DDB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578279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684" y="2628259"/>
            <a:ext cx="8255705" cy="657285"/>
          </a:xfrm>
          <a:prstGeom prst="rect">
            <a:avLst/>
          </a:prstGeom>
        </p:spPr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94C90-A990-4733-B55F-8C1F8A5FDF2C}" type="datetime1">
              <a:rPr lang="sl-SI" smtClean="0"/>
              <a:t>14. 05. 2026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13D43-986A-4FF7-91E0-7B817DF4DDB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456657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16A1A-4654-46A6-B4A6-09B31C512294}" type="datetime1">
              <a:rPr lang="sl-SI" smtClean="0"/>
              <a:t>14. 05. 2026</a:t>
            </a:fld>
            <a:endParaRPr lang="sl-S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13D43-986A-4FF7-91E0-7B817DF4DDB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669459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38F17-57DC-498E-9897-48BCB9E62D7F}" type="datetime1">
              <a:rPr lang="sl-SI" smtClean="0"/>
              <a:t>14. 05. 2026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13D43-986A-4FF7-91E0-7B817DF4DDB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779308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l-SI"/>
              <a:t>Kliknite ikono, če želite dodati sliko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0508-1D85-4ED7-BD9E-A9F9B4751C09}" type="datetime1">
              <a:rPr lang="sl-SI" smtClean="0"/>
              <a:t>14. 05. 2026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13D43-986A-4FF7-91E0-7B817DF4DDB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123750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684" y="2628259"/>
            <a:ext cx="8255705" cy="657285"/>
          </a:xfrm>
          <a:prstGeom prst="rect">
            <a:avLst/>
          </a:prstGeom>
        </p:spPr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357E0-1B76-466E-BE2F-D9540F723C0C}" type="datetime1">
              <a:rPr lang="sl-SI" smtClean="0"/>
              <a:t>14. 05. 2026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13D43-986A-4FF7-91E0-7B817DF4DDB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292676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AC7C8-EC3A-4859-85BB-C690A54416BE}" type="datetime1">
              <a:rPr lang="sl-SI" smtClean="0"/>
              <a:t>14. 05. 2026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13D43-986A-4FF7-91E0-7B817DF4DDB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89782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značba mesta datuma 7">
            <a:extLst>
              <a:ext uri="{FF2B5EF4-FFF2-40B4-BE49-F238E27FC236}">
                <a16:creationId xmlns:a16="http://schemas.microsoft.com/office/drawing/2014/main" id="{1FB4E328-3DE3-4DEF-8D67-99073E11B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0AE50-F443-4F6B-9579-FB9D2490D078}" type="datetime1">
              <a:rPr lang="sl-SI" smtClean="0"/>
              <a:t>14. 05. 2026</a:t>
            </a:fld>
            <a:endParaRPr lang="sl-SI"/>
          </a:p>
        </p:txBody>
      </p:sp>
      <p:sp>
        <p:nvSpPr>
          <p:cNvPr id="9" name="Označba mesta noge 8">
            <a:extLst>
              <a:ext uri="{FF2B5EF4-FFF2-40B4-BE49-F238E27FC236}">
                <a16:creationId xmlns:a16="http://schemas.microsoft.com/office/drawing/2014/main" id="{85AF479C-5D7D-43C3-8BF7-639598A86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10" name="Označba mesta številke diapozitiva 9">
            <a:extLst>
              <a:ext uri="{FF2B5EF4-FFF2-40B4-BE49-F238E27FC236}">
                <a16:creationId xmlns:a16="http://schemas.microsoft.com/office/drawing/2014/main" id="{67DD5C1D-E8D6-4A60-AFC5-6AFD6677A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13D43-986A-4FF7-91E0-7B817DF4DDB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774590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146" y="1387420"/>
            <a:ext cx="8255705" cy="657285"/>
          </a:xfrm>
          <a:prstGeom prst="rect">
            <a:avLst/>
          </a:prstGeom>
        </p:spPr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3832225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6F9FD-FCAE-43F9-A808-EE4F5530ABB3}" type="datetime1">
              <a:rPr lang="sl-SI" smtClean="0"/>
              <a:t>14. 05. 2026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13D43-986A-4FF7-91E0-7B817DF4DDB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6258026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1154F6-DED8-47F8-9CE7-2AFA37F825D6}" type="datetime1">
              <a:rPr lang="sl-SI" smtClean="0"/>
              <a:t>14. 05. 2026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13D43-986A-4FF7-91E0-7B817DF4DDB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455301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146" y="1387420"/>
            <a:ext cx="8255705" cy="657285"/>
          </a:xfrm>
          <a:prstGeom prst="rect">
            <a:avLst/>
          </a:prstGeom>
        </p:spPr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2EF96-BAF3-4A9C-9B51-E30847AF7E08}" type="datetime1">
              <a:rPr lang="sl-SI" smtClean="0"/>
              <a:t>14. 05. 2026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13D43-986A-4FF7-91E0-7B817DF4DDB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2548700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F15B4-325B-49E0-BE3C-5AB34ECF3F4C}" type="datetime1">
              <a:rPr lang="sl-SI" smtClean="0"/>
              <a:t>14. 05. 2026</a:t>
            </a:fld>
            <a:endParaRPr lang="sl-S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13D43-986A-4FF7-91E0-7B817DF4DDB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015954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146" y="1387420"/>
            <a:ext cx="8255705" cy="657285"/>
          </a:xfrm>
          <a:prstGeom prst="rect">
            <a:avLst/>
          </a:prstGeom>
        </p:spPr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94C90-A990-4733-B55F-8C1F8A5FDF2C}" type="datetime1">
              <a:rPr lang="sl-SI" smtClean="0"/>
              <a:t>14. 05. 2026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13D43-986A-4FF7-91E0-7B817DF4DDB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8579735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16A1A-4654-46A6-B4A6-09B31C512294}" type="datetime1">
              <a:rPr lang="sl-SI" smtClean="0"/>
              <a:t>14. 05. 2026</a:t>
            </a:fld>
            <a:endParaRPr lang="sl-S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13D43-986A-4FF7-91E0-7B817DF4DDB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467987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38F17-57DC-498E-9897-48BCB9E62D7F}" type="datetime1">
              <a:rPr lang="sl-SI" smtClean="0"/>
              <a:t>14. 05. 2026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13D43-986A-4FF7-91E0-7B817DF4DDB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1491610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l-SI"/>
              <a:t>Kliknite ikono, če želite dodati sliko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80508-1D85-4ED7-BD9E-A9F9B4751C09}" type="datetime1">
              <a:rPr lang="sl-SI" smtClean="0"/>
              <a:t>14. 05. 2026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13D43-986A-4FF7-91E0-7B817DF4DDB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8189620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146" y="1387420"/>
            <a:ext cx="8255705" cy="657285"/>
          </a:xfrm>
          <a:prstGeom prst="rect">
            <a:avLst/>
          </a:prstGeom>
        </p:spPr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357E0-1B76-466E-BE2F-D9540F723C0C}" type="datetime1">
              <a:rPr lang="sl-SI" smtClean="0"/>
              <a:t>14. 05. 2026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13D43-986A-4FF7-91E0-7B817DF4DDB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642153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AC7C8-EC3A-4859-85BB-C690A54416BE}" type="datetime1">
              <a:rPr lang="sl-SI" smtClean="0"/>
              <a:t>14. 05. 2026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13D43-986A-4FF7-91E0-7B817DF4DDB1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26539789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2DC5129-CE3C-47A1-941C-F347A5D155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6E7F37BA-AD7C-4EDD-9C7A-785C689D83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4A246A46-C842-4871-9325-03F9C58B51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955D8B6-580F-4EF8-BE56-71AFED5CCC63}" type="datetimeFigureOut">
              <a:rPr lang="sl-SI" smtClean="0"/>
              <a:t>14. 05. 2026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B87F9CFC-268C-4F68-A179-C58DCD36E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0C54CAE8-F927-40FC-B048-6F2AF5830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991F881-B62F-4A1E-A75F-52ADAAA3C0D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935781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488E372-7AC1-45EA-A53B-517ACFE35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B077073C-AAA8-4B19-BD8A-87B4FAE347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5FF534E8-457D-4BB0-AF4E-794E1A4290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955D8B6-580F-4EF8-BE56-71AFED5CCC63}" type="datetimeFigureOut">
              <a:rPr lang="sl-SI" smtClean="0"/>
              <a:t>14. 05. 2026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8A5C8B38-1ED3-4A6D-BE89-A67293CE1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61D58FE8-C0DB-4DC8-B6FC-44570948B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991F881-B62F-4A1E-A75F-52ADAAA3C0D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9934826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D762030-4C81-49FC-96F8-F73E711E8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941ADA98-5E3A-46F9-9107-414FE46026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AEA1C129-43B8-4146-A2D8-DFA5F369E6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955D8B6-580F-4EF8-BE56-71AFED5CCC63}" type="datetimeFigureOut">
              <a:rPr lang="sl-SI" smtClean="0"/>
              <a:t>14. 05. 2026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A2D5A404-839B-4B89-B207-9D455E1CB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94C5B3DF-ED21-4DCC-A632-9FB97C468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991F881-B62F-4A1E-A75F-52ADAAA3C0D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3187213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1B35774-B68E-4F12-9E52-AB3F81F89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47FAD5FF-8A9A-4366-9576-B0957938EA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A3E8CF6E-39FC-4EAE-84CA-AC530BD6E0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2F369863-F4A4-490C-87B5-0A0A38C34B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955D8B6-580F-4EF8-BE56-71AFED5CCC63}" type="datetimeFigureOut">
              <a:rPr lang="sl-SI" smtClean="0"/>
              <a:t>14. 05. 2026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756BAA91-39A0-4B0F-8370-9BE299D4C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A1482BF6-CCC4-4FC7-A2D8-38A0D3093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991F881-B62F-4A1E-A75F-52ADAAA3C0D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38881320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14EFB77-BFB2-4385-9855-36F67F749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B6759F51-F90C-4939-B17F-9B421BDFEC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271D7DA0-130E-443E-8E4B-AA2A9064A6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4111F332-D77D-4DAC-A78E-E0FC477EBA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9B6B8AFA-5E3B-478F-9343-BFA37150B8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30777E2D-3995-4EA1-95AB-B7A8E594D6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955D8B6-580F-4EF8-BE56-71AFED5CCC63}" type="datetimeFigureOut">
              <a:rPr lang="sl-SI" smtClean="0"/>
              <a:t>14. 05. 2026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3F0A3665-EFE8-4BF4-A494-DDF69ECFB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FD517253-2512-4535-B9B7-09FEDF68A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991F881-B62F-4A1E-A75F-52ADAAA3C0D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3352607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BC94405-24B3-47AC-B14B-964DE32DC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3C8862ED-9FAE-4E7E-ACDE-CBF1974735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955D8B6-580F-4EF8-BE56-71AFED5CCC63}" type="datetimeFigureOut">
              <a:rPr lang="sl-SI" smtClean="0"/>
              <a:t>14. 05. 2026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BD634101-5FEC-4BF2-9B46-760E4CCE7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EAD9E492-7B03-44A6-8E15-CF6D6DC38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991F881-B62F-4A1E-A75F-52ADAAA3C0D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1226646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C067A1E2-605B-4DEB-A0AF-3335012BF7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955D8B6-580F-4EF8-BE56-71AFED5CCC63}" type="datetimeFigureOut">
              <a:rPr lang="sl-SI" smtClean="0"/>
              <a:t>14. 05. 2026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73DCA881-DC82-4300-ADE0-3A05EE75D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7DCB2AE1-BE89-4783-805B-361859C33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991F881-B62F-4A1E-A75F-52ADAAA3C0D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0188102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5A21AB9-91F4-44BA-AEA8-60EC8A099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7C11ABEC-F07D-4CFE-AFBD-020FC2570A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702EE1AE-9EAA-429F-9415-929F1EBFF0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59594A9E-144F-440A-9D8B-9444BA4F03B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955D8B6-580F-4EF8-BE56-71AFED5CCC63}" type="datetimeFigureOut">
              <a:rPr lang="sl-SI" smtClean="0"/>
              <a:t>14. 05. 2026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6290A820-F39C-4696-829A-EF0AF39E0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623BCC19-E76D-420D-A54F-24F9BC989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991F881-B62F-4A1E-A75F-52ADAAA3C0D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6731907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F59A2DC-AF0E-4054-A77A-04C5260C2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410171D1-67D9-4536-B9A0-B74C7EE0A7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AB38FF6F-3CEA-43EA-A025-C1C0C7331C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46E589C1-0126-482F-974E-A2B7F5288A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955D8B6-580F-4EF8-BE56-71AFED5CCC63}" type="datetimeFigureOut">
              <a:rPr lang="sl-SI" smtClean="0"/>
              <a:t>14. 05. 2026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CD697558-51F1-4317-8F9E-63B49AF77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4DAEB891-07C0-462E-8F03-79228BE92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991F881-B62F-4A1E-A75F-52ADAAA3C0D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23305376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C56E412-02B8-48DE-97BB-CF75211A5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7AEB9D44-96DD-4C2D-848D-AEB8FAD314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86A53436-4C1B-4D84-8FBC-E2E5C3E083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955D8B6-580F-4EF8-BE56-71AFED5CCC63}" type="datetimeFigureOut">
              <a:rPr lang="sl-SI" smtClean="0"/>
              <a:t>14. 05. 2026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E19EA506-DE49-4494-9FB9-4F535C45D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6C46EFD9-CBE6-4B41-A703-CA8C09195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991F881-B62F-4A1E-A75F-52ADAAA3C0D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6218090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:a16="http://schemas.microsoft.com/office/drawing/2014/main" id="{6D51BC71-07AA-4F8B-A71A-058D917CBE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D7C57C72-3034-43F1-B422-227BAD64A1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46160217-9D08-43D5-9E4B-42430187D1D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0955D8B6-580F-4EF8-BE56-71AFED5CCC63}" type="datetimeFigureOut">
              <a:rPr lang="sl-SI" smtClean="0"/>
              <a:t>14. 05. 2026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D6B10647-8BE7-4972-B3F4-70FE95770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6FF0067B-FA71-4118-8CF6-11D74FEEC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991F881-B62F-4A1E-A75F-52ADAAA3C0D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2201268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A9143EB-118A-DDF9-8479-1D3502000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2A0C84BD-885A-7197-83C7-5A57E259DD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A517CB2B-E3DC-984E-6A16-48F4CBCCCD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495D926-4A27-4F93-A94F-2B7005DF864A}" type="datetimeFigureOut">
              <a:rPr lang="sl-SI" smtClean="0"/>
              <a:t>14. 05. 2026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59EF45C0-CC3D-F4AB-B2BA-E54DD460C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6208ACAF-F7EE-DDEA-0D72-D2063EE38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582B5C6-A919-4211-AA8F-6BC8B096148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2533597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713DC86-4859-7224-BB13-8D5A03FFD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69AE051C-E0AC-3041-13D0-67B447E9A4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1AB107E4-1F66-8208-2190-9368331A8B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495D926-4A27-4F93-A94F-2B7005DF864A}" type="datetimeFigureOut">
              <a:rPr lang="sl-SI" smtClean="0"/>
              <a:t>14. 05. 2026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7ABB0E84-0873-6D7D-455A-4C7D62F4A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A4371CB5-2308-27A9-D316-3EA8652CE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582B5C6-A919-4211-AA8F-6BC8B096148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9738772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4F8ADE0-B340-8A5D-1465-578861BAA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EC4F51F5-4DFC-34DF-6E84-BC071F55FE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965B0FA0-867D-F404-39CB-CD72ED43ED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495D926-4A27-4F93-A94F-2B7005DF864A}" type="datetimeFigureOut">
              <a:rPr lang="sl-SI" smtClean="0"/>
              <a:t>14. 05. 2026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A851B1A8-B4FD-FE40-D0C4-70DD93CF1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446EDC61-1B45-C472-CE23-DA0AC6784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582B5C6-A919-4211-AA8F-6BC8B096148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3779048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560EE1B-69D3-33B3-9DDC-BE3257D50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B2DF5F7C-2E29-1796-B7AA-FBAE1665F0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A255897A-828D-D7D8-75A3-65F4D8C341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931B650C-76DF-7B31-6B06-28AEA41F70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495D926-4A27-4F93-A94F-2B7005DF864A}" type="datetimeFigureOut">
              <a:rPr lang="sl-SI" smtClean="0"/>
              <a:t>14. 05. 2026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89FB4D40-29C7-AB77-27D5-778677CC4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44842309-F9D5-9503-42E6-4628347EF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582B5C6-A919-4211-AA8F-6BC8B096148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7100934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B2F9DE1-528C-9F20-0885-A6B3109F3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5137913D-3850-B3DE-9D5F-5F367D1336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CC6F39B1-0911-753B-800F-8BAB8B7BBB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81CC3666-B6DE-BEAE-18C1-5D0EE8B568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093FB873-F4FD-348E-2EC5-41332374E3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B5E99D9C-EEEF-7CB0-8DFD-23F9DA8091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495D926-4A27-4F93-A94F-2B7005DF864A}" type="datetimeFigureOut">
              <a:rPr lang="sl-SI" smtClean="0"/>
              <a:t>14. 05. 2026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DBD24D14-D6ED-D2A1-66FB-94B9D3BA9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040111B4-2A08-F29E-8313-0386B357B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582B5C6-A919-4211-AA8F-6BC8B096148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2203128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76670B6-231B-9DFE-B312-2416BCDA3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A7118BAA-A395-4AD2-A400-A376CE512C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495D926-4A27-4F93-A94F-2B7005DF864A}" type="datetimeFigureOut">
              <a:rPr lang="sl-SI" smtClean="0"/>
              <a:t>14. 05. 2026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7CB9DCED-F498-EB8A-EB99-0F32DC065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9BC26594-D95D-154C-10D3-592C1C390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582B5C6-A919-4211-AA8F-6BC8B096148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3070887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4E85B526-3411-5469-6361-A1F245AE2D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495D926-4A27-4F93-A94F-2B7005DF864A}" type="datetimeFigureOut">
              <a:rPr lang="sl-SI" smtClean="0"/>
              <a:t>14. 05. 2026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92C7485F-EE24-741D-B02F-CD3C603F1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93A8652B-B342-41F6-C2F3-24A19360E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582B5C6-A919-4211-AA8F-6BC8B096148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2819627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DFD495B-2BA5-17BC-6A21-FCB245DA8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96E883B0-320C-D723-8DF7-1A8A6FDC8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50F13A49-571C-FEB6-39C7-625CC61A59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995C334E-2794-E736-19CD-20FC8C3368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495D926-4A27-4F93-A94F-2B7005DF864A}" type="datetimeFigureOut">
              <a:rPr lang="sl-SI" smtClean="0"/>
              <a:t>14. 05. 2026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2BD0D3DB-F892-0574-0E23-BD0CE265E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E720F110-EDD7-E067-C5BB-12CC6A6BF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582B5C6-A919-4211-AA8F-6BC8B096148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0992679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78EB001-F826-3036-A6FB-94210998A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566E1C0F-21A8-2D8B-5421-26EFBCE37F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3DD33C7D-4229-61A7-13E7-620AC65E09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DA30DC19-4FE9-C35A-FC34-8D9CFFA72D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495D926-4A27-4F93-A94F-2B7005DF864A}" type="datetimeFigureOut">
              <a:rPr lang="sl-SI" smtClean="0"/>
              <a:t>14. 05. 2026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20A6D403-C62C-8491-D1F7-7B087E14D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A5A8C3A5-9CB7-7BF2-1F97-9772A1680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582B5C6-A919-4211-AA8F-6BC8B096148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69712611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7C0534B-AE3F-E091-E43F-7A187D9EE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0C636FA1-9B86-7B54-19C4-5C5E2EDBE1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E408D951-9E71-9D60-43B3-545FD00468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495D926-4A27-4F93-A94F-2B7005DF864A}" type="datetimeFigureOut">
              <a:rPr lang="sl-SI" smtClean="0"/>
              <a:t>14. 05. 2026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85131565-3CC7-A9EF-7824-BF1D95D13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4E0559BB-B091-C307-03DC-06D975651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582B5C6-A919-4211-AA8F-6BC8B096148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9334019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:a16="http://schemas.microsoft.com/office/drawing/2014/main" id="{22AE6BAD-3BF6-6131-2EE6-EF0655CD05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3E4FE9A1-B8D9-C765-F45F-96FEE99B39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93678A35-4914-09E2-5AC1-C3B5007D3F6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495D926-4A27-4F93-A94F-2B7005DF864A}" type="datetimeFigureOut">
              <a:rPr lang="sl-SI" smtClean="0"/>
              <a:t>14. 05. 2026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FA885246-8E5B-3C7B-00EE-A74513920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F41AADE7-6AB2-3F7C-3625-F5D9B07DA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582B5C6-A919-4211-AA8F-6BC8B096148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23795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1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2.jp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dirty="0"/>
              <a:t>Kliknite, če želite urediti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64671"/>
            <a:ext cx="7886700" cy="37074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dirty="0"/>
              <a:t>Uredite sloge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90AE50-F443-4F6B-9579-FB9D2490D078}" type="datetime1">
              <a:rPr lang="sl-SI" smtClean="0"/>
              <a:t>14. 05. 2026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13D43-986A-4FF7-91E0-7B817DF4DDB1}" type="slidenum">
              <a:rPr lang="sl-SI" smtClean="0"/>
              <a:t>‹#›</a:t>
            </a:fld>
            <a:endParaRPr lang="sl-SI"/>
          </a:p>
        </p:txBody>
      </p:sp>
      <p:sp>
        <p:nvSpPr>
          <p:cNvPr id="11" name="PoljeZBesedilom 10">
            <a:extLst>
              <a:ext uri="{FF2B5EF4-FFF2-40B4-BE49-F238E27FC236}">
                <a16:creationId xmlns:a16="http://schemas.microsoft.com/office/drawing/2014/main" id="{04C7AA3A-D8BD-4BFA-8DC4-397C86D515D3}"/>
              </a:ext>
            </a:extLst>
          </p:cNvPr>
          <p:cNvSpPr txBox="1"/>
          <p:nvPr userDrawn="1"/>
        </p:nvSpPr>
        <p:spPr>
          <a:xfrm>
            <a:off x="1775591" y="5746125"/>
            <a:ext cx="662151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sz="1000" b="0" i="0" kern="1200" dirty="0">
                <a:solidFill>
                  <a:srgbClr val="EC008C"/>
                </a:solidFill>
                <a:effectLst/>
                <a:latin typeface="Arial Narrow" panose="020B0606020202030204" pitchFamily="34" charset="0"/>
                <a:ea typeface="+mn-ea"/>
                <a:cs typeface="+mn-cs"/>
              </a:rPr>
              <a:t>Projekt Prehod mladih + sofinancirata MDDSZ in EU iz sredstev ESS+. Projekt se sofinancira v okviru PEKP 2021–2027, cilja politike 4 </a:t>
            </a:r>
            <a:br>
              <a:rPr lang="sl-SI" sz="1000" b="0" i="0" kern="1200" dirty="0">
                <a:solidFill>
                  <a:srgbClr val="EC008C"/>
                </a:solidFill>
                <a:effectLst/>
                <a:latin typeface="Arial Narrow" panose="020B0606020202030204" pitchFamily="34" charset="0"/>
                <a:ea typeface="+mn-ea"/>
                <a:cs typeface="+mn-cs"/>
              </a:rPr>
            </a:br>
            <a:r>
              <a:rPr lang="sl-SI" sz="1000" b="0" i="1" kern="1200" dirty="0">
                <a:solidFill>
                  <a:srgbClr val="EC008C"/>
                </a:solidFill>
                <a:effectLst/>
                <a:latin typeface="Arial Narrow" panose="020B0606020202030204" pitchFamily="34" charset="0"/>
                <a:ea typeface="+mn-ea"/>
                <a:cs typeface="+mn-cs"/>
              </a:rPr>
              <a:t>Bolj socialna in vključujoča Evropa za izvajanje evropskega stebra socialnih pravic</a:t>
            </a:r>
            <a:r>
              <a:rPr lang="sl-SI" sz="1000" b="0" i="0" kern="1200" dirty="0">
                <a:solidFill>
                  <a:srgbClr val="EC008C"/>
                </a:solidFill>
                <a:effectLst/>
                <a:latin typeface="Arial Narrow" panose="020B0606020202030204" pitchFamily="34" charset="0"/>
                <a:ea typeface="+mn-ea"/>
                <a:cs typeface="+mn-cs"/>
              </a:rPr>
              <a:t>, prednostne naloge 7 </a:t>
            </a:r>
            <a:r>
              <a:rPr lang="sl-SI" sz="1000" b="0" i="1" kern="1200" dirty="0">
                <a:solidFill>
                  <a:srgbClr val="EC008C"/>
                </a:solidFill>
                <a:effectLst/>
                <a:latin typeface="Arial Narrow" panose="020B0606020202030204" pitchFamily="34" charset="0"/>
                <a:ea typeface="+mn-ea"/>
                <a:cs typeface="+mn-cs"/>
              </a:rPr>
              <a:t>Dolgotrajna oskrba in zdravje ter socialna vključenost</a:t>
            </a:r>
            <a:r>
              <a:rPr lang="sl-SI" sz="1000" b="0" i="0" kern="1200" dirty="0">
                <a:solidFill>
                  <a:srgbClr val="EC008C"/>
                </a:solidFill>
                <a:effectLst/>
                <a:latin typeface="Arial Narrow" panose="020B0606020202030204" pitchFamily="34" charset="0"/>
                <a:ea typeface="+mn-ea"/>
                <a:cs typeface="+mn-cs"/>
              </a:rPr>
              <a:t>, specifičnega cilja ESO4.8 </a:t>
            </a:r>
            <a:r>
              <a:rPr lang="sl-SI" sz="1000" b="0" i="1" kern="1200" dirty="0">
                <a:solidFill>
                  <a:srgbClr val="EC008C"/>
                </a:solidFill>
                <a:effectLst/>
                <a:latin typeface="Arial Narrow" panose="020B0606020202030204" pitchFamily="34" charset="0"/>
                <a:ea typeface="+mn-ea"/>
                <a:cs typeface="+mn-cs"/>
              </a:rPr>
              <a:t>Pospeševanje dejavnega vključevanja za spodbujanje enakih možnosti, nediskriminacije in aktivne udeležbe ter povečevanje zaposljivosti, zlasti za prikrajšane skupine (ESS+)</a:t>
            </a:r>
            <a:r>
              <a:rPr lang="sl-SI" sz="1000" b="0" i="0" kern="1200" dirty="0">
                <a:solidFill>
                  <a:srgbClr val="EC008C"/>
                </a:solidFill>
                <a:effectLst/>
                <a:latin typeface="Arial Narrow" panose="020B0606020202030204" pitchFamily="34" charset="0"/>
                <a:ea typeface="+mn-ea"/>
                <a:cs typeface="+mn-cs"/>
              </a:rPr>
              <a:t>.</a:t>
            </a:r>
          </a:p>
        </p:txBody>
      </p:sp>
      <p:pic>
        <p:nvPicPr>
          <p:cNvPr id="12" name="Slika 11">
            <a:extLst>
              <a:ext uri="{FF2B5EF4-FFF2-40B4-BE49-F238E27FC236}">
                <a16:creationId xmlns:a16="http://schemas.microsoft.com/office/drawing/2014/main" id="{D7CF3388-2E30-93D9-9D4F-BC04D3AB49A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80" t="24704" r="22589" b="17512"/>
          <a:stretch>
            <a:fillRect/>
          </a:stretch>
        </p:blipFill>
        <p:spPr>
          <a:xfrm>
            <a:off x="928638" y="5746107"/>
            <a:ext cx="728712" cy="826761"/>
          </a:xfrm>
          <a:prstGeom prst="rect">
            <a:avLst/>
          </a:prstGeom>
        </p:spPr>
      </p:pic>
      <p:pic>
        <p:nvPicPr>
          <p:cNvPr id="14" name="Slika 13">
            <a:extLst>
              <a:ext uri="{FF2B5EF4-FFF2-40B4-BE49-F238E27FC236}">
                <a16:creationId xmlns:a16="http://schemas.microsoft.com/office/drawing/2014/main" id="{04363C21-EA22-B035-E724-1AA47FDC3EC4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03" y="403989"/>
            <a:ext cx="3937891" cy="983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288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49" y="2500289"/>
            <a:ext cx="7886700" cy="2909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dirty="0"/>
              <a:t>Uredite sloge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90AE50-F443-4F6B-9579-FB9D2490D078}" type="datetime1">
              <a:rPr lang="sl-SI" smtClean="0"/>
              <a:t>14. 05. 2026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13D43-986A-4FF7-91E0-7B817DF4DDB1}" type="slidenum">
              <a:rPr lang="sl-SI" smtClean="0"/>
              <a:t>‹#›</a:t>
            </a:fld>
            <a:endParaRPr lang="sl-SI"/>
          </a:p>
        </p:txBody>
      </p:sp>
      <p:pic>
        <p:nvPicPr>
          <p:cNvPr id="14" name="Slika 13">
            <a:extLst>
              <a:ext uri="{FF2B5EF4-FFF2-40B4-BE49-F238E27FC236}">
                <a16:creationId xmlns:a16="http://schemas.microsoft.com/office/drawing/2014/main" id="{04363C21-EA22-B035-E724-1AA47FDC3EC4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03" y="403989"/>
            <a:ext cx="3937891" cy="983431"/>
          </a:xfrm>
          <a:prstGeom prst="rect">
            <a:avLst/>
          </a:prstGeom>
        </p:spPr>
      </p:pic>
      <p:sp>
        <p:nvSpPr>
          <p:cNvPr id="7" name="Podnaslov 2">
            <a:extLst>
              <a:ext uri="{FF2B5EF4-FFF2-40B4-BE49-F238E27FC236}">
                <a16:creationId xmlns:a16="http://schemas.microsoft.com/office/drawing/2014/main" id="{0766F2B0-8D8C-CD0D-742E-B0AE541C77F8}"/>
              </a:ext>
            </a:extLst>
          </p:cNvPr>
          <p:cNvSpPr txBox="1">
            <a:spLocks/>
          </p:cNvSpPr>
          <p:nvPr userDrawn="1"/>
        </p:nvSpPr>
        <p:spPr>
          <a:xfrm>
            <a:off x="617433" y="2064684"/>
            <a:ext cx="8255705" cy="3614402"/>
          </a:xfrm>
          <a:prstGeom prst="rect">
            <a:avLst/>
          </a:prstGeom>
          <a:solidFill>
            <a:srgbClr val="FAD5E5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l-SI" dirty="0"/>
          </a:p>
          <a:p>
            <a:pPr marL="0" indent="0">
              <a:buNone/>
            </a:pPr>
            <a:endParaRPr lang="sl-SI" dirty="0"/>
          </a:p>
        </p:txBody>
      </p:sp>
      <p:pic>
        <p:nvPicPr>
          <p:cNvPr id="8" name="Slika 7">
            <a:extLst>
              <a:ext uri="{FF2B5EF4-FFF2-40B4-BE49-F238E27FC236}">
                <a16:creationId xmlns:a16="http://schemas.microsoft.com/office/drawing/2014/main" id="{C86B9165-F43C-8E3C-190A-E92B7410650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80" t="24704" r="22589" b="17512"/>
          <a:stretch>
            <a:fillRect/>
          </a:stretch>
        </p:blipFill>
        <p:spPr>
          <a:xfrm>
            <a:off x="4207644" y="5746107"/>
            <a:ext cx="728712" cy="826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606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49" y="2500289"/>
            <a:ext cx="7886700" cy="2909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dirty="0"/>
              <a:t>Uredite sloge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90AE50-F443-4F6B-9579-FB9D2490D078}" type="datetime1">
              <a:rPr lang="sl-SI" smtClean="0"/>
              <a:t>14. 05. 2026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13D43-986A-4FF7-91E0-7B817DF4DDB1}" type="slidenum">
              <a:rPr lang="sl-SI" smtClean="0"/>
              <a:t>‹#›</a:t>
            </a:fld>
            <a:endParaRPr lang="sl-SI"/>
          </a:p>
        </p:txBody>
      </p:sp>
      <p:pic>
        <p:nvPicPr>
          <p:cNvPr id="14" name="Slika 13">
            <a:extLst>
              <a:ext uri="{FF2B5EF4-FFF2-40B4-BE49-F238E27FC236}">
                <a16:creationId xmlns:a16="http://schemas.microsoft.com/office/drawing/2014/main" id="{04363C21-EA22-B035-E724-1AA47FDC3EC4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03" y="403989"/>
            <a:ext cx="3937891" cy="983431"/>
          </a:xfrm>
          <a:prstGeom prst="rect">
            <a:avLst/>
          </a:prstGeom>
        </p:spPr>
      </p:pic>
      <p:sp>
        <p:nvSpPr>
          <p:cNvPr id="7" name="Podnaslov 2">
            <a:extLst>
              <a:ext uri="{FF2B5EF4-FFF2-40B4-BE49-F238E27FC236}">
                <a16:creationId xmlns:a16="http://schemas.microsoft.com/office/drawing/2014/main" id="{0766F2B0-8D8C-CD0D-742E-B0AE541C77F8}"/>
              </a:ext>
            </a:extLst>
          </p:cNvPr>
          <p:cNvSpPr txBox="1">
            <a:spLocks/>
          </p:cNvSpPr>
          <p:nvPr userDrawn="1"/>
        </p:nvSpPr>
        <p:spPr>
          <a:xfrm>
            <a:off x="444147" y="1316052"/>
            <a:ext cx="8255705" cy="4343056"/>
          </a:xfrm>
          <a:prstGeom prst="rect">
            <a:avLst/>
          </a:prstGeom>
          <a:solidFill>
            <a:srgbClr val="FAD5E5"/>
          </a:solidFill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l-SI" dirty="0"/>
          </a:p>
          <a:p>
            <a:pPr marL="0" indent="0">
              <a:buNone/>
            </a:pPr>
            <a:endParaRPr lang="sl-SI" dirty="0"/>
          </a:p>
        </p:txBody>
      </p:sp>
      <p:pic>
        <p:nvPicPr>
          <p:cNvPr id="8" name="Slika 7">
            <a:extLst>
              <a:ext uri="{FF2B5EF4-FFF2-40B4-BE49-F238E27FC236}">
                <a16:creationId xmlns:a16="http://schemas.microsoft.com/office/drawing/2014/main" id="{C86B9165-F43C-8E3C-190A-E92B7410650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80" t="24704" r="22589" b="17512"/>
          <a:stretch>
            <a:fillRect/>
          </a:stretch>
        </p:blipFill>
        <p:spPr>
          <a:xfrm>
            <a:off x="4207644" y="5746107"/>
            <a:ext cx="728712" cy="826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060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ka 7">
            <a:extLst>
              <a:ext uri="{FF2B5EF4-FFF2-40B4-BE49-F238E27FC236}">
                <a16:creationId xmlns:a16="http://schemas.microsoft.com/office/drawing/2014/main" id="{11686EEC-87D6-B904-24B6-B45A27451E4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80" t="24704" r="22589" b="17512"/>
          <a:stretch>
            <a:fillRect/>
          </a:stretch>
        </p:blipFill>
        <p:spPr>
          <a:xfrm>
            <a:off x="4207644" y="5746107"/>
            <a:ext cx="728712" cy="826761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C3FEF3D2-BE44-619F-4CB9-5573B71CE4E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03" y="403989"/>
            <a:ext cx="3937891" cy="983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268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ka 8">
            <a:extLst>
              <a:ext uri="{FF2B5EF4-FFF2-40B4-BE49-F238E27FC236}">
                <a16:creationId xmlns:a16="http://schemas.microsoft.com/office/drawing/2014/main" id="{5EB75BED-B4B4-ECFD-C402-E683BAA82A6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903" y="403989"/>
            <a:ext cx="3937891" cy="983431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C62121DD-7649-B677-E6E7-93F362CBA2C2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26" b="8982"/>
          <a:stretch>
            <a:fillRect/>
          </a:stretch>
        </p:blipFill>
        <p:spPr>
          <a:xfrm>
            <a:off x="1773414" y="1387420"/>
            <a:ext cx="5597171" cy="2902533"/>
          </a:xfrm>
          <a:prstGeom prst="rect">
            <a:avLst/>
          </a:prstGeom>
        </p:spPr>
      </p:pic>
      <p:pic>
        <p:nvPicPr>
          <p:cNvPr id="10" name="Slika 9">
            <a:extLst>
              <a:ext uri="{FF2B5EF4-FFF2-40B4-BE49-F238E27FC236}">
                <a16:creationId xmlns:a16="http://schemas.microsoft.com/office/drawing/2014/main" id="{13AA13C4-E111-58C1-C6D3-F876AF01A1C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80" t="24704" r="22589" b="17512"/>
          <a:stretch>
            <a:fillRect/>
          </a:stretch>
        </p:blipFill>
        <p:spPr>
          <a:xfrm>
            <a:off x="4207644" y="5746107"/>
            <a:ext cx="728712" cy="826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838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hyperlink" Target="mailto:zizrs@siol.net" TargetMode="External"/><Relationship Id="rId7" Type="http://schemas.openxmlformats.org/officeDocument/2006/relationships/hyperlink" Target="mailto:ana.peklaj@prehodmladih.si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.xml"/><Relationship Id="rId6" Type="http://schemas.openxmlformats.org/officeDocument/2006/relationships/hyperlink" Target="mailto:barbara.skrubej@prehodmladih.si" TargetMode="External"/><Relationship Id="rId11" Type="http://schemas.openxmlformats.org/officeDocument/2006/relationships/image" Target="../media/image15.png"/><Relationship Id="rId5" Type="http://schemas.openxmlformats.org/officeDocument/2006/relationships/hyperlink" Target="mailto:eva.rogina@prehodmladih.si" TargetMode="External"/><Relationship Id="rId10" Type="http://schemas.openxmlformats.org/officeDocument/2006/relationships/image" Target="../media/image14.png"/><Relationship Id="rId4" Type="http://schemas.openxmlformats.org/officeDocument/2006/relationships/hyperlink" Target="https://zizrs.si/" TargetMode="External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168E868E-ED82-D2CC-3402-9D12DFF1E6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26" b="8982"/>
          <a:stretch>
            <a:fillRect/>
          </a:stretch>
        </p:blipFill>
        <p:spPr>
          <a:xfrm>
            <a:off x="2002441" y="1350622"/>
            <a:ext cx="5139117" cy="2664999"/>
          </a:xfrm>
          <a:prstGeom prst="rect">
            <a:avLst/>
          </a:prstGeom>
        </p:spPr>
      </p:pic>
      <p:sp>
        <p:nvSpPr>
          <p:cNvPr id="4" name="Naslov 1">
            <a:extLst>
              <a:ext uri="{FF2B5EF4-FFF2-40B4-BE49-F238E27FC236}">
                <a16:creationId xmlns:a16="http://schemas.microsoft.com/office/drawing/2014/main" id="{2917B549-3E53-6163-6EF2-5209DF72E905}"/>
              </a:ext>
            </a:extLst>
          </p:cNvPr>
          <p:cNvSpPr txBox="1">
            <a:spLocks/>
          </p:cNvSpPr>
          <p:nvPr/>
        </p:nvSpPr>
        <p:spPr>
          <a:xfrm>
            <a:off x="1142999" y="4193905"/>
            <a:ext cx="6858000" cy="56071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l-SI" sz="4000" dirty="0">
                <a:solidFill>
                  <a:srgbClr val="EC008C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Prehod mladih+</a:t>
            </a:r>
          </a:p>
        </p:txBody>
      </p:sp>
      <p:sp>
        <p:nvSpPr>
          <p:cNvPr id="6" name="PoljeZBesedilom 5">
            <a:extLst>
              <a:ext uri="{FF2B5EF4-FFF2-40B4-BE49-F238E27FC236}">
                <a16:creationId xmlns:a16="http://schemas.microsoft.com/office/drawing/2014/main" id="{3CC5D242-6C19-068B-9CF9-2B9E9FC7E041}"/>
              </a:ext>
            </a:extLst>
          </p:cNvPr>
          <p:cNvSpPr txBox="1"/>
          <p:nvPr/>
        </p:nvSpPr>
        <p:spPr>
          <a:xfrm>
            <a:off x="0" y="4866231"/>
            <a:ext cx="914399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1300" b="1" dirty="0">
                <a:solidFill>
                  <a:srgbClr val="EC008C"/>
                </a:solidFill>
                <a:latin typeface="Arial Narrow" panose="020B0606020202030204" pitchFamily="34" charset="0"/>
              </a:rPr>
              <a:t>Eva Rogina, Barbara Škrubej, Ana Peklaj, Karl Destovnik</a:t>
            </a:r>
          </a:p>
        </p:txBody>
      </p:sp>
      <p:sp>
        <p:nvSpPr>
          <p:cNvPr id="8" name="PoljeZBesedilom 7">
            <a:extLst>
              <a:ext uri="{FF2B5EF4-FFF2-40B4-BE49-F238E27FC236}">
                <a16:creationId xmlns:a16="http://schemas.microsoft.com/office/drawing/2014/main" id="{1742404D-FB5F-5FC4-9D77-1EC924914E08}"/>
              </a:ext>
            </a:extLst>
          </p:cNvPr>
          <p:cNvSpPr txBox="1"/>
          <p:nvPr/>
        </p:nvSpPr>
        <p:spPr>
          <a:xfrm>
            <a:off x="0" y="5158619"/>
            <a:ext cx="9144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1300" dirty="0">
                <a:solidFill>
                  <a:srgbClr val="EC008C"/>
                </a:solidFill>
                <a:latin typeface="Arial Narrow" panose="020B0606020202030204" pitchFamily="34" charset="0"/>
              </a:rPr>
              <a:t>Nacionalna konferenca ob zaključku ukrepa NOO</a:t>
            </a:r>
          </a:p>
          <a:p>
            <a:pPr algn="ctr"/>
            <a:r>
              <a:rPr lang="sl-SI" sz="1300" i="1" dirty="0">
                <a:solidFill>
                  <a:srgbClr val="EC008C"/>
                </a:solidFill>
                <a:latin typeface="Arial Narrow" panose="020B0606020202030204" pitchFamily="34" charset="0"/>
              </a:rPr>
              <a:t>Brdo pri Kranju, 15.5.2026</a:t>
            </a:r>
          </a:p>
        </p:txBody>
      </p:sp>
    </p:spTree>
    <p:extLst>
      <p:ext uri="{BB962C8B-B14F-4D97-AF65-F5344CB8AC3E}">
        <p14:creationId xmlns:p14="http://schemas.microsoft.com/office/powerpoint/2010/main" val="4126929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>
            <a:extLst>
              <a:ext uri="{FF2B5EF4-FFF2-40B4-BE49-F238E27FC236}">
                <a16:creationId xmlns:a16="http://schemas.microsoft.com/office/drawing/2014/main" id="{2F934C60-65C8-0540-5F2B-B52D368F48BC}"/>
              </a:ext>
            </a:extLst>
          </p:cNvPr>
          <p:cNvSpPr txBox="1"/>
          <p:nvPr/>
        </p:nvSpPr>
        <p:spPr>
          <a:xfrm>
            <a:off x="621792" y="1374990"/>
            <a:ext cx="82367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sz="3600" b="1" dirty="0">
                <a:solidFill>
                  <a:srgbClr val="EC008C"/>
                </a:solidFill>
                <a:latin typeface="Arial Narrow" panose="020B0606020202030204" pitchFamily="34" charset="0"/>
              </a:rPr>
              <a:t>Zakaj projekt PREHOD MLADIH +?</a:t>
            </a:r>
          </a:p>
        </p:txBody>
      </p:sp>
      <p:sp>
        <p:nvSpPr>
          <p:cNvPr id="5" name="PoljeZBesedilom 4">
            <a:extLst>
              <a:ext uri="{FF2B5EF4-FFF2-40B4-BE49-F238E27FC236}">
                <a16:creationId xmlns:a16="http://schemas.microsoft.com/office/drawing/2014/main" id="{CF1AED4C-9C4D-B251-3AA9-83E835057D22}"/>
              </a:ext>
            </a:extLst>
          </p:cNvPr>
          <p:cNvSpPr txBox="1"/>
          <p:nvPr/>
        </p:nvSpPr>
        <p:spPr>
          <a:xfrm>
            <a:off x="793522" y="2172649"/>
            <a:ext cx="7897591" cy="390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800" b="1" dirty="0">
                <a:latin typeface="Arial Narrow" panose="020B0606020202030204" pitchFamily="34" charset="0"/>
              </a:rPr>
              <a:t>Prehodi so sestavni del življenja </a:t>
            </a:r>
            <a:r>
              <a:rPr lang="sl-SI" sz="1600" dirty="0">
                <a:latin typeface="Arial Narrow" panose="020B0606020202030204" pitchFamily="34" charset="0"/>
              </a:rPr>
              <a:t>(prehod na višjo raven izobraževanja, osamosvajanje, iskanje zaposlitve, …). </a:t>
            </a:r>
          </a:p>
          <a:p>
            <a:endParaRPr lang="sl-SI" sz="1400" dirty="0">
              <a:latin typeface="Arial Narrow" panose="020B0606020202030204" pitchFamily="34" charset="0"/>
            </a:endParaRPr>
          </a:p>
          <a:p>
            <a:pPr lvl="1"/>
            <a:r>
              <a:rPr lang="sl-SI" dirty="0">
                <a:latin typeface="Arial Narrow" panose="020B0606020202030204" pitchFamily="34" charset="0"/>
              </a:rPr>
              <a:t>→ </a:t>
            </a:r>
            <a:r>
              <a:rPr lang="sl-SI" b="1" dirty="0">
                <a:latin typeface="Arial Narrow" panose="020B0606020202030204" pitchFamily="34" charset="0"/>
              </a:rPr>
              <a:t>Terjajo spremembo </a:t>
            </a:r>
            <a:r>
              <a:rPr lang="sl-SI" dirty="0">
                <a:latin typeface="Arial Narrow" panose="020B0606020202030204" pitchFamily="34" charset="0"/>
              </a:rPr>
              <a:t>trenutnega načina življenja in zahtevajo veliko prilagajanja in uvajanje novih načinov odzivanja → </a:t>
            </a:r>
            <a:r>
              <a:rPr lang="sl-SI" b="1" dirty="0">
                <a:latin typeface="Arial Narrow" panose="020B0606020202030204" pitchFamily="34" charset="0"/>
              </a:rPr>
              <a:t>zahteven korak </a:t>
            </a:r>
            <a:r>
              <a:rPr lang="sl-SI" dirty="0">
                <a:latin typeface="Arial Narrow" panose="020B0606020202030204" pitchFamily="34" charset="0"/>
              </a:rPr>
              <a:t>(ranljivost, negotovost, prestrašenost) → </a:t>
            </a:r>
            <a:r>
              <a:rPr lang="sl-SI" b="1" dirty="0">
                <a:latin typeface="Arial Narrow" panose="020B0606020202030204" pitchFamily="34" charset="0"/>
              </a:rPr>
              <a:t>pomemben pravi pristop in podpora.</a:t>
            </a:r>
          </a:p>
          <a:p>
            <a:endParaRPr lang="sl-SI" sz="1800" b="1" dirty="0">
              <a:solidFill>
                <a:srgbClr val="EC008C"/>
              </a:solidFill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800" dirty="0">
                <a:latin typeface="Arial Narrow" panose="020B0606020202030204" pitchFamily="34" charset="0"/>
              </a:rPr>
              <a:t>Vse več mladih poroča, da so pod stresom, pesimistični glede lastne prihodnosti (izraža se strah pred brezposelnostjo), mladi so vse manj pripravljeni prevzemati odgovornost </a:t>
            </a:r>
            <a:r>
              <a:rPr lang="sl-SI" sz="1400" dirty="0">
                <a:latin typeface="Arial Narrow" panose="020B0606020202030204" pitchFamily="34" charset="0"/>
              </a:rPr>
              <a:t>(Rezultati raziskave FES </a:t>
            </a:r>
            <a:r>
              <a:rPr lang="sl-SI" sz="1400" dirty="0" err="1">
                <a:latin typeface="Arial Narrow" panose="020B0606020202030204" pitchFamily="34" charset="0"/>
              </a:rPr>
              <a:t>Youth</a:t>
            </a:r>
            <a:r>
              <a:rPr lang="sl-SI" sz="1400" dirty="0">
                <a:latin typeface="Arial Narrow" panose="020B0606020202030204" pitchFamily="34" charset="0"/>
              </a:rPr>
              <a:t> </a:t>
            </a:r>
            <a:r>
              <a:rPr lang="sl-SI" sz="1400" dirty="0" err="1">
                <a:latin typeface="Arial Narrow" panose="020B0606020202030204" pitchFamily="34" charset="0"/>
              </a:rPr>
              <a:t>Study</a:t>
            </a:r>
            <a:r>
              <a:rPr lang="sl-SI" sz="1400" dirty="0">
                <a:latin typeface="Arial Narrow" panose="020B0606020202030204" pitchFamily="34" charset="0"/>
              </a:rPr>
              <a:t> </a:t>
            </a:r>
            <a:r>
              <a:rPr lang="sl-SI" sz="1400" dirty="0" err="1">
                <a:latin typeface="Arial Narrow" panose="020B0606020202030204" pitchFamily="34" charset="0"/>
              </a:rPr>
              <a:t>Southeast</a:t>
            </a:r>
            <a:r>
              <a:rPr lang="sl-SI" sz="1400" dirty="0">
                <a:latin typeface="Arial Narrow" panose="020B0606020202030204" pitchFamily="34" charset="0"/>
              </a:rPr>
              <a:t> </a:t>
            </a:r>
            <a:r>
              <a:rPr lang="sl-SI" sz="1400" dirty="0" err="1">
                <a:latin typeface="Arial Narrow" panose="020B0606020202030204" pitchFamily="34" charset="0"/>
              </a:rPr>
              <a:t>Europe</a:t>
            </a:r>
            <a:r>
              <a:rPr lang="sl-SI" sz="1400" dirty="0">
                <a:latin typeface="Arial Narrow" panose="020B0606020202030204" pitchFamily="34" charset="0"/>
              </a:rPr>
              <a:t> 2024).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1400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>
                <a:latin typeface="Arial Narrow" panose="020B0606020202030204" pitchFamily="34" charset="0"/>
              </a:rPr>
              <a:t>Položaj mladih na trgu dela ni idealen, številni imajo pri iskanju zaposlitve precejšnje težave.</a:t>
            </a:r>
          </a:p>
          <a:p>
            <a:endParaRPr lang="sl-SI" sz="1400" dirty="0">
              <a:latin typeface="Arial Narrow" panose="020B0606020202030204" pitchFamily="34" charset="0"/>
            </a:endParaRPr>
          </a:p>
          <a:p>
            <a:r>
              <a:rPr lang="sl-SI" sz="1400" dirty="0">
                <a:latin typeface="Arial Narrow" panose="020B0606020202030204" pitchFamily="34" charset="0"/>
              </a:rPr>
              <a:t>          </a:t>
            </a:r>
          </a:p>
        </p:txBody>
      </p:sp>
    </p:spTree>
    <p:extLst>
      <p:ext uri="{BB962C8B-B14F-4D97-AF65-F5344CB8AC3E}">
        <p14:creationId xmlns:p14="http://schemas.microsoft.com/office/powerpoint/2010/main" val="1889032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>
            <a:extLst>
              <a:ext uri="{FF2B5EF4-FFF2-40B4-BE49-F238E27FC236}">
                <a16:creationId xmlns:a16="http://schemas.microsoft.com/office/drawing/2014/main" id="{3C0558AD-039A-A443-ABA7-2F485849B86A}"/>
              </a:ext>
            </a:extLst>
          </p:cNvPr>
          <p:cNvSpPr txBox="1"/>
          <p:nvPr/>
        </p:nvSpPr>
        <p:spPr>
          <a:xfrm>
            <a:off x="732932" y="1441129"/>
            <a:ext cx="7897591" cy="41908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sl-SI" sz="1700" b="1" dirty="0">
                <a:latin typeface="Arial Narrow" panose="020B0606020202030204" pitchFamily="34" charset="0"/>
              </a:rPr>
              <a:t>Posledice brezposelnosti so lahko za vsako mlado osebo zelo negativne </a:t>
            </a:r>
            <a:r>
              <a:rPr lang="sl-SI" sz="1700" i="1" dirty="0">
                <a:latin typeface="Arial Narrow" panose="020B0606020202030204" pitchFamily="34" charset="0"/>
              </a:rPr>
              <a:t>(</a:t>
            </a:r>
            <a:r>
              <a:rPr lang="sl-SI" sz="1700" i="1" dirty="0" err="1">
                <a:latin typeface="Arial Narrow" panose="020B0606020202030204" pitchFamily="34" charset="0"/>
              </a:rPr>
              <a:t>anksioznost</a:t>
            </a:r>
            <a:r>
              <a:rPr lang="sl-SI" sz="1700" i="1" dirty="0">
                <a:latin typeface="Arial Narrow" panose="020B0606020202030204" pitchFamily="34" charset="0"/>
              </a:rPr>
              <a:t>, depresija, apatičnost, vzkipljivost, občutljivost, občutek sramu in krivde, opuščanje socialnih stikov, znižanje samopodobe, izguba že pridobljenih znanj, veščin in delovnih navad).</a:t>
            </a:r>
            <a:endParaRPr lang="sl-SI" sz="1700" b="1" i="1" dirty="0">
              <a:solidFill>
                <a:srgbClr val="EC008C"/>
              </a:solidFill>
              <a:latin typeface="Arial Narrow" panose="020B0606020202030204" pitchFamily="34" charset="0"/>
            </a:endParaRP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sl-SI" sz="1700" b="1" dirty="0">
                <a:solidFill>
                  <a:srgbClr val="EC008C"/>
                </a:solidFill>
                <a:latin typeface="Arial Narrow" panose="020B0606020202030204" pitchFamily="34" charset="0"/>
              </a:rPr>
              <a:t>Pri mladih s posebnimi potrebami je prehod na trg dela še težji</a:t>
            </a:r>
            <a:r>
              <a:rPr lang="sl-SI" sz="1700" dirty="0">
                <a:latin typeface="Arial Narrow" panose="020B0606020202030204" pitchFamily="34" charset="0"/>
              </a:rPr>
              <a:t>, saj se soočajo še z zdravstvenimi težavami ter drugimi ovirami in primanjkljaji, ki izvirajo iz posebnih potreb.</a:t>
            </a:r>
          </a:p>
          <a:p>
            <a:pPr lvl="1">
              <a:spcBef>
                <a:spcPts val="800"/>
              </a:spcBef>
              <a:spcAft>
                <a:spcPts val="1000"/>
              </a:spcAft>
            </a:pPr>
            <a:r>
              <a:rPr lang="sl-SI" sz="1700" b="1" dirty="0">
                <a:latin typeface="Arial Narrow" panose="020B0606020202030204" pitchFamily="34" charset="0"/>
              </a:rPr>
              <a:t>→</a:t>
            </a:r>
            <a:r>
              <a:rPr lang="sl-SI" sz="1700" dirty="0">
                <a:latin typeface="Arial Narrow" panose="020B0606020202030204" pitchFamily="34" charset="0"/>
              </a:rPr>
              <a:t> </a:t>
            </a:r>
            <a:r>
              <a:rPr lang="sl-SI" sz="1700" b="1" dirty="0">
                <a:latin typeface="Arial Narrow" panose="020B0606020202030204" pitchFamily="34" charset="0"/>
              </a:rPr>
              <a:t>Njihovemu prehodu v zaposlitev potrebno posvetiti posebno pozornost.</a:t>
            </a:r>
            <a:endParaRPr lang="sl-SI" sz="1700" dirty="0">
              <a:latin typeface="Arial Narrow" panose="020B0606020202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l-SI" sz="1700" dirty="0">
                <a:latin typeface="Arial Narrow" panose="020B0606020202030204" pitchFamily="34" charset="0"/>
              </a:rPr>
              <a:t>V Sloveniji imamo urejena sistema: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l-SI" sz="1700" dirty="0">
                <a:latin typeface="Arial Narrow" panose="020B0606020202030204" pitchFamily="34" charset="0"/>
              </a:rPr>
              <a:t>šolanja otrok s posebnimi potrebami in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l-SI" sz="1700" dirty="0">
                <a:latin typeface="Arial Narrow" panose="020B0606020202030204" pitchFamily="34" charset="0"/>
              </a:rPr>
              <a:t>zaposlovanja invalidov. </a:t>
            </a:r>
          </a:p>
          <a:p>
            <a:pPr lvl="1"/>
            <a:endParaRPr lang="sl-SI" sz="1000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700" b="1" dirty="0">
                <a:latin typeface="Arial Narrow" panose="020B0606020202030204" pitchFamily="34" charset="0"/>
              </a:rPr>
              <a:t>Pogosto neučinkovito in sistemsko neurejeno sodelovanje med inštitucijami s področja šolstva, zaposlovanja, sociale in zdravstva.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sl-SI" sz="1700" b="1" dirty="0">
                <a:latin typeface="Arial Narrow" panose="020B0606020202030204" pitchFamily="34" charset="0"/>
              </a:rPr>
              <a:t>Posledice: </a:t>
            </a:r>
            <a:r>
              <a:rPr lang="sl-SI" sz="1700" b="1" dirty="0">
                <a:solidFill>
                  <a:srgbClr val="EC008C"/>
                </a:solidFill>
                <a:latin typeface="Arial Narrow" panose="020B0606020202030204" pitchFamily="34" charset="0"/>
              </a:rPr>
              <a:t>visok delež mladih s posebnimi potrebami (PP), ki po zaključku šolanja ostanejo doma oziroma so brezposelni.</a:t>
            </a:r>
            <a:r>
              <a:rPr lang="sl-SI" sz="1700" dirty="0">
                <a:latin typeface="Arial Narrow" panose="020B0606020202030204" pitchFamily="34" charset="0"/>
              </a:rPr>
              <a:t>          </a:t>
            </a:r>
          </a:p>
        </p:txBody>
      </p:sp>
      <p:sp>
        <p:nvSpPr>
          <p:cNvPr id="4" name="PoljeZBesedilom 3">
            <a:extLst>
              <a:ext uri="{FF2B5EF4-FFF2-40B4-BE49-F238E27FC236}">
                <a16:creationId xmlns:a16="http://schemas.microsoft.com/office/drawing/2014/main" id="{EE59649A-AA6A-1C20-B511-B0193581FE01}"/>
              </a:ext>
            </a:extLst>
          </p:cNvPr>
          <p:cNvSpPr txBox="1"/>
          <p:nvPr/>
        </p:nvSpPr>
        <p:spPr>
          <a:xfrm>
            <a:off x="5688288" y="3605036"/>
            <a:ext cx="2497879" cy="584775"/>
          </a:xfrm>
          <a:prstGeom prst="rect">
            <a:avLst/>
          </a:prstGeom>
          <a:noFill/>
          <a:ln>
            <a:solidFill>
              <a:srgbClr val="EC008C"/>
            </a:solidFill>
          </a:ln>
        </p:spPr>
        <p:txBody>
          <a:bodyPr wrap="square" rtlCol="0">
            <a:spAutoFit/>
          </a:bodyPr>
          <a:lstStyle/>
          <a:p>
            <a:pPr marL="342900" indent="-342900" algn="ctr"/>
            <a:r>
              <a:rPr lang="sl-SI" sz="1600" b="1" dirty="0">
                <a:solidFill>
                  <a:srgbClr val="EC008C"/>
                </a:solidFill>
              </a:rPr>
              <a:t>SISTEMSKA NAPAKA!</a:t>
            </a:r>
          </a:p>
          <a:p>
            <a:pPr marL="342900" indent="-342900" algn="ctr"/>
            <a:r>
              <a:rPr lang="sl-SI" sz="1600" dirty="0"/>
              <a:t>manjka povezovalni člen</a:t>
            </a:r>
            <a:endParaRPr lang="sl-SI" sz="1600" b="1" dirty="0">
              <a:solidFill>
                <a:srgbClr val="EC008C"/>
              </a:solidFill>
            </a:endParaRPr>
          </a:p>
        </p:txBody>
      </p:sp>
      <p:sp>
        <p:nvSpPr>
          <p:cNvPr id="5" name="Puščica: desno 4">
            <a:extLst>
              <a:ext uri="{FF2B5EF4-FFF2-40B4-BE49-F238E27FC236}">
                <a16:creationId xmlns:a16="http://schemas.microsoft.com/office/drawing/2014/main" id="{5967BA63-CBAF-D8B2-6ECE-C204291898CE}"/>
              </a:ext>
            </a:extLst>
          </p:cNvPr>
          <p:cNvSpPr/>
          <p:nvPr/>
        </p:nvSpPr>
        <p:spPr>
          <a:xfrm>
            <a:off x="5098222" y="3735054"/>
            <a:ext cx="437723" cy="324740"/>
          </a:xfrm>
          <a:prstGeom prst="rightArrow">
            <a:avLst/>
          </a:prstGeom>
          <a:solidFill>
            <a:srgbClr val="EC008C"/>
          </a:solidFill>
          <a:ln>
            <a:solidFill>
              <a:srgbClr val="EC008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0557345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523C2-5D40-74A0-FD81-7344B8AAD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>
            <a:extLst>
              <a:ext uri="{FF2B5EF4-FFF2-40B4-BE49-F238E27FC236}">
                <a16:creationId xmlns:a16="http://schemas.microsoft.com/office/drawing/2014/main" id="{2B19A5B0-E329-AA32-AE07-C67B5883AF50}"/>
              </a:ext>
            </a:extLst>
          </p:cNvPr>
          <p:cNvSpPr txBox="1"/>
          <p:nvPr/>
        </p:nvSpPr>
        <p:spPr>
          <a:xfrm>
            <a:off x="630935" y="1329270"/>
            <a:ext cx="80601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sz="3600" b="1" dirty="0">
                <a:solidFill>
                  <a:srgbClr val="EC008C"/>
                </a:solidFill>
                <a:latin typeface="Arial Narrow" panose="020B0606020202030204" pitchFamily="34" charset="0"/>
              </a:rPr>
              <a:t>Namen projekta PM+</a:t>
            </a:r>
          </a:p>
        </p:txBody>
      </p:sp>
      <p:sp>
        <p:nvSpPr>
          <p:cNvPr id="5" name="PoljeZBesedilom 4">
            <a:extLst>
              <a:ext uri="{FF2B5EF4-FFF2-40B4-BE49-F238E27FC236}">
                <a16:creationId xmlns:a16="http://schemas.microsoft.com/office/drawing/2014/main" id="{EDC3492C-3EBE-795C-FC92-45438808EADF}"/>
              </a:ext>
            </a:extLst>
          </p:cNvPr>
          <p:cNvSpPr txBox="1"/>
          <p:nvPr/>
        </p:nvSpPr>
        <p:spPr>
          <a:xfrm>
            <a:off x="793522" y="2221417"/>
            <a:ext cx="7897591" cy="2277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800" b="1" dirty="0">
                <a:latin typeface="Arial Narrow" panose="020B0606020202030204" pitchFamily="34" charset="0"/>
              </a:rPr>
              <a:t>Priprava predloga </a:t>
            </a:r>
            <a:r>
              <a:rPr lang="sl-SI" sz="1800" b="1" dirty="0">
                <a:solidFill>
                  <a:srgbClr val="EC008C"/>
                </a:solidFill>
                <a:latin typeface="Arial Narrow" panose="020B0606020202030204" pitchFamily="34" charset="0"/>
              </a:rPr>
              <a:t>dopolnjenih standardov in normativov zaposlitvene rehabilitacije</a:t>
            </a:r>
            <a:r>
              <a:rPr lang="sl-SI" sz="1800" b="1" dirty="0">
                <a:latin typeface="Arial Narrow" panose="020B0606020202030204" pitchFamily="34" charset="0"/>
              </a:rPr>
              <a:t> </a:t>
            </a:r>
            <a:r>
              <a:rPr lang="sl-SI" sz="1800" dirty="0">
                <a:latin typeface="Arial Narrow" panose="020B0606020202030204" pitchFamily="34" charset="0"/>
              </a:rPr>
              <a:t>za mlade s </a:t>
            </a:r>
            <a:r>
              <a:rPr lang="sl-SI" dirty="0">
                <a:latin typeface="Arial Narrow" panose="020B0606020202030204" pitchFamily="34" charset="0"/>
              </a:rPr>
              <a:t>PP</a:t>
            </a:r>
            <a:r>
              <a:rPr lang="sl-SI" sz="1800" dirty="0">
                <a:latin typeface="Arial Narrow" panose="020B0606020202030204" pitchFamily="34" charset="0"/>
              </a:rPr>
              <a:t>, ki bo temeljil na izvedenih projektnih vsebinah. </a:t>
            </a:r>
          </a:p>
          <a:p>
            <a:pPr marL="28440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sl-SI" sz="1800" b="1" dirty="0">
                <a:latin typeface="Arial Narrow" panose="020B0606020202030204" pitchFamily="34" charset="0"/>
              </a:rPr>
              <a:t>Izvedba projektnih vsebin</a:t>
            </a:r>
            <a:r>
              <a:rPr lang="sl-SI" sz="1800" dirty="0">
                <a:latin typeface="Arial Narrow" panose="020B0606020202030204" pitchFamily="34" charset="0"/>
              </a:rPr>
              <a:t>, namenjenih preventivnemu ukrepanju in </a:t>
            </a:r>
            <a:r>
              <a:rPr lang="sl-SI" sz="1800" b="1" dirty="0">
                <a:solidFill>
                  <a:srgbClr val="EC008C"/>
                </a:solidFill>
                <a:latin typeface="Arial Narrow" panose="020B0606020202030204" pitchFamily="34" charset="0"/>
              </a:rPr>
              <a:t>celostnemu sistematičnemu strokovnemu delu za opolnomočen vstop mladih s PP na trg dela.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sl-SI" sz="1800" b="1" dirty="0">
                <a:latin typeface="Arial Narrow" panose="020B0606020202030204" pitchFamily="34" charset="0"/>
              </a:rPr>
              <a:t>Izvedba kampanje za ozaveščanje delodajalcev </a:t>
            </a:r>
            <a:r>
              <a:rPr lang="sl-SI" sz="1800" dirty="0">
                <a:latin typeface="Arial Narrow" panose="020B0606020202030204" pitchFamily="34" charset="0"/>
              </a:rPr>
              <a:t>in s tem </a:t>
            </a:r>
            <a:r>
              <a:rPr lang="sl-SI" sz="1800" b="1" dirty="0">
                <a:latin typeface="Arial Narrow" panose="020B0606020202030204" pitchFamily="34" charset="0"/>
              </a:rPr>
              <a:t>povečanje zaposlitvenih možnosti mladih s PP</a:t>
            </a:r>
            <a:r>
              <a:rPr lang="sl-SI" sz="1800" dirty="0">
                <a:latin typeface="Arial Narrow" panose="020B0606020202030204" pitchFamily="34" charset="0"/>
              </a:rPr>
              <a:t> in spodbujanje njihovega socialnega vključevanja.</a:t>
            </a:r>
          </a:p>
          <a:p>
            <a:r>
              <a:rPr lang="sl-SI" sz="1400" dirty="0">
                <a:latin typeface="Arial Narrow" panose="020B0606020202030204" pitchFamily="34" charset="0"/>
              </a:rPr>
              <a:t>          </a:t>
            </a:r>
          </a:p>
        </p:txBody>
      </p:sp>
    </p:spTree>
    <p:extLst>
      <p:ext uri="{BB962C8B-B14F-4D97-AF65-F5344CB8AC3E}">
        <p14:creationId xmlns:p14="http://schemas.microsoft.com/office/powerpoint/2010/main" val="1688229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A56FC1-8FF9-8840-F7C5-6BD41A01F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>
            <a:extLst>
              <a:ext uri="{FF2B5EF4-FFF2-40B4-BE49-F238E27FC236}">
                <a16:creationId xmlns:a16="http://schemas.microsoft.com/office/drawing/2014/main" id="{AD0508D7-0E12-0378-C539-B4713F0A281F}"/>
              </a:ext>
            </a:extLst>
          </p:cNvPr>
          <p:cNvSpPr txBox="1"/>
          <p:nvPr/>
        </p:nvSpPr>
        <p:spPr>
          <a:xfrm>
            <a:off x="612647" y="1329270"/>
            <a:ext cx="807846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sz="3600" b="1" dirty="0">
                <a:solidFill>
                  <a:srgbClr val="EC008C"/>
                </a:solidFill>
                <a:latin typeface="Arial Narrow" panose="020B0606020202030204" pitchFamily="34" charset="0"/>
              </a:rPr>
              <a:t>Osnovni podatki</a:t>
            </a:r>
          </a:p>
        </p:txBody>
      </p:sp>
      <p:sp>
        <p:nvSpPr>
          <p:cNvPr id="5" name="PoljeZBesedilom 4">
            <a:extLst>
              <a:ext uri="{FF2B5EF4-FFF2-40B4-BE49-F238E27FC236}">
                <a16:creationId xmlns:a16="http://schemas.microsoft.com/office/drawing/2014/main" id="{70F6014D-0C0C-9E95-ABB3-8165354F8217}"/>
              </a:ext>
            </a:extLst>
          </p:cNvPr>
          <p:cNvSpPr txBox="1"/>
          <p:nvPr/>
        </p:nvSpPr>
        <p:spPr>
          <a:xfrm>
            <a:off x="793522" y="2221417"/>
            <a:ext cx="7897591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>
                <a:latin typeface="Arial Narrow" panose="020B0606020202030204" pitchFamily="34" charset="0"/>
              </a:rPr>
              <a:t>Trajanje projekta: </a:t>
            </a:r>
            <a:r>
              <a:rPr lang="pl-PL" b="1" dirty="0">
                <a:latin typeface="Arial Narrow" panose="020B0606020202030204" pitchFamily="34" charset="0"/>
              </a:rPr>
              <a:t>25. avgust 2025 do 30. september 2029</a:t>
            </a:r>
          </a:p>
          <a:p>
            <a:endParaRPr lang="pl-PL" dirty="0">
              <a:latin typeface="Arial Narrow" panose="020B0606020202030204" pitchFamily="34" charset="0"/>
            </a:endParaRPr>
          </a:p>
          <a:p>
            <a:r>
              <a:rPr lang="pl-PL" b="1" dirty="0">
                <a:latin typeface="Arial Narrow" panose="020B0606020202030204" pitchFamily="34" charset="0"/>
              </a:rPr>
              <a:t>NACIONALNO PROJEKTNO PARTNERSTVO:</a:t>
            </a:r>
          </a:p>
          <a:p>
            <a:endParaRPr lang="pl-PL" dirty="0">
              <a:latin typeface="Arial Narrow" panose="020B0606020202030204" pitchFamily="34" charset="0"/>
            </a:endParaRPr>
          </a:p>
          <a:p>
            <a:endParaRPr lang="pl-PL" dirty="0">
              <a:latin typeface="Arial Narrow" panose="020B0606020202030204" pitchFamily="34" charset="0"/>
            </a:endParaRPr>
          </a:p>
          <a:p>
            <a:endParaRPr lang="pl-PL" dirty="0">
              <a:latin typeface="Arial Narrow" panose="020B0606020202030204" pitchFamily="34" charset="0"/>
            </a:endParaRPr>
          </a:p>
          <a:p>
            <a:endParaRPr lang="pl-PL" dirty="0">
              <a:latin typeface="Arial Narrow" panose="020B0606020202030204" pitchFamily="34" charset="0"/>
            </a:endParaRPr>
          </a:p>
          <a:p>
            <a:endParaRPr lang="pl-PL" dirty="0">
              <a:latin typeface="Arial Narrow" panose="020B0606020202030204" pitchFamily="34" charset="0"/>
            </a:endParaRPr>
          </a:p>
          <a:p>
            <a:endParaRPr lang="pl-PL" dirty="0">
              <a:latin typeface="Arial Narrow" panose="020B0606020202030204" pitchFamily="34" charset="0"/>
            </a:endParaRPr>
          </a:p>
          <a:p>
            <a:endParaRPr lang="pl-PL" dirty="0">
              <a:latin typeface="Arial Narrow" panose="020B0606020202030204" pitchFamily="34" charset="0"/>
            </a:endParaRPr>
          </a:p>
          <a:p>
            <a:endParaRPr lang="pl-PL" b="1" dirty="0">
              <a:latin typeface="Arial Narrow" panose="020B0606020202030204" pitchFamily="34" charset="0"/>
            </a:endParaRPr>
          </a:p>
          <a:p>
            <a:r>
              <a:rPr lang="pl-PL" sz="1700" i="1" dirty="0">
                <a:latin typeface="Arial Narrow" panose="020B0606020202030204" pitchFamily="34" charset="0"/>
              </a:rPr>
              <a:t>Izvajanje na področju celotne Slovenije. Vključitev je za mlade s PP prostovoljna in brezplačna</a:t>
            </a:r>
            <a:r>
              <a:rPr lang="pl-PL" dirty="0">
                <a:latin typeface="Arial Narrow" panose="020B0606020202030204" pitchFamily="34" charset="0"/>
              </a:rPr>
              <a:t>.</a:t>
            </a:r>
          </a:p>
          <a:p>
            <a:endParaRPr lang="pl-PL" dirty="0">
              <a:latin typeface="Arial Narrow" panose="020B0606020202030204" pitchFamily="34" charset="0"/>
            </a:endParaRPr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7231DCFE-B369-5079-815B-356686B3E2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530" y="3171541"/>
            <a:ext cx="5504939" cy="1865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020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0E045D-A6F0-128D-547E-CBB84B15CE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>
            <a:extLst>
              <a:ext uri="{FF2B5EF4-FFF2-40B4-BE49-F238E27FC236}">
                <a16:creationId xmlns:a16="http://schemas.microsoft.com/office/drawing/2014/main" id="{5569005C-5D98-11BD-150B-1D318F30F71C}"/>
              </a:ext>
            </a:extLst>
          </p:cNvPr>
          <p:cNvSpPr txBox="1"/>
          <p:nvPr/>
        </p:nvSpPr>
        <p:spPr>
          <a:xfrm>
            <a:off x="612648" y="1329270"/>
            <a:ext cx="8348472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sz="2700" b="1" dirty="0">
                <a:solidFill>
                  <a:srgbClr val="EC008C"/>
                </a:solidFill>
                <a:latin typeface="Arial Narrow" panose="020B0606020202030204" pitchFamily="34" charset="0"/>
              </a:rPr>
              <a:t>Zakaj projekt izvajamo izvajalci zaposlitvene rehabilitacije? </a:t>
            </a:r>
          </a:p>
        </p:txBody>
      </p:sp>
      <p:sp>
        <p:nvSpPr>
          <p:cNvPr id="5" name="PoljeZBesedilom 4">
            <a:extLst>
              <a:ext uri="{FF2B5EF4-FFF2-40B4-BE49-F238E27FC236}">
                <a16:creationId xmlns:a16="http://schemas.microsoft.com/office/drawing/2014/main" id="{6C0F30DD-81B8-5DC2-3026-BF22CFB07165}"/>
              </a:ext>
            </a:extLst>
          </p:cNvPr>
          <p:cNvSpPr txBox="1"/>
          <p:nvPr/>
        </p:nvSpPr>
        <p:spPr>
          <a:xfrm>
            <a:off x="793522" y="2221417"/>
            <a:ext cx="789759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>
                <a:latin typeface="Arial Narrow" panose="020B0606020202030204" pitchFamily="34" charset="0"/>
              </a:rPr>
              <a:t>Ustrezna strokovna usposobljenost,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>
                <a:latin typeface="Arial Narrow" panose="020B0606020202030204" pitchFamily="34" charset="0"/>
              </a:rPr>
              <a:t>poznavanje značilnosti oseb s posebnimi potrebami,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>
                <a:latin typeface="Arial Narrow" panose="020B0606020202030204" pitchFamily="34" charset="0"/>
              </a:rPr>
              <a:t>poznavanje potreb trga dela,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>
                <a:latin typeface="Arial Narrow" panose="020B0606020202030204" pitchFamily="34" charset="0"/>
              </a:rPr>
              <a:t>multidisciplinarni timi,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>
                <a:latin typeface="Arial Narrow" panose="020B0606020202030204" pitchFamily="34" charset="0"/>
              </a:rPr>
              <a:t>široka mreža delodajalcev,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>
                <a:latin typeface="Arial Narrow" panose="020B0606020202030204" pitchFamily="34" charset="0"/>
              </a:rPr>
              <a:t>regijska pokritost.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dirty="0">
              <a:latin typeface="Arial Narrow" panose="020B0606020202030204" pitchFamily="34" charset="0"/>
            </a:endParaRPr>
          </a:p>
          <a:p>
            <a:endParaRPr lang="pl-PL" dirty="0">
              <a:latin typeface="Arial Narrow" panose="020B0606020202030204" pitchFamily="34" charset="0"/>
            </a:endParaRP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0CBF147F-5A08-E5E3-5FD3-4234D55568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3909" y="3595455"/>
            <a:ext cx="2724313" cy="181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720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49C525-5E55-5A41-6548-C7FA66DF20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>
            <a:extLst>
              <a:ext uri="{FF2B5EF4-FFF2-40B4-BE49-F238E27FC236}">
                <a16:creationId xmlns:a16="http://schemas.microsoft.com/office/drawing/2014/main" id="{A31873B0-F551-9153-F1A0-B1123C052B8B}"/>
              </a:ext>
            </a:extLst>
          </p:cNvPr>
          <p:cNvSpPr txBox="1"/>
          <p:nvPr/>
        </p:nvSpPr>
        <p:spPr>
          <a:xfrm>
            <a:off x="630936" y="1329270"/>
            <a:ext cx="820826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sz="3000" b="1" dirty="0">
                <a:solidFill>
                  <a:srgbClr val="EC008C"/>
                </a:solidFill>
                <a:latin typeface="Arial Narrow" panose="020B0606020202030204" pitchFamily="34" charset="0"/>
              </a:rPr>
              <a:t>Financiranje</a:t>
            </a:r>
          </a:p>
        </p:txBody>
      </p:sp>
      <p:sp>
        <p:nvSpPr>
          <p:cNvPr id="5" name="PoljeZBesedilom 4">
            <a:extLst>
              <a:ext uri="{FF2B5EF4-FFF2-40B4-BE49-F238E27FC236}">
                <a16:creationId xmlns:a16="http://schemas.microsoft.com/office/drawing/2014/main" id="{4446C3AD-459F-DC1F-8D87-C59AF14538CF}"/>
              </a:ext>
            </a:extLst>
          </p:cNvPr>
          <p:cNvSpPr txBox="1"/>
          <p:nvPr/>
        </p:nvSpPr>
        <p:spPr>
          <a:xfrm>
            <a:off x="793522" y="2221417"/>
            <a:ext cx="7897591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dirty="0">
                <a:latin typeface="Arial Narrow" panose="020B0606020202030204" pitchFamily="34" charset="0"/>
              </a:rPr>
              <a:t>Projekt sofinancirata </a:t>
            </a:r>
            <a:r>
              <a:rPr lang="sl-SI" b="1" dirty="0">
                <a:latin typeface="Arial Narrow" panose="020B0606020202030204" pitchFamily="34" charset="0"/>
              </a:rPr>
              <a:t>Republika Slovenija in Evropska unija iz Evropskega socialnega sklada plus. </a:t>
            </a:r>
          </a:p>
          <a:p>
            <a:r>
              <a:rPr lang="sl-SI" dirty="0">
                <a:latin typeface="Arial Narrow" panose="020B0606020202030204" pitchFamily="34" charset="0"/>
              </a:rPr>
              <a:t>V okviru PEKP  2021-2027: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>
                <a:latin typeface="Arial Narrow" panose="020B0606020202030204" pitchFamily="34" charset="0"/>
              </a:rPr>
              <a:t>cilja politike 4 »</a:t>
            </a:r>
            <a:r>
              <a:rPr lang="sl-SI" i="1" dirty="0">
                <a:latin typeface="Arial Narrow" panose="020B0606020202030204" pitchFamily="34" charset="0"/>
              </a:rPr>
              <a:t>Bolj socialna in vključujoča Evropa za izvajanje evropskega stebra socialnih pravic</a:t>
            </a:r>
            <a:r>
              <a:rPr lang="sl-SI" dirty="0">
                <a:latin typeface="Arial Narrow" panose="020B0606020202030204" pitchFamily="34" charset="0"/>
              </a:rPr>
              <a:t>«,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>
                <a:latin typeface="Arial Narrow" panose="020B0606020202030204" pitchFamily="34" charset="0"/>
              </a:rPr>
              <a:t>prednostne naloge 7 »</a:t>
            </a:r>
            <a:r>
              <a:rPr lang="sl-SI" i="1" dirty="0">
                <a:latin typeface="Arial Narrow" panose="020B0606020202030204" pitchFamily="34" charset="0"/>
              </a:rPr>
              <a:t>Dolgotrajna oskrba in zdravje ter socialna vključenost</a:t>
            </a:r>
            <a:r>
              <a:rPr lang="sl-SI" dirty="0">
                <a:latin typeface="Arial Narrow" panose="020B0606020202030204" pitchFamily="34" charset="0"/>
              </a:rPr>
              <a:t>«,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>
                <a:latin typeface="Arial Narrow" panose="020B0606020202030204" pitchFamily="34" charset="0"/>
              </a:rPr>
              <a:t>specifičnega cilja ESO4.8 »</a:t>
            </a:r>
            <a:r>
              <a:rPr lang="sl-SI" i="1" dirty="0">
                <a:latin typeface="Arial Narrow" panose="020B0606020202030204" pitchFamily="34" charset="0"/>
              </a:rPr>
              <a:t>Pospeševanje dejavnega vključevanja za spodbujanje enakih možnosti, nediskriminacije in aktivne udeležbe ter povečevanje zaposljivosti, zlasti za prikrajšane skupine</a:t>
            </a:r>
            <a:r>
              <a:rPr lang="sl-SI" dirty="0">
                <a:latin typeface="Arial Narrow" panose="020B0606020202030204" pitchFamily="34" charset="0"/>
              </a:rPr>
              <a:t>«. </a:t>
            </a:r>
          </a:p>
          <a:p>
            <a:r>
              <a:rPr lang="sl-SI" b="1" dirty="0">
                <a:latin typeface="Arial Narrow" panose="020B0606020202030204" pitchFamily="34" charset="0"/>
              </a:rPr>
              <a:t>Namenska sredstva ESS+ </a:t>
            </a:r>
            <a:r>
              <a:rPr lang="sl-SI" dirty="0">
                <a:latin typeface="Arial Narrow" panose="020B0606020202030204" pitchFamily="34" charset="0"/>
              </a:rPr>
              <a:t>predstavljajo </a:t>
            </a:r>
            <a:r>
              <a:rPr lang="sl-SI" b="1" dirty="0">
                <a:latin typeface="Arial Narrow" panose="020B0606020202030204" pitchFamily="34" charset="0"/>
              </a:rPr>
              <a:t>85 %</a:t>
            </a:r>
            <a:r>
              <a:rPr lang="sl-SI" dirty="0">
                <a:latin typeface="Arial Narrow" panose="020B0606020202030204" pitchFamily="34" charset="0"/>
              </a:rPr>
              <a:t> skupnih upravičenih stroškov projekta v Kohezijski regiji </a:t>
            </a:r>
            <a:r>
              <a:rPr lang="sl-SI" u="sng" dirty="0">
                <a:latin typeface="Arial Narrow" panose="020B0606020202030204" pitchFamily="34" charset="0"/>
              </a:rPr>
              <a:t>Vzhodna Slovenija </a:t>
            </a:r>
            <a:r>
              <a:rPr lang="sl-SI" dirty="0">
                <a:latin typeface="Arial Narrow" panose="020B0606020202030204" pitchFamily="34" charset="0"/>
              </a:rPr>
              <a:t>in </a:t>
            </a:r>
            <a:r>
              <a:rPr lang="sl-SI" b="1" dirty="0">
                <a:latin typeface="Arial Narrow" panose="020B0606020202030204" pitchFamily="34" charset="0"/>
              </a:rPr>
              <a:t>40 % </a:t>
            </a:r>
            <a:r>
              <a:rPr lang="sl-SI" dirty="0">
                <a:latin typeface="Arial Narrow" panose="020B0606020202030204" pitchFamily="34" charset="0"/>
              </a:rPr>
              <a:t>skupnih upravičenih stroškov projekta v Kohezijski regiji </a:t>
            </a:r>
            <a:r>
              <a:rPr lang="sl-SI" u="sng" dirty="0">
                <a:latin typeface="Arial Narrow" panose="020B0606020202030204" pitchFamily="34" charset="0"/>
              </a:rPr>
              <a:t>Zahodna Slovenija</a:t>
            </a:r>
            <a:r>
              <a:rPr lang="sl-SI" dirty="0">
                <a:latin typeface="Arial Narrow" panose="020B0606020202030204" pitchFamily="34" charset="0"/>
              </a:rPr>
              <a:t>.</a:t>
            </a:r>
          </a:p>
          <a:p>
            <a:endParaRPr lang="pl-PL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81828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5A98E-F638-F703-1BBD-362ECDF03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>
            <a:extLst>
              <a:ext uri="{FF2B5EF4-FFF2-40B4-BE49-F238E27FC236}">
                <a16:creationId xmlns:a16="http://schemas.microsoft.com/office/drawing/2014/main" id="{64F70B35-FFB5-1602-D12E-E886739733DF}"/>
              </a:ext>
            </a:extLst>
          </p:cNvPr>
          <p:cNvSpPr txBox="1"/>
          <p:nvPr/>
        </p:nvSpPr>
        <p:spPr>
          <a:xfrm>
            <a:off x="630440" y="1415059"/>
            <a:ext cx="838631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sz="3000" b="1" dirty="0">
                <a:solidFill>
                  <a:srgbClr val="EC008C"/>
                </a:solidFill>
                <a:latin typeface="Arial Narrow" panose="020B0606020202030204" pitchFamily="34" charset="0"/>
              </a:rPr>
              <a:t>Ciljna skupina</a:t>
            </a:r>
            <a:endParaRPr lang="sl-SI" sz="3000" dirty="0">
              <a:solidFill>
                <a:srgbClr val="EC008C"/>
              </a:solidFill>
              <a:highlight>
                <a:srgbClr val="00FF00"/>
              </a:highlight>
              <a:latin typeface="Arial Narrow" panose="020B0606020202030204" pitchFamily="34" charset="0"/>
            </a:endParaRPr>
          </a:p>
        </p:txBody>
      </p:sp>
      <p:sp>
        <p:nvSpPr>
          <p:cNvPr id="5" name="PoljeZBesedilom 4">
            <a:extLst>
              <a:ext uri="{FF2B5EF4-FFF2-40B4-BE49-F238E27FC236}">
                <a16:creationId xmlns:a16="http://schemas.microsoft.com/office/drawing/2014/main" id="{4501B502-2693-CE3A-D99A-E1AB3B99CAB6}"/>
              </a:ext>
            </a:extLst>
          </p:cNvPr>
          <p:cNvSpPr txBox="1"/>
          <p:nvPr/>
        </p:nvSpPr>
        <p:spPr>
          <a:xfrm>
            <a:off x="793522" y="2221417"/>
            <a:ext cx="7897591" cy="3385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sl-SI" sz="1700" dirty="0">
                <a:latin typeface="Arial Narrow" panose="020B0606020202030204" pitchFamily="34" charset="0"/>
              </a:rPr>
              <a:t>Mladi s posebnimi potrebami </a:t>
            </a:r>
            <a:r>
              <a:rPr lang="sl-SI" sz="1700" b="1" dirty="0">
                <a:latin typeface="Arial Narrow" panose="020B0606020202030204" pitchFamily="34" charset="0"/>
              </a:rPr>
              <a:t>(stari do vključno 26 let), </a:t>
            </a:r>
            <a:r>
              <a:rPr lang="sl-SI" sz="1700" dirty="0">
                <a:latin typeface="Arial Narrow" panose="020B0606020202030204" pitchFamily="34" charset="0"/>
              </a:rPr>
              <a:t>ki imajo: </a:t>
            </a:r>
          </a:p>
          <a:p>
            <a:endParaRPr lang="sl-SI" sz="1700" dirty="0">
              <a:latin typeface="Arial Narrow" panose="020B0606020202030204" pitchFamily="34" charset="0"/>
            </a:endParaRPr>
          </a:p>
          <a:p>
            <a:endParaRPr lang="sl-SI" sz="1700" dirty="0">
              <a:latin typeface="Arial Narrow" panose="020B0606020202030204" pitchFamily="34" charset="0"/>
            </a:endParaRPr>
          </a:p>
          <a:p>
            <a:endParaRPr lang="sl-SI" sz="1700" dirty="0">
              <a:latin typeface="Arial Narrow" panose="020B0606020202030204" pitchFamily="34" charset="0"/>
            </a:endParaRPr>
          </a:p>
          <a:p>
            <a:endParaRPr lang="sl-SI" sz="1700" dirty="0">
              <a:latin typeface="Arial Narrow" panose="020B0606020202030204" pitchFamily="34" charset="0"/>
            </a:endParaRPr>
          </a:p>
          <a:p>
            <a:endParaRPr lang="sl-SI" sz="1700" dirty="0">
              <a:latin typeface="Arial Narrow" panose="020B0606020202030204" pitchFamily="34" charset="0"/>
            </a:endParaRPr>
          </a:p>
          <a:p>
            <a:r>
              <a:rPr lang="sl-SI" sz="1700" dirty="0">
                <a:latin typeface="Arial Narrow" panose="020B0606020202030204" pitchFamily="34" charset="0"/>
              </a:rPr>
              <a:t>in obiskujejo (pogoj </a:t>
            </a:r>
            <a:r>
              <a:rPr lang="sl-SI" sz="1700" b="1" dirty="0">
                <a:latin typeface="Arial Narrow" panose="020B0606020202030204" pitchFamily="34" charset="0"/>
              </a:rPr>
              <a:t>vključenost v izobraževanje</a:t>
            </a:r>
            <a:r>
              <a:rPr lang="sl-SI" sz="1700" dirty="0">
                <a:latin typeface="Arial Narrow" panose="020B0606020202030204" pitchFamily="34" charset="0"/>
              </a:rPr>
              <a:t>):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sl-SI" sz="1700" i="1" dirty="0">
                <a:solidFill>
                  <a:srgbClr val="EC008C"/>
                </a:solidFill>
                <a:latin typeface="Arial Narrow" panose="020B0606020202030204" pitchFamily="34" charset="0"/>
              </a:rPr>
              <a:t>osmi ali deveti razred osnovne šole ali osnovne šole s prilagojenim programom 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sl-SI" sz="1700" i="1" dirty="0">
                <a:solidFill>
                  <a:srgbClr val="EC008C"/>
                </a:solidFill>
                <a:latin typeface="Arial Narrow" panose="020B0606020202030204" pitchFamily="34" charset="0"/>
              </a:rPr>
              <a:t>srednjo šolo 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sl-SI" sz="1700" i="1" dirty="0">
                <a:solidFill>
                  <a:srgbClr val="EC008C"/>
                </a:solidFill>
                <a:latin typeface="Arial Narrow" panose="020B0606020202030204" pitchFamily="34" charset="0"/>
              </a:rPr>
              <a:t>višjo, visoko šolo ali fakulteto</a:t>
            </a:r>
          </a:p>
          <a:p>
            <a:pPr>
              <a:spcBef>
                <a:spcPts val="600"/>
              </a:spcBef>
            </a:pPr>
            <a:r>
              <a:rPr lang="sl-SI" sz="1700" dirty="0">
                <a:latin typeface="Arial Narrow" panose="020B0606020202030204" pitchFamily="34" charset="0"/>
              </a:rPr>
              <a:t>in za katere se ugotavlja, da bodo imeli </a:t>
            </a:r>
            <a:r>
              <a:rPr lang="sl-SI" sz="1700" b="1" dirty="0">
                <a:latin typeface="Arial Narrow" panose="020B0606020202030204" pitchFamily="34" charset="0"/>
              </a:rPr>
              <a:t>večje težave in ovire pri prehodu na trg dela in zaposlovanja.</a:t>
            </a:r>
            <a:endParaRPr lang="pl-PL" sz="1700" dirty="0">
              <a:latin typeface="Arial Narrow" panose="020B0606020202030204" pitchFamily="34" charset="0"/>
            </a:endParaRP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ABEE68F7-DC19-5E28-34A2-660409080E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4259215"/>
              </p:ext>
            </p:extLst>
          </p:nvPr>
        </p:nvGraphicFramePr>
        <p:xfrm>
          <a:off x="902207" y="2534596"/>
          <a:ext cx="7448271" cy="1315028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3900612">
                  <a:extLst>
                    <a:ext uri="{9D8B030D-6E8A-4147-A177-3AD203B41FA5}">
                      <a16:colId xmlns:a16="http://schemas.microsoft.com/office/drawing/2014/main" val="3804591974"/>
                    </a:ext>
                  </a:extLst>
                </a:gridCol>
                <a:gridCol w="3547659">
                  <a:extLst>
                    <a:ext uri="{9D8B030D-6E8A-4147-A177-3AD203B41FA5}">
                      <a16:colId xmlns:a16="http://schemas.microsoft.com/office/drawing/2014/main" val="3661614073"/>
                    </a:ext>
                  </a:extLst>
                </a:gridCol>
              </a:tblGrid>
              <a:tr h="328757">
                <a:tc>
                  <a:txBody>
                    <a:bodyPr/>
                    <a:lstStyle/>
                    <a:p>
                      <a:pPr marL="180000" marR="0" lvl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l-SI" sz="1400" i="1" dirty="0">
                          <a:latin typeface="Arial Narrow" panose="020B0606020202030204" pitchFamily="34" charset="0"/>
                        </a:rPr>
                        <a:t>motnje v duševnem razvoju,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5E5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l-SI" sz="1400" i="1" dirty="0">
                          <a:latin typeface="Arial Narrow" panose="020B0606020202030204" pitchFamily="34" charset="0"/>
                        </a:rPr>
                        <a:t>gibalna oviranost,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1518121"/>
                  </a:ext>
                </a:extLst>
              </a:tr>
              <a:tr h="328757">
                <a:tc>
                  <a:txBody>
                    <a:bodyPr/>
                    <a:lstStyle/>
                    <a:p>
                      <a:pPr marL="180000" indent="-180000">
                        <a:buFont typeface="Arial" panose="020B0604020202020204" pitchFamily="34" charset="0"/>
                        <a:buChar char="•"/>
                      </a:pPr>
                      <a:r>
                        <a:rPr lang="sl-SI" sz="1400" i="1" dirty="0">
                          <a:latin typeface="Arial Narrow" panose="020B0606020202030204" pitchFamily="34" charset="0"/>
                        </a:rPr>
                        <a:t>slepota in slabovidnost oziroma okvara vidne funkcije</a:t>
                      </a:r>
                      <a:endParaRPr lang="sl-SI" sz="1400" i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5E5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l-SI" sz="1400" i="1" dirty="0">
                          <a:latin typeface="Arial Narrow" panose="020B0606020202030204" pitchFamily="34" charset="0"/>
                        </a:rPr>
                        <a:t>dolgotrajna bolezen,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482485"/>
                  </a:ext>
                </a:extLst>
              </a:tr>
              <a:tr h="328757">
                <a:tc>
                  <a:txBody>
                    <a:bodyPr/>
                    <a:lstStyle/>
                    <a:p>
                      <a:pPr marL="180000" marR="0" lvl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l-SI" sz="1400" i="1" dirty="0">
                          <a:latin typeface="Arial Narrow" panose="020B0606020202030204" pitchFamily="34" charset="0"/>
                        </a:rPr>
                        <a:t>gluhota in naglušnost,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5E5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l-SI" sz="1400" i="1" dirty="0">
                          <a:latin typeface="Arial Narrow" panose="020B0606020202030204" pitchFamily="34" charset="0"/>
                        </a:rPr>
                        <a:t>avtistične motnje,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3870736"/>
                  </a:ext>
                </a:extLst>
              </a:tr>
              <a:tr h="328757">
                <a:tc>
                  <a:txBody>
                    <a:bodyPr/>
                    <a:lstStyle/>
                    <a:p>
                      <a:pPr marL="180000" marR="0" lvl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l-SI" sz="1400" i="1" dirty="0">
                          <a:latin typeface="Arial Narrow" panose="020B0606020202030204" pitchFamily="34" charset="0"/>
                        </a:rPr>
                        <a:t>govorno-jezikovne motnje,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5E5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180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sl-SI" sz="1400" i="1" dirty="0">
                          <a:latin typeface="Arial Narrow" panose="020B0606020202030204" pitchFamily="34" charset="0"/>
                        </a:rPr>
                        <a:t>čustvene in vedenjske motnje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D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3277223"/>
                  </a:ext>
                </a:extLst>
              </a:tr>
            </a:tbl>
          </a:graphicData>
        </a:graphic>
      </p:graphicFrame>
      <p:sp>
        <p:nvSpPr>
          <p:cNvPr id="8" name="PoljeZBesedilom 7">
            <a:extLst>
              <a:ext uri="{FF2B5EF4-FFF2-40B4-BE49-F238E27FC236}">
                <a16:creationId xmlns:a16="http://schemas.microsoft.com/office/drawing/2014/main" id="{36B4BF2C-5E75-A25D-130A-A4AD1776C99B}"/>
              </a:ext>
            </a:extLst>
          </p:cNvPr>
          <p:cNvSpPr txBox="1"/>
          <p:nvPr/>
        </p:nvSpPr>
        <p:spPr>
          <a:xfrm>
            <a:off x="5958322" y="4610532"/>
            <a:ext cx="2732791" cy="261610"/>
          </a:xfrm>
          <a:prstGeom prst="rect">
            <a:avLst/>
          </a:prstGeom>
          <a:noFill/>
          <a:ln>
            <a:solidFill>
              <a:srgbClr val="EC008C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Odločba o usmeritvi Zavoda RS za šolstvo !</a:t>
            </a:r>
          </a:p>
        </p:txBody>
      </p:sp>
    </p:spTree>
    <p:extLst>
      <p:ext uri="{BB962C8B-B14F-4D97-AF65-F5344CB8AC3E}">
        <p14:creationId xmlns:p14="http://schemas.microsoft.com/office/powerpoint/2010/main" val="9301096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03F85C-3004-799E-D29F-CCFF84E9D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>
            <a:extLst>
              <a:ext uri="{FF2B5EF4-FFF2-40B4-BE49-F238E27FC236}">
                <a16:creationId xmlns:a16="http://schemas.microsoft.com/office/drawing/2014/main" id="{1AD7FEB7-B7FB-9968-B05B-C6C4D380A0C8}"/>
              </a:ext>
            </a:extLst>
          </p:cNvPr>
          <p:cNvSpPr txBox="1"/>
          <p:nvPr/>
        </p:nvSpPr>
        <p:spPr>
          <a:xfrm>
            <a:off x="630936" y="1321569"/>
            <a:ext cx="813422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sz="3000" dirty="0">
                <a:solidFill>
                  <a:srgbClr val="EC008C"/>
                </a:solidFill>
                <a:latin typeface="Arial Narrow" panose="020B0606020202030204" pitchFamily="34" charset="0"/>
              </a:rPr>
              <a:t>Ciljna skupina</a:t>
            </a:r>
            <a:endParaRPr lang="sl-SI" sz="3000" dirty="0">
              <a:latin typeface="Arial Narrow" panose="020B0606020202030204" pitchFamily="34" charset="0"/>
            </a:endParaRPr>
          </a:p>
        </p:txBody>
      </p:sp>
      <p:sp>
        <p:nvSpPr>
          <p:cNvPr id="5" name="PoljeZBesedilom 4">
            <a:extLst>
              <a:ext uri="{FF2B5EF4-FFF2-40B4-BE49-F238E27FC236}">
                <a16:creationId xmlns:a16="http://schemas.microsoft.com/office/drawing/2014/main" id="{54FF35D2-B55F-8C9C-2914-79E0C47FEF9B}"/>
              </a:ext>
            </a:extLst>
          </p:cNvPr>
          <p:cNvSpPr txBox="1"/>
          <p:nvPr/>
        </p:nvSpPr>
        <p:spPr>
          <a:xfrm>
            <a:off x="932730" y="2550999"/>
            <a:ext cx="3861211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sl-SI" dirty="0">
              <a:latin typeface="Arial Narrow" panose="020B0606020202030204" pitchFamily="34" charset="0"/>
            </a:endParaRPr>
          </a:p>
          <a:p>
            <a:r>
              <a:rPr lang="sl-SI" b="1" dirty="0">
                <a:latin typeface="Arial Narrow" panose="020B0606020202030204" pitchFamily="34" charset="0"/>
              </a:rPr>
              <a:t>&gt; 8155 mladih iz ciljne skupine projekta</a:t>
            </a:r>
            <a:endParaRPr lang="sl-SI" i="1" dirty="0">
              <a:latin typeface="Arial Narrow" panose="020B0606020202030204" pitchFamily="34" charset="0"/>
            </a:endParaRPr>
          </a:p>
          <a:p>
            <a:r>
              <a:rPr lang="sl-SI" sz="1400" i="1" dirty="0">
                <a:latin typeface="Arial Narrow" panose="020B0606020202030204" pitchFamily="34" charset="0"/>
              </a:rPr>
              <a:t>*podatki  za šolsko leto 2025/2026 </a:t>
            </a:r>
          </a:p>
          <a:p>
            <a:endParaRPr lang="sl-SI" sz="1700" dirty="0">
              <a:latin typeface="Arial Narrow" panose="020B0606020202030204" pitchFamily="34" charset="0"/>
            </a:endParaRPr>
          </a:p>
          <a:p>
            <a:endParaRPr lang="sl-SI" sz="1700" dirty="0">
              <a:latin typeface="Arial Narrow" panose="020B0606020202030204" pitchFamily="34" charset="0"/>
            </a:endParaRPr>
          </a:p>
          <a:p>
            <a:r>
              <a:rPr lang="sl-SI" sz="1700" b="1" dirty="0">
                <a:latin typeface="Arial Narrow" panose="020B0606020202030204" pitchFamily="34" charset="0"/>
              </a:rPr>
              <a:t>Od tega bi lahko šlo vsako leto na trg dela </a:t>
            </a:r>
          </a:p>
          <a:p>
            <a:r>
              <a:rPr lang="sl-SI" sz="1700" b="1" dirty="0">
                <a:latin typeface="Arial Narrow" panose="020B0606020202030204" pitchFamily="34" charset="0"/>
              </a:rPr>
              <a:t>okoli 800-1000 mladih s PP.</a:t>
            </a:r>
          </a:p>
          <a:p>
            <a:endParaRPr lang="sl-SI" sz="1700" b="1" dirty="0">
              <a:latin typeface="Arial Narrow" panose="020B0606020202030204" pitchFamily="34" charset="0"/>
            </a:endParaRPr>
          </a:p>
          <a:p>
            <a:endParaRPr lang="sl-SI" sz="1700" dirty="0">
              <a:highlight>
                <a:srgbClr val="FFFF00"/>
              </a:highlight>
              <a:latin typeface="Arial Narrow" panose="020B0606020202030204" pitchFamily="34" charset="0"/>
            </a:endParaRPr>
          </a:p>
        </p:txBody>
      </p:sp>
      <p:pic>
        <p:nvPicPr>
          <p:cNvPr id="8" name="Slika 7">
            <a:extLst>
              <a:ext uri="{FF2B5EF4-FFF2-40B4-BE49-F238E27FC236}">
                <a16:creationId xmlns:a16="http://schemas.microsoft.com/office/drawing/2014/main" id="{D0968772-41CA-BD2B-B039-4BC8469B59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8646" y="2863506"/>
            <a:ext cx="3030570" cy="202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131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75A69C-CD76-B9C1-7A14-23488CD48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>
            <a:extLst>
              <a:ext uri="{FF2B5EF4-FFF2-40B4-BE49-F238E27FC236}">
                <a16:creationId xmlns:a16="http://schemas.microsoft.com/office/drawing/2014/main" id="{E8F2F334-47AC-8D75-FB9D-5B0B4AFA3627}"/>
              </a:ext>
            </a:extLst>
          </p:cNvPr>
          <p:cNvSpPr txBox="1"/>
          <p:nvPr/>
        </p:nvSpPr>
        <p:spPr>
          <a:xfrm>
            <a:off x="621792" y="1329270"/>
            <a:ext cx="821740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sz="3000" b="1" dirty="0">
                <a:solidFill>
                  <a:srgbClr val="EC008C"/>
                </a:solidFill>
                <a:latin typeface="Arial Narrow" panose="020B0606020202030204" pitchFamily="34" charset="0"/>
              </a:rPr>
              <a:t>Glavni cilji projekta</a:t>
            </a:r>
          </a:p>
        </p:txBody>
      </p:sp>
      <p:sp>
        <p:nvSpPr>
          <p:cNvPr id="5" name="PoljeZBesedilom 4">
            <a:extLst>
              <a:ext uri="{FF2B5EF4-FFF2-40B4-BE49-F238E27FC236}">
                <a16:creationId xmlns:a16="http://schemas.microsoft.com/office/drawing/2014/main" id="{C65C273B-DB3D-09E3-BA6B-7D62547CCA4D}"/>
              </a:ext>
            </a:extLst>
          </p:cNvPr>
          <p:cNvSpPr txBox="1"/>
          <p:nvPr/>
        </p:nvSpPr>
        <p:spPr>
          <a:xfrm>
            <a:off x="793522" y="2221417"/>
            <a:ext cx="7897591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b="1" dirty="0">
                <a:latin typeface="Arial Narrow" panose="020B0606020202030204" pitchFamily="34" charset="0"/>
              </a:rPr>
              <a:t>Reševanje problematike visokega deleža neaktivnih mladih s PP.</a:t>
            </a:r>
          </a:p>
          <a:p>
            <a:endParaRPr lang="sl-SI" b="1" dirty="0">
              <a:latin typeface="Arial Narrow" panose="020B0606020202030204" pitchFamily="34" charset="0"/>
            </a:endParaRPr>
          </a:p>
          <a:p>
            <a:r>
              <a:rPr lang="sl-SI" dirty="0">
                <a:latin typeface="Arial Narrow" panose="020B0606020202030204" pitchFamily="34" charset="0"/>
              </a:rPr>
              <a:t>Kako?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>
                <a:latin typeface="Arial Narrow" panose="020B0606020202030204" pitchFamily="34" charset="0"/>
              </a:rPr>
              <a:t>S sistematičnim strokovnim delom z mladih s PP,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>
                <a:latin typeface="Arial Narrow" panose="020B0606020202030204" pitchFamily="34" charset="0"/>
              </a:rPr>
              <a:t>aktivnim ozaveščanjem delodajalcev o zaposlovanju mladih s PP 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>
                <a:latin typeface="Arial Narrow" panose="020B0606020202030204" pitchFamily="34" charset="0"/>
              </a:rPr>
              <a:t>omogočanje mladim </a:t>
            </a:r>
            <a:r>
              <a:rPr lang="sl-SI" b="1" dirty="0">
                <a:latin typeface="Arial Narrow" panose="020B0606020202030204" pitchFamily="34" charset="0"/>
              </a:rPr>
              <a:t>usposabljanje ali izobraževanje s praktičnim delom pri delodajalcih</a:t>
            </a:r>
            <a:r>
              <a:rPr lang="sl-SI" dirty="0">
                <a:latin typeface="Arial Narrow" panose="020B0606020202030204" pitchFamily="34" charset="0"/>
              </a:rPr>
              <a:t>, kar bo pripomoglo k opolnomočeni izbiri poklicne poti.</a:t>
            </a:r>
          </a:p>
          <a:p>
            <a:endParaRPr lang="sl-SI" dirty="0">
              <a:latin typeface="Arial Narrow" panose="020B0606020202030204" pitchFamily="34" charset="0"/>
            </a:endParaRPr>
          </a:p>
          <a:p>
            <a:r>
              <a:rPr lang="sl-SI" dirty="0">
                <a:latin typeface="Arial Narrow" panose="020B0606020202030204" pitchFamily="34" charset="0"/>
              </a:rPr>
              <a:t>Kaj želimo doseči?</a:t>
            </a:r>
          </a:p>
          <a:p>
            <a:r>
              <a:rPr lang="sl-SI" dirty="0">
                <a:latin typeface="Arial Narrow" panose="020B0606020202030204" pitchFamily="34" charset="0"/>
              </a:rPr>
              <a:t>→ </a:t>
            </a:r>
            <a:r>
              <a:rPr lang="sl-SI" b="1" dirty="0">
                <a:latin typeface="Arial Narrow" panose="020B0606020202030204" pitchFamily="34" charset="0"/>
              </a:rPr>
              <a:t>Preprečevanje brezposelnosti mladih s PP po zaključku formalnega izobraževanja.</a:t>
            </a:r>
          </a:p>
          <a:p>
            <a:endParaRPr lang="sl-SI" dirty="0">
              <a:latin typeface="Arial Narrow" panose="020B0606020202030204" pitchFamily="34" charset="0"/>
            </a:endParaRPr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C3E90FBD-C660-5D49-5839-1CF74CA92D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2551" y="2163292"/>
            <a:ext cx="1898562" cy="1265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8427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B50908-237D-2319-181A-F5799F6BA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>
            <a:extLst>
              <a:ext uri="{FF2B5EF4-FFF2-40B4-BE49-F238E27FC236}">
                <a16:creationId xmlns:a16="http://schemas.microsoft.com/office/drawing/2014/main" id="{0EF9751A-65EA-E8DF-3694-943B4266B768}"/>
              </a:ext>
            </a:extLst>
          </p:cNvPr>
          <p:cNvSpPr txBox="1"/>
          <p:nvPr/>
        </p:nvSpPr>
        <p:spPr>
          <a:xfrm>
            <a:off x="621792" y="1329270"/>
            <a:ext cx="821740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sz="3000" b="1" dirty="0">
                <a:solidFill>
                  <a:srgbClr val="EC008C"/>
                </a:solidFill>
                <a:latin typeface="Arial Narrow" panose="020B0606020202030204" pitchFamily="34" charset="0"/>
              </a:rPr>
              <a:t>Kazalniki projekta</a:t>
            </a:r>
          </a:p>
        </p:txBody>
      </p:sp>
      <p:sp>
        <p:nvSpPr>
          <p:cNvPr id="5" name="PoljeZBesedilom 4">
            <a:extLst>
              <a:ext uri="{FF2B5EF4-FFF2-40B4-BE49-F238E27FC236}">
                <a16:creationId xmlns:a16="http://schemas.microsoft.com/office/drawing/2014/main" id="{157EE1EB-E3CF-1E13-234E-D1266C7D1508}"/>
              </a:ext>
            </a:extLst>
          </p:cNvPr>
          <p:cNvSpPr txBox="1"/>
          <p:nvPr/>
        </p:nvSpPr>
        <p:spPr>
          <a:xfrm>
            <a:off x="793522" y="2221417"/>
            <a:ext cx="7897591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b="1" dirty="0">
                <a:latin typeface="Arial Narrow" panose="020B0606020202030204" pitchFamily="34" charset="0"/>
              </a:rPr>
              <a:t>KAZLNIKI VKLJUČITVE: 2.500 mladih s posebnimi potrebami:</a:t>
            </a:r>
            <a:endParaRPr lang="sl-SI" dirty="0">
              <a:latin typeface="Arial Narrow" panose="020B0606020202030204" pitchFamily="34" charset="0"/>
            </a:endParaRPr>
          </a:p>
          <a:p>
            <a:r>
              <a:rPr lang="sl-SI" dirty="0">
                <a:latin typeface="Arial Narrow" panose="020B0606020202030204" pitchFamily="34" charset="0"/>
              </a:rPr>
              <a:t>→vključitev 1.500 Vzhodna Slovenija (60 %), </a:t>
            </a:r>
          </a:p>
          <a:p>
            <a:r>
              <a:rPr lang="sl-SI" dirty="0">
                <a:latin typeface="Arial Narrow" panose="020B0606020202030204" pitchFamily="34" charset="0"/>
              </a:rPr>
              <a:t>→vključitev 1.000 Zahodna Slovenija (40%).</a:t>
            </a:r>
          </a:p>
          <a:p>
            <a:endParaRPr lang="sl-SI" dirty="0">
              <a:latin typeface="Arial Narrow" panose="020B0606020202030204" pitchFamily="34" charset="0"/>
            </a:endParaRPr>
          </a:p>
          <a:p>
            <a:r>
              <a:rPr lang="sl-SI" b="1" dirty="0">
                <a:latin typeface="Arial Narrow" panose="020B0606020202030204" pitchFamily="34" charset="0"/>
              </a:rPr>
              <a:t>KAZALNIKI REZULTAT:</a:t>
            </a:r>
          </a:p>
          <a:p>
            <a:r>
              <a:rPr lang="sl-SI" dirty="0">
                <a:latin typeface="Arial Narrow" panose="020B0606020202030204" pitchFamily="34" charset="0"/>
              </a:rPr>
              <a:t>Povečanje deleža mladih s PP, ki bodo po zaključku sodelovanja vključeni v izobraževanje s praktičnim delom ali usposabljanje pri delodajalcu.</a:t>
            </a:r>
          </a:p>
          <a:p>
            <a:r>
              <a:rPr lang="sl-SI" dirty="0">
                <a:latin typeface="Arial Narrow" panose="020B0606020202030204" pitchFamily="34" charset="0"/>
              </a:rPr>
              <a:t>→ Vzhodna Slovenija: vsaj 56% vključenih mladih s PP </a:t>
            </a:r>
          </a:p>
          <a:p>
            <a:r>
              <a:rPr lang="sl-SI" dirty="0">
                <a:latin typeface="Arial Narrow" panose="020B0606020202030204" pitchFamily="34" charset="0"/>
              </a:rPr>
              <a:t>→ Zahodna Slovenija: vsaj 48 % vključenih mladih s PP</a:t>
            </a:r>
          </a:p>
          <a:p>
            <a:endParaRPr lang="sl-SI" dirty="0">
              <a:latin typeface="Arial Narrow" panose="020B0606020202030204" pitchFamily="34" charset="0"/>
            </a:endParaRPr>
          </a:p>
          <a:p>
            <a:r>
              <a:rPr lang="sl-SI" b="1" i="1" dirty="0">
                <a:latin typeface="Arial Narrow" panose="020B0606020202030204" pitchFamily="34" charset="0"/>
              </a:rPr>
              <a:t>Izobraževanje s praktičnim delom oziroma usposabljanje </a:t>
            </a:r>
            <a:r>
              <a:rPr lang="sl-SI" i="1" dirty="0">
                <a:latin typeface="Arial Narrow" panose="020B0606020202030204" pitchFamily="34" charset="0"/>
              </a:rPr>
              <a:t>se predvideva v obsegu        </a:t>
            </a:r>
            <a:r>
              <a:rPr lang="sl-SI" i="1" u="sng" dirty="0">
                <a:latin typeface="Arial Narrow" panose="020B0606020202030204" pitchFamily="34" charset="0"/>
              </a:rPr>
              <a:t>10 delovnih dni po najmanj 4 ure dnevno</a:t>
            </a:r>
            <a:r>
              <a:rPr lang="sl-SI" i="1" dirty="0">
                <a:latin typeface="Arial Narrow" panose="020B0606020202030204" pitchFamily="34" charset="0"/>
              </a:rPr>
              <a:t>.</a:t>
            </a:r>
          </a:p>
          <a:p>
            <a:endParaRPr lang="sl-SI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32774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2DA8E7-EBB4-6AE9-96A4-95492D4999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>
            <a:extLst>
              <a:ext uri="{FF2B5EF4-FFF2-40B4-BE49-F238E27FC236}">
                <a16:creationId xmlns:a16="http://schemas.microsoft.com/office/drawing/2014/main" id="{550A80B2-9D27-997E-E5BA-D5DDB8722BB7}"/>
              </a:ext>
            </a:extLst>
          </p:cNvPr>
          <p:cNvSpPr txBox="1"/>
          <p:nvPr/>
        </p:nvSpPr>
        <p:spPr>
          <a:xfrm>
            <a:off x="603504" y="1329270"/>
            <a:ext cx="823569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sz="3000" b="1" dirty="0">
                <a:solidFill>
                  <a:srgbClr val="EC008C"/>
                </a:solidFill>
                <a:latin typeface="Arial Narrow" panose="020B0606020202030204" pitchFamily="34" charset="0"/>
              </a:rPr>
              <a:t>Aktualni podatki o vključitvah mladih s PP </a:t>
            </a:r>
            <a:r>
              <a:rPr lang="sl-SI" i="1" dirty="0">
                <a:solidFill>
                  <a:srgbClr val="EC008C"/>
                </a:solidFill>
                <a:latin typeface="Arial Narrow" panose="020B0606020202030204" pitchFamily="34" charset="0"/>
              </a:rPr>
              <a:t>(april, 2026)</a:t>
            </a:r>
          </a:p>
        </p:txBody>
      </p:sp>
      <p:graphicFrame>
        <p:nvGraphicFramePr>
          <p:cNvPr id="4" name="Grafikon 3">
            <a:extLst>
              <a:ext uri="{FF2B5EF4-FFF2-40B4-BE49-F238E27FC236}">
                <a16:creationId xmlns:a16="http://schemas.microsoft.com/office/drawing/2014/main" id="{EAF3F887-D49C-3BF1-C0C0-53B912A66B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3671215"/>
              </p:ext>
            </p:extLst>
          </p:nvPr>
        </p:nvGraphicFramePr>
        <p:xfrm>
          <a:off x="840360" y="2590747"/>
          <a:ext cx="3657599" cy="23801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Grafikon 5">
            <a:extLst>
              <a:ext uri="{FF2B5EF4-FFF2-40B4-BE49-F238E27FC236}">
                <a16:creationId xmlns:a16="http://schemas.microsoft.com/office/drawing/2014/main" id="{DB2856BF-38E9-DC54-EB06-1146DB78139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2420355"/>
              </p:ext>
            </p:extLst>
          </p:nvPr>
        </p:nvGraphicFramePr>
        <p:xfrm>
          <a:off x="4646042" y="2590748"/>
          <a:ext cx="4014372" cy="23801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104660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942FFC-E255-A717-16E7-8B2D310FF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>
            <a:extLst>
              <a:ext uri="{FF2B5EF4-FFF2-40B4-BE49-F238E27FC236}">
                <a16:creationId xmlns:a16="http://schemas.microsoft.com/office/drawing/2014/main" id="{1028A980-7232-7703-23D8-90F6A4D68ADE}"/>
              </a:ext>
            </a:extLst>
          </p:cNvPr>
          <p:cNvSpPr txBox="1"/>
          <p:nvPr/>
        </p:nvSpPr>
        <p:spPr>
          <a:xfrm>
            <a:off x="612648" y="1329270"/>
            <a:ext cx="822655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sz="3000" b="1" dirty="0">
                <a:solidFill>
                  <a:srgbClr val="EC008C"/>
                </a:solidFill>
                <a:latin typeface="Arial Narrow" panose="020B0606020202030204" pitchFamily="34" charset="0"/>
              </a:rPr>
              <a:t>Aktualni podatki o vključitvah mladih s PP </a:t>
            </a:r>
            <a:r>
              <a:rPr lang="sl-SI" i="1" dirty="0">
                <a:solidFill>
                  <a:srgbClr val="EC008C"/>
                </a:solidFill>
                <a:latin typeface="Arial Narrow" panose="020B0606020202030204" pitchFamily="34" charset="0"/>
              </a:rPr>
              <a:t>(april, 2026)</a:t>
            </a:r>
            <a:endParaRPr lang="sl-SI" b="1" dirty="0">
              <a:solidFill>
                <a:srgbClr val="EC008C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2" name="Grafikon 1">
            <a:extLst>
              <a:ext uri="{FF2B5EF4-FFF2-40B4-BE49-F238E27FC236}">
                <a16:creationId xmlns:a16="http://schemas.microsoft.com/office/drawing/2014/main" id="{BA76F9DC-ACF0-BFE3-E768-C1C33868766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1436338"/>
              </p:ext>
            </p:extLst>
          </p:nvPr>
        </p:nvGraphicFramePr>
        <p:xfrm>
          <a:off x="1279817" y="2281563"/>
          <a:ext cx="6732450" cy="3070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80769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792727-D325-D706-5378-CB4BA578D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>
            <a:extLst>
              <a:ext uri="{FF2B5EF4-FFF2-40B4-BE49-F238E27FC236}">
                <a16:creationId xmlns:a16="http://schemas.microsoft.com/office/drawing/2014/main" id="{E5D4CFF5-C7EC-9F45-4E7B-D63785FED362}"/>
              </a:ext>
            </a:extLst>
          </p:cNvPr>
          <p:cNvSpPr txBox="1"/>
          <p:nvPr/>
        </p:nvSpPr>
        <p:spPr>
          <a:xfrm>
            <a:off x="630935" y="1329270"/>
            <a:ext cx="822765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sz="3000" b="1" dirty="0">
                <a:solidFill>
                  <a:srgbClr val="EC008C"/>
                </a:solidFill>
                <a:latin typeface="Arial Narrow" panose="020B0606020202030204" pitchFamily="34" charset="0"/>
              </a:rPr>
              <a:t>Aktualni podatki o vključitvah mladih s PP </a:t>
            </a:r>
            <a:r>
              <a:rPr lang="sl-SI" i="1" dirty="0">
                <a:solidFill>
                  <a:srgbClr val="EC008C"/>
                </a:solidFill>
                <a:latin typeface="Arial Narrow" panose="020B0606020202030204" pitchFamily="34" charset="0"/>
              </a:rPr>
              <a:t>(april, 2026)</a:t>
            </a:r>
            <a:endParaRPr lang="sl-SI" b="1" dirty="0">
              <a:solidFill>
                <a:srgbClr val="EC008C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4" name="Grafikon 3">
            <a:extLst>
              <a:ext uri="{FF2B5EF4-FFF2-40B4-BE49-F238E27FC236}">
                <a16:creationId xmlns:a16="http://schemas.microsoft.com/office/drawing/2014/main" id="{03AEAA42-8FF0-F20C-B379-374F81FB54F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0232109"/>
              </p:ext>
            </p:extLst>
          </p:nvPr>
        </p:nvGraphicFramePr>
        <p:xfrm>
          <a:off x="1947400" y="2192784"/>
          <a:ext cx="5249200" cy="3272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064817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>
            <a:extLst>
              <a:ext uri="{FF2B5EF4-FFF2-40B4-BE49-F238E27FC236}">
                <a16:creationId xmlns:a16="http://schemas.microsoft.com/office/drawing/2014/main" id="{1B3F4AD5-4409-CA73-051C-0A6D7F2720AC}"/>
              </a:ext>
            </a:extLst>
          </p:cNvPr>
          <p:cNvSpPr txBox="1"/>
          <p:nvPr/>
        </p:nvSpPr>
        <p:spPr>
          <a:xfrm>
            <a:off x="1748901" y="2720724"/>
            <a:ext cx="58148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2800" b="1" dirty="0">
                <a:solidFill>
                  <a:srgbClr val="EC008C"/>
                </a:solidFill>
              </a:rPr>
              <a:t>AKTIVNOSTI PROJEKTA PM+</a:t>
            </a:r>
          </a:p>
        </p:txBody>
      </p:sp>
    </p:spTree>
    <p:extLst>
      <p:ext uri="{BB962C8B-B14F-4D97-AF65-F5344CB8AC3E}">
        <p14:creationId xmlns:p14="http://schemas.microsoft.com/office/powerpoint/2010/main" val="14287902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jeZBesedilom 4">
            <a:extLst>
              <a:ext uri="{FF2B5EF4-FFF2-40B4-BE49-F238E27FC236}">
                <a16:creationId xmlns:a16="http://schemas.microsoft.com/office/drawing/2014/main" id="{19001528-30DD-7143-7CAC-D03DEF57FA67}"/>
              </a:ext>
            </a:extLst>
          </p:cNvPr>
          <p:cNvSpPr txBox="1"/>
          <p:nvPr/>
        </p:nvSpPr>
        <p:spPr>
          <a:xfrm rot="16200000">
            <a:off x="-2727802" y="2967336"/>
            <a:ext cx="6655935" cy="923330"/>
          </a:xfrm>
          <a:prstGeom prst="rect">
            <a:avLst/>
          </a:prstGeom>
          <a:solidFill>
            <a:srgbClr val="FAD5E5"/>
          </a:solidFill>
        </p:spPr>
        <p:txBody>
          <a:bodyPr wrap="square" rtlCol="0">
            <a:spAutoFit/>
          </a:bodyPr>
          <a:lstStyle/>
          <a:p>
            <a:pPr algn="ctr"/>
            <a:r>
              <a:rPr lang="sl-SI" sz="3600" dirty="0">
                <a:solidFill>
                  <a:srgbClr val="EC008C"/>
                </a:solidFill>
                <a:latin typeface="Aptos Narrow" panose="020B0004020202020204" pitchFamily="34" charset="0"/>
              </a:rPr>
              <a:t>Aktivnosti projekta PM+ </a:t>
            </a:r>
          </a:p>
          <a:p>
            <a:pPr algn="ctr"/>
            <a:r>
              <a:rPr lang="sl-SI" dirty="0">
                <a:latin typeface="Aptos Narrow" panose="020B0004020202020204" pitchFamily="34" charset="0"/>
              </a:rPr>
              <a:t>neposredno delo z mladimi s PP</a:t>
            </a: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FC47BBEA-2DEA-3C80-314B-B9570C157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881" y="101033"/>
            <a:ext cx="7796619" cy="6452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1376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A1E34D-3F57-A866-7745-FDAD5F916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>
            <a:extLst>
              <a:ext uri="{FF2B5EF4-FFF2-40B4-BE49-F238E27FC236}">
                <a16:creationId xmlns:a16="http://schemas.microsoft.com/office/drawing/2014/main" id="{F8F53820-49D9-06B7-036C-310BBDEF938D}"/>
              </a:ext>
            </a:extLst>
          </p:cNvPr>
          <p:cNvSpPr txBox="1"/>
          <p:nvPr/>
        </p:nvSpPr>
        <p:spPr>
          <a:xfrm>
            <a:off x="630936" y="1329270"/>
            <a:ext cx="823485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sz="3000" b="1" dirty="0">
                <a:solidFill>
                  <a:srgbClr val="EC008C"/>
                </a:solidFill>
                <a:latin typeface="Arial Narrow" panose="020B0606020202030204" pitchFamily="34" charset="0"/>
              </a:rPr>
              <a:t>Druge aktivnosti PM+</a:t>
            </a:r>
          </a:p>
        </p:txBody>
      </p:sp>
      <p:sp>
        <p:nvSpPr>
          <p:cNvPr id="5" name="PoljeZBesedilom 4">
            <a:extLst>
              <a:ext uri="{FF2B5EF4-FFF2-40B4-BE49-F238E27FC236}">
                <a16:creationId xmlns:a16="http://schemas.microsoft.com/office/drawing/2014/main" id="{0FF62AAB-0E03-A8ED-92EB-B1285F3C3629}"/>
              </a:ext>
            </a:extLst>
          </p:cNvPr>
          <p:cNvSpPr txBox="1"/>
          <p:nvPr/>
        </p:nvSpPr>
        <p:spPr>
          <a:xfrm>
            <a:off x="793523" y="2221417"/>
            <a:ext cx="7789646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>
                <a:latin typeface="Arial Narrow" panose="020B0606020202030204" pitchFamily="34" charset="0"/>
              </a:rPr>
              <a:t>Priprava </a:t>
            </a:r>
            <a:r>
              <a:rPr lang="sl-SI" b="1" dirty="0">
                <a:latin typeface="Arial Narrow" panose="020B0606020202030204" pitchFamily="34" charset="0"/>
              </a:rPr>
              <a:t>gradiv v lahkem branju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l-SI" i="1" dirty="0">
                <a:latin typeface="Arial Narrow" panose="020B0606020202030204" pitchFamily="34" charset="0"/>
              </a:rPr>
              <a:t>vzorec prijave na delovno mesto, življenjepis, osnutek pogodbe o zaposlitvi, posodobitev Vodnika po pravicah invalidov…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>
                <a:latin typeface="Arial Narrow" panose="020B0606020202030204" pitchFamily="34" charset="0"/>
              </a:rPr>
              <a:t>Priprava in izvedba </a:t>
            </a:r>
            <a:r>
              <a:rPr lang="sl-SI" b="1" dirty="0">
                <a:latin typeface="Arial Narrow" panose="020B0606020202030204" pitchFamily="34" charset="0"/>
              </a:rPr>
              <a:t>delavnic za ozaveščanje in </a:t>
            </a:r>
            <a:r>
              <a:rPr lang="sl-SI" b="1" dirty="0" err="1">
                <a:latin typeface="Arial Narrow" panose="020B0606020202030204" pitchFamily="34" charset="0"/>
              </a:rPr>
              <a:t>opolnomočenje</a:t>
            </a:r>
            <a:r>
              <a:rPr lang="sl-SI" b="1" dirty="0">
                <a:latin typeface="Arial Narrow" panose="020B0606020202030204" pitchFamily="34" charset="0"/>
              </a:rPr>
              <a:t> šolskih svetovalnih delavcev </a:t>
            </a:r>
            <a:r>
              <a:rPr lang="sl-SI" dirty="0">
                <a:latin typeface="Arial Narrow" panose="020B0606020202030204" pitchFamily="34" charset="0"/>
              </a:rPr>
              <a:t>glede možnosti vstopa na trg dela mladih s PP, s poudarkom na podpornih in zaščitnih zaposlitvah;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b="1" dirty="0">
                <a:latin typeface="Arial Narrow" panose="020B0606020202030204" pitchFamily="34" charset="0"/>
              </a:rPr>
              <a:t>Sodelovanje z delodajalci </a:t>
            </a:r>
            <a:r>
              <a:rPr lang="sl-SI" dirty="0">
                <a:latin typeface="Arial Narrow" panose="020B0606020202030204" pitchFamily="34" charset="0"/>
              </a:rPr>
              <a:t>pri izobraževanju oziroma </a:t>
            </a:r>
          </a:p>
          <a:p>
            <a:r>
              <a:rPr lang="sl-SI" dirty="0">
                <a:latin typeface="Arial Narrow" panose="020B0606020202030204" pitchFamily="34" charset="0"/>
              </a:rPr>
              <a:t>      usposabljanju s praktičnim delom…</a:t>
            </a:r>
            <a:endParaRPr lang="sl-SI" b="1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dirty="0">
              <a:latin typeface="Arial Narrow" panose="020B0606020202030204" pitchFamily="34" charset="0"/>
            </a:endParaRPr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697890F4-5987-4CEE-BA8F-B1EC63E2A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5466" y="4006426"/>
            <a:ext cx="1065011" cy="152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1118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788F1A-70B1-6490-DD4B-662F2325B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>
            <a:extLst>
              <a:ext uri="{FF2B5EF4-FFF2-40B4-BE49-F238E27FC236}">
                <a16:creationId xmlns:a16="http://schemas.microsoft.com/office/drawing/2014/main" id="{C35E76F3-225A-4B16-CF92-07BF5A3C490C}"/>
              </a:ext>
            </a:extLst>
          </p:cNvPr>
          <p:cNvSpPr txBox="1"/>
          <p:nvPr/>
        </p:nvSpPr>
        <p:spPr>
          <a:xfrm>
            <a:off x="579642" y="1219542"/>
            <a:ext cx="8217407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sz="2300" b="1" dirty="0">
                <a:solidFill>
                  <a:srgbClr val="EC008C"/>
                </a:solidFill>
                <a:latin typeface="Arial Narrow" panose="020B0606020202030204" pitchFamily="34" charset="0"/>
              </a:rPr>
              <a:t>Priprava predloga standardov in normativov zaposlitvene rehabilitacije prilagojene za mlade s PP</a:t>
            </a:r>
          </a:p>
        </p:txBody>
      </p:sp>
      <p:sp>
        <p:nvSpPr>
          <p:cNvPr id="5" name="PoljeZBesedilom 4">
            <a:extLst>
              <a:ext uri="{FF2B5EF4-FFF2-40B4-BE49-F238E27FC236}">
                <a16:creationId xmlns:a16="http://schemas.microsoft.com/office/drawing/2014/main" id="{B48DB9DE-0B1F-1792-D0E3-7907E57EB3BF}"/>
              </a:ext>
            </a:extLst>
          </p:cNvPr>
          <p:cNvSpPr txBox="1"/>
          <p:nvPr/>
        </p:nvSpPr>
        <p:spPr>
          <a:xfrm>
            <a:off x="793523" y="2221417"/>
            <a:ext cx="778964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dirty="0">
                <a:latin typeface="Arial Narrow" panose="020B0606020202030204" pitchFamily="34" charset="0"/>
              </a:rPr>
              <a:t>Aktivnosti projekta: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b="1" dirty="0">
                <a:latin typeface="Arial Narrow" panose="020B0606020202030204" pitchFamily="34" charset="0"/>
              </a:rPr>
              <a:t>preizkušanje načina izvajanja storitev zaposlitvene rehabilitacije </a:t>
            </a:r>
            <a:r>
              <a:rPr lang="sl-SI" dirty="0">
                <a:latin typeface="Arial Narrow" panose="020B0606020202030204" pitchFamily="34" charset="0"/>
              </a:rPr>
              <a:t>in sodelovanje s strokovnimi delavci strokovnih timov za zaposlitveno rehabilitacijo;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b="1" dirty="0">
                <a:latin typeface="Arial Narrow" panose="020B0606020202030204" pitchFamily="34" charset="0"/>
              </a:rPr>
              <a:t>priprava predloga standardov in normativov zaposlitvene rehabilitacije prilagojene za mlade s PP.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b="1" dirty="0">
              <a:highlight>
                <a:srgbClr val="FFFF00"/>
              </a:highlight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b="1" dirty="0">
              <a:latin typeface="Arial Narrow" panose="020B0606020202030204" pitchFamily="34" charset="0"/>
            </a:endParaRPr>
          </a:p>
          <a:p>
            <a:r>
              <a:rPr lang="sl-SI" b="1" dirty="0">
                <a:solidFill>
                  <a:srgbClr val="EC008C"/>
                </a:solidFill>
                <a:latin typeface="Arial Narrow" panose="020B0606020202030204" pitchFamily="34" charset="0"/>
              </a:rPr>
              <a:t>NAŠ PREDLOG → Storitev P - Storitev prehoda mladih na trg dela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99118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02494-2F45-3EE2-A647-30E6255A65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>
            <a:extLst>
              <a:ext uri="{FF2B5EF4-FFF2-40B4-BE49-F238E27FC236}">
                <a16:creationId xmlns:a16="http://schemas.microsoft.com/office/drawing/2014/main" id="{69F1768F-1B50-7914-0D3C-DF45F22A564C}"/>
              </a:ext>
            </a:extLst>
          </p:cNvPr>
          <p:cNvSpPr txBox="1"/>
          <p:nvPr/>
        </p:nvSpPr>
        <p:spPr>
          <a:xfrm>
            <a:off x="630936" y="1329270"/>
            <a:ext cx="820826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sz="3000" b="1" dirty="0">
                <a:solidFill>
                  <a:srgbClr val="EC008C"/>
                </a:solidFill>
                <a:latin typeface="Arial Narrow" panose="020B0606020202030204" pitchFamily="34" charset="0"/>
              </a:rPr>
              <a:t>Storitev P - Storitev prehoda mladih na trg dela</a:t>
            </a:r>
          </a:p>
        </p:txBody>
      </p:sp>
      <p:sp>
        <p:nvSpPr>
          <p:cNvPr id="5" name="PoljeZBesedilom 4">
            <a:extLst>
              <a:ext uri="{FF2B5EF4-FFF2-40B4-BE49-F238E27FC236}">
                <a16:creationId xmlns:a16="http://schemas.microsoft.com/office/drawing/2014/main" id="{E5FE7528-D9B0-3072-FA7E-CE9904B4F6AD}"/>
              </a:ext>
            </a:extLst>
          </p:cNvPr>
          <p:cNvSpPr txBox="1"/>
          <p:nvPr/>
        </p:nvSpPr>
        <p:spPr>
          <a:xfrm>
            <a:off x="793522" y="2221417"/>
            <a:ext cx="7968737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b="1" u="sng" dirty="0">
                <a:latin typeface="Arial Narrow" panose="020B0606020202030204" pitchFamily="34" charset="0"/>
              </a:rPr>
              <a:t>Opis in cilji storitve</a:t>
            </a:r>
          </a:p>
          <a:p>
            <a:r>
              <a:rPr lang="sl-SI" sz="1600" dirty="0">
                <a:latin typeface="Arial Narrow" panose="020B0606020202030204" pitchFamily="34" charset="0"/>
              </a:rPr>
              <a:t>Storitev vključuje naloge in aktivnosti, s pomočjo katerih se nudi strokovna podpora mladim s posebnimi potrebami na njihovem prehodu iz šole na trg dela. →</a:t>
            </a:r>
            <a:r>
              <a:rPr lang="sl-SI" sz="1600" b="1" dirty="0">
                <a:latin typeface="Arial Narrow" panose="020B0606020202030204" pitchFamily="34" charset="0"/>
              </a:rPr>
              <a:t> </a:t>
            </a:r>
            <a:r>
              <a:rPr lang="sl-SI" sz="1600" b="1" i="1" dirty="0">
                <a:latin typeface="Arial Narrow" panose="020B0606020202030204" pitchFamily="34" charset="0"/>
              </a:rPr>
              <a:t>aktivnosti in naloge, ki so se preizkušale v okviru projekta PMTD in sedaj v projektu PM+ (opis po modelu sedanjih standardov zaposlitvene rehabilitacije),</a:t>
            </a:r>
            <a:endParaRPr lang="sl-SI" sz="1600" i="1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b="1" dirty="0">
              <a:highlight>
                <a:srgbClr val="FFFF00"/>
              </a:highlight>
              <a:latin typeface="Arial Narrow" panose="020B060602020203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Cilji storitve so omogočiti uporabniku lažji prehod v: </a:t>
            </a:r>
            <a:endParaRPr kumimoji="0" lang="sl-SI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l-SI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najustreznejši program šolanja,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l-SI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zaposlitev ali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l-SI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v ustrezne programe Zavoda Republike Slovenije za zaposlovanje oziroma v druge ustrezne programe.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l-SI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Standardizirane storitve za prehod določajo proces dela, njegovo vsebino, pričakovane cilje, časovni obseg in osnovne strokovne podlage za izvajanje storitve.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l-SI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  <a:p>
            <a:endParaRPr lang="sl-SI" b="1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b="1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7631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15EFA-04F0-1FF5-09EF-805E8EA1F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>
            <a:extLst>
              <a:ext uri="{FF2B5EF4-FFF2-40B4-BE49-F238E27FC236}">
                <a16:creationId xmlns:a16="http://schemas.microsoft.com/office/drawing/2014/main" id="{979512A5-D33A-1B72-989A-7E7BA7B80EF3}"/>
              </a:ext>
            </a:extLst>
          </p:cNvPr>
          <p:cNvSpPr txBox="1"/>
          <p:nvPr/>
        </p:nvSpPr>
        <p:spPr>
          <a:xfrm>
            <a:off x="715515" y="1266958"/>
            <a:ext cx="7897591" cy="42216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sz="1600" dirty="0">
                <a:latin typeface="Arial Narrow" panose="020B0606020202030204" pitchFamily="34" charset="0"/>
              </a:rPr>
              <a:t>Posamezne storitve izvaja </a:t>
            </a:r>
            <a:r>
              <a:rPr lang="sl-SI" sz="1600" b="1" dirty="0">
                <a:latin typeface="Arial Narrow" panose="020B0606020202030204" pitchFamily="34" charset="0"/>
              </a:rPr>
              <a:t>svetovalec za prehod</a:t>
            </a:r>
            <a:r>
              <a:rPr lang="sl-SI" sz="1600" dirty="0">
                <a:latin typeface="Arial Narrow" panose="020B0606020202030204" pitchFamily="34" charset="0"/>
              </a:rPr>
              <a:t>, ki je </a:t>
            </a:r>
            <a:r>
              <a:rPr lang="sl-SI" sz="1600" b="1" dirty="0">
                <a:latin typeface="Arial Narrow" panose="020B0606020202030204" pitchFamily="34" charset="0"/>
              </a:rPr>
              <a:t>član tima zaposlitvene rehabilitacije</a:t>
            </a:r>
            <a:r>
              <a:rPr lang="sl-SI" sz="1600" dirty="0">
                <a:latin typeface="Arial Narrow" panose="020B0606020202030204" pitchFamily="34" charset="0"/>
              </a:rPr>
              <a:t>. Po potrebi v različnem obsegu sodelujejo tudi ostali člani strokovnih timov pri izvajalcih storitve.</a:t>
            </a:r>
          </a:p>
          <a:p>
            <a:endParaRPr lang="sl-SI" sz="1600" b="1" dirty="0">
              <a:latin typeface="Arial Narrow" panose="020B0606020202030204" pitchFamily="34" charset="0"/>
            </a:endParaRPr>
          </a:p>
          <a:p>
            <a:r>
              <a:rPr lang="sl-SI" sz="1600" b="1" u="sng" dirty="0">
                <a:latin typeface="Arial Narrow" panose="020B0606020202030204" pitchFamily="34" charset="0"/>
              </a:rPr>
              <a:t>Priporočen časovni obseg</a:t>
            </a:r>
          </a:p>
          <a:p>
            <a:r>
              <a:rPr lang="sl-SI" sz="1600" dirty="0">
                <a:latin typeface="Arial Narrow" panose="020B0606020202030204" pitchFamily="34" charset="0"/>
              </a:rPr>
              <a:t>Priporočen časovni obseg je </a:t>
            </a:r>
            <a:r>
              <a:rPr lang="sl-SI" sz="1600" b="1" dirty="0">
                <a:latin typeface="Arial Narrow" panose="020B0606020202030204" pitchFamily="34" charset="0"/>
              </a:rPr>
              <a:t>30 do 90 ur na uporabnika</a:t>
            </a:r>
            <a:r>
              <a:rPr lang="sl-SI" sz="1600" dirty="0">
                <a:latin typeface="Arial Narrow" panose="020B0606020202030204" pitchFamily="34" charset="0"/>
              </a:rPr>
              <a:t>. Glede na kompleksnost problematike in potreb posameznega uporabnika je mogoče utemeljiti dodaten obseg ur.</a:t>
            </a:r>
          </a:p>
          <a:p>
            <a:pPr>
              <a:spcBef>
                <a:spcPts val="800"/>
              </a:spcBef>
            </a:pPr>
            <a:endParaRPr lang="sl-SI" sz="1600" dirty="0">
              <a:latin typeface="Arial Narrow" panose="020B0606020202030204" pitchFamily="34" charset="0"/>
            </a:endParaRPr>
          </a:p>
          <a:p>
            <a:r>
              <a:rPr lang="sl-SI" sz="1600" b="1" u="sng" dirty="0">
                <a:latin typeface="Arial Narrow" panose="020B0606020202030204" pitchFamily="34" charset="0"/>
              </a:rPr>
              <a:t>Ciljna skupina</a:t>
            </a:r>
            <a:endParaRPr lang="sl-SI" sz="1600" u="sng" dirty="0">
              <a:latin typeface="Arial Narrow" panose="020B0606020202030204" pitchFamily="34" charset="0"/>
            </a:endParaRPr>
          </a:p>
          <a:p>
            <a:r>
              <a:rPr lang="sl-SI" sz="1600" dirty="0">
                <a:latin typeface="Arial Narrow" panose="020B0606020202030204" pitchFamily="34" charset="0"/>
              </a:rPr>
              <a:t>Storitev je namenjena mladim s PP za katere se presodi, da bodo zaradi svojih posebnih potreb imeli </a:t>
            </a:r>
            <a:r>
              <a:rPr lang="sl-SI" sz="1600" b="1" dirty="0">
                <a:latin typeface="Arial Narrow" panose="020B0606020202030204" pitchFamily="34" charset="0"/>
              </a:rPr>
              <a:t>večje težave pri prehodu na trg dela</a:t>
            </a:r>
            <a:r>
              <a:rPr lang="sl-SI" sz="1600" dirty="0">
                <a:latin typeface="Arial Narrow" panose="020B0606020202030204" pitchFamily="34" charset="0"/>
              </a:rPr>
              <a:t>. </a:t>
            </a:r>
          </a:p>
          <a:p>
            <a:r>
              <a:rPr lang="sl-SI" sz="1600" dirty="0">
                <a:latin typeface="Arial Narrow" panose="020B0606020202030204" pitchFamily="34" charset="0"/>
              </a:rPr>
              <a:t>Pri mladih s posebnimi potrebami se za vključitev v storitev prehoda upošteva izpolnjevanje: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600" i="1" dirty="0">
                <a:latin typeface="Arial Narrow" panose="020B0606020202030204" pitchFamily="34" charset="0"/>
              </a:rPr>
              <a:t>kriterijev </a:t>
            </a:r>
            <a:r>
              <a:rPr lang="sl-SI" sz="1600" dirty="0">
                <a:latin typeface="Arial Narrow" panose="020B0606020202030204" pitchFamily="34" charset="0"/>
              </a:rPr>
              <a:t>za opredelitev vrste in stopnje primanjkljajev, ovir oziroma motenj otrok s posebnimi potrebami (Zavod Republike Slovenije za šolstvo, veljavnost od 17. 7. 2015) in/ali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600" dirty="0">
                <a:latin typeface="Arial Narrow" panose="020B0606020202030204" pitchFamily="34" charset="0"/>
              </a:rPr>
              <a:t>navodila za izpolnjevanje obrazca </a:t>
            </a:r>
            <a:r>
              <a:rPr lang="sl-SI" sz="1600" i="1" dirty="0">
                <a:latin typeface="Arial Narrow" panose="020B0606020202030204" pitchFamily="34" charset="0"/>
              </a:rPr>
              <a:t>prijave v zavarovanje </a:t>
            </a:r>
            <a:r>
              <a:rPr lang="sl-SI" sz="1600" dirty="0">
                <a:latin typeface="Arial Narrow" panose="020B0606020202030204" pitchFamily="34" charset="0"/>
              </a:rPr>
              <a:t>za invalide (UL RS št. 10/05, 43/05 in 53/12, NPB2).</a:t>
            </a:r>
          </a:p>
          <a:p>
            <a:pPr>
              <a:spcBef>
                <a:spcPts val="800"/>
              </a:spcBef>
            </a:pPr>
            <a:endParaRPr lang="sl-SI" sz="1500" dirty="0">
              <a:highlight>
                <a:srgbClr val="FFFF00"/>
              </a:highlight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44553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6EFA2B-42A1-A7A4-C112-AB2C1C6A0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>
            <a:extLst>
              <a:ext uri="{FF2B5EF4-FFF2-40B4-BE49-F238E27FC236}">
                <a16:creationId xmlns:a16="http://schemas.microsoft.com/office/drawing/2014/main" id="{7FE1BABF-1D31-F16D-3E6C-97659265A24B}"/>
              </a:ext>
            </a:extLst>
          </p:cNvPr>
          <p:cNvSpPr txBox="1"/>
          <p:nvPr/>
        </p:nvSpPr>
        <p:spPr>
          <a:xfrm>
            <a:off x="732932" y="1441129"/>
            <a:ext cx="7897591" cy="46576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sz="1700" b="1" u="sng" dirty="0">
                <a:latin typeface="Arial Narrow" panose="020B0606020202030204" pitchFamily="34" charset="0"/>
              </a:rPr>
              <a:t>Predvideni učinki storitve</a:t>
            </a:r>
            <a:endParaRPr lang="sl-SI" sz="1700" u="sng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700" b="1" dirty="0">
                <a:solidFill>
                  <a:srgbClr val="EC008C"/>
                </a:solidFill>
                <a:latin typeface="Arial Narrow" panose="020B0606020202030204" pitchFamily="34" charset="0"/>
              </a:rPr>
              <a:t>Storitev omogoča učinkovit prehod mladih s PP iz šole na trg dela.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1700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700" b="1" dirty="0">
                <a:latin typeface="Arial Narrow" panose="020B0606020202030204" pitchFamily="34" charset="0"/>
              </a:rPr>
              <a:t>Upošteva strokovne ugotovitve</a:t>
            </a:r>
            <a:r>
              <a:rPr lang="sl-SI" sz="1700" dirty="0">
                <a:latin typeface="Arial Narrow" panose="020B0606020202030204" pitchFamily="34" charset="0"/>
              </a:rPr>
              <a:t> iz dosedanjih raziskav, analiz in nacionalnih strateških dokumentov, ki izpostavljajo aktivno podporo mladim invalidom oziroma mladim s PP pri prehodu iz izobraževanja na trg dela.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l-SI" sz="1500" i="1" dirty="0">
                <a:latin typeface="Arial Narrow" panose="020B0606020202030204" pitchFamily="34" charset="0"/>
              </a:rPr>
              <a:t>Evalvacija projekta PMTD (2018-2022, vključenih 2100 mladih s PP): aktivnosti, ki jih opravljajo strokovni delavci znotraj projekta so izjemno koristne, upravičene in potrebne. + Evalvacija PM+ pomlad 2027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l-SI" sz="1500" i="1" dirty="0">
                <a:latin typeface="Arial Narrow" panose="020B0606020202030204" pitchFamily="34" charset="0"/>
              </a:rPr>
              <a:t>Evropska agencija za izobraževanje otrok s posebnimi potrebami: nujno potrebno je </a:t>
            </a:r>
            <a:r>
              <a:rPr lang="sl-SI" sz="1500" b="1" i="1" dirty="0">
                <a:solidFill>
                  <a:srgbClr val="EC008C"/>
                </a:solidFill>
                <a:latin typeface="Arial Narrow" panose="020B0606020202030204" pitchFamily="34" charset="0"/>
              </a:rPr>
              <a:t>s storitvami prehoda začeti že v času izobraževanja, ko gre mlada oseba enkrat iz šolskega sistema, obstaja velika možnost, da se bo »izgubila« v sistemu, česar ne smemo dovoliti.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1600" dirty="0"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700" dirty="0">
                <a:latin typeface="Arial Narrow" panose="020B0606020202030204" pitchFamily="34" charset="0"/>
              </a:rPr>
              <a:t>Storitev bo </a:t>
            </a:r>
            <a:r>
              <a:rPr lang="sl-SI" sz="1700" b="1" dirty="0">
                <a:solidFill>
                  <a:srgbClr val="EC008C"/>
                </a:solidFill>
                <a:latin typeface="Arial Narrow" panose="020B0606020202030204" pitchFamily="34" charset="0"/>
              </a:rPr>
              <a:t>širila možnosti za mlade s PP</a:t>
            </a:r>
            <a:r>
              <a:rPr lang="sl-SI" sz="1700" dirty="0">
                <a:latin typeface="Arial Narrow" panose="020B0606020202030204" pitchFamily="34" charset="0"/>
              </a:rPr>
              <a:t>, ki spadajo med najbolj ranljive na trgu dela. Njihovo čimprejšnje vključevanje na trg dela je pomemben vidik pri </a:t>
            </a:r>
            <a:r>
              <a:rPr lang="sl-SI" sz="1700" b="1" dirty="0">
                <a:latin typeface="Arial Narrow" panose="020B0606020202030204" pitchFamily="34" charset="0"/>
              </a:rPr>
              <a:t>preprečevanju nastanka dolgotrajne brezposelnosti in socialne izključenosti, z vsemi negativnimi posledicami</a:t>
            </a:r>
            <a:r>
              <a:rPr lang="sl-SI" sz="1600" dirty="0">
                <a:latin typeface="Arial Narrow" panose="020B0606020202030204" pitchFamily="34" charset="0"/>
              </a:rPr>
              <a:t>.</a:t>
            </a:r>
          </a:p>
          <a:p>
            <a:endParaRPr lang="sl-SI" sz="1600" dirty="0">
              <a:latin typeface="Arial Narrow" panose="020B0606020202030204" pitchFamily="34" charset="0"/>
            </a:endParaRPr>
          </a:p>
          <a:p>
            <a:pPr>
              <a:spcBef>
                <a:spcPts val="800"/>
              </a:spcBef>
            </a:pPr>
            <a:endParaRPr lang="sl-SI" sz="15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41055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28F307-842D-211C-A1FD-A2D74D71E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>
            <a:extLst>
              <a:ext uri="{FF2B5EF4-FFF2-40B4-BE49-F238E27FC236}">
                <a16:creationId xmlns:a16="http://schemas.microsoft.com/office/drawing/2014/main" id="{1D34B2F0-8931-F84E-05F5-1D539CAACB94}"/>
              </a:ext>
            </a:extLst>
          </p:cNvPr>
          <p:cNvSpPr txBox="1"/>
          <p:nvPr/>
        </p:nvSpPr>
        <p:spPr>
          <a:xfrm>
            <a:off x="732932" y="1441129"/>
            <a:ext cx="7897591" cy="41652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l-SI" sz="1700" b="1" dirty="0">
                <a:solidFill>
                  <a:srgbClr val="EC008C"/>
                </a:solidFill>
                <a:latin typeface="Arial Narrow" panose="020B0606020202030204" pitchFamily="34" charset="0"/>
              </a:rPr>
              <a:t>Mlade s PP se za prehod na trg dela ustrezno pripravi!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l-SI" sz="1700" dirty="0">
                <a:latin typeface="Arial Narrow" panose="020B0606020202030204" pitchFamily="34" charset="0"/>
              </a:rPr>
              <a:t>Pomoč pri čim bolj </a:t>
            </a:r>
            <a:r>
              <a:rPr lang="sl-SI" sz="1700" b="1" dirty="0">
                <a:latin typeface="Arial Narrow" panose="020B0606020202030204" pitchFamily="34" charset="0"/>
              </a:rPr>
              <a:t>optimalni izbiri ustrezne smeri za nadaljevanje šolanja</a:t>
            </a:r>
            <a:r>
              <a:rPr lang="sl-SI" sz="1700" dirty="0">
                <a:latin typeface="Arial Narrow" panose="020B0606020202030204" pitchFamily="34" charset="0"/>
              </a:rPr>
              <a:t>, ki  </a:t>
            </a:r>
            <a:r>
              <a:rPr lang="sl-SI" sz="1700" b="1" dirty="0">
                <a:solidFill>
                  <a:srgbClr val="EC008C"/>
                </a:solidFill>
                <a:latin typeface="Arial Narrow" panose="020B0606020202030204" pitchFamily="34" charset="0"/>
              </a:rPr>
              <a:t>ob upoštevanju njegovih močnih področij in omejitev poveča njegovo zaposljivost.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l-SI" sz="1700" dirty="0">
                <a:latin typeface="Arial Narrow" panose="020B0606020202030204" pitchFamily="34" charset="0"/>
              </a:rPr>
              <a:t>Podpora s </a:t>
            </a:r>
            <a:r>
              <a:rPr lang="sl-SI" sz="1700" b="1" dirty="0">
                <a:latin typeface="Arial Narrow" panose="020B0606020202030204" pitchFamily="34" charset="0"/>
              </a:rPr>
              <a:t>potrebnimi prilagoditvami delovnega mesta že v času praktičnega usposabljanja z delom </a:t>
            </a:r>
            <a:r>
              <a:rPr lang="sl-SI" sz="1700" dirty="0">
                <a:latin typeface="Arial Narrow" panose="020B0606020202030204" pitchFamily="34" charset="0"/>
              </a:rPr>
              <a:t>(v okviru šolanja).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l-SI" sz="1700" dirty="0">
                <a:latin typeface="Arial Narrow" panose="020B0606020202030204" pitchFamily="34" charset="0"/>
              </a:rPr>
              <a:t>Po koncu šolanja </a:t>
            </a:r>
            <a:r>
              <a:rPr lang="sl-SI" sz="1700" b="1" dirty="0">
                <a:solidFill>
                  <a:srgbClr val="EC008C"/>
                </a:solidFill>
                <a:latin typeface="Arial Narrow" panose="020B0606020202030204" pitchFamily="34" charset="0"/>
              </a:rPr>
              <a:t>učinkovita vključitev v delovno okolje</a:t>
            </a:r>
            <a:r>
              <a:rPr lang="sl-SI" sz="1700" dirty="0">
                <a:latin typeface="Arial Narrow" panose="020B0606020202030204" pitchFamily="34" charset="0"/>
              </a:rPr>
              <a:t>, v katerem lahko čim bolj izkoristi svoje potenciale, obenem pa so upoštevane tudi njegove omejitve, ki izhajajo iz posebnih potreb.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l-SI" sz="1700" dirty="0">
                <a:latin typeface="Arial Narrow" panose="020B0606020202030204" pitchFamily="34" charset="0"/>
              </a:rPr>
              <a:t>Na ta način so mladi s posebnimi potrebami pravočasno usmerjeni k izbiri najustreznejše smeri šolanja oziroma zaposlitve, s čimer </a:t>
            </a:r>
            <a:r>
              <a:rPr lang="sl-SI" sz="1700" b="1" dirty="0">
                <a:latin typeface="Arial Narrow" panose="020B0606020202030204" pitchFamily="34" charset="0"/>
              </a:rPr>
              <a:t>preprečujemo morebitno brezposelnost in </a:t>
            </a:r>
            <a:r>
              <a:rPr lang="sl-SI" sz="1700" dirty="0">
                <a:latin typeface="Arial Narrow" panose="020B0606020202030204" pitchFamily="34" charset="0"/>
              </a:rPr>
              <a:t>posledično tudi </a:t>
            </a:r>
            <a:r>
              <a:rPr lang="sl-SI" sz="1700" b="1" dirty="0">
                <a:latin typeface="Arial Narrow" panose="020B0606020202030204" pitchFamily="34" charset="0"/>
              </a:rPr>
              <a:t>pojav sekundarnih težav,</a:t>
            </a:r>
            <a:r>
              <a:rPr lang="sl-SI" sz="1700" dirty="0">
                <a:latin typeface="Arial Narrow" panose="020B0606020202030204" pitchFamily="34" charset="0"/>
              </a:rPr>
              <a:t> do katerih sicer pogosto prihaja (upad delovnih zmožnosti in motivacije za delo, pojav različnih težav na področju duševnega zdravja in podobno). </a:t>
            </a:r>
            <a:r>
              <a:rPr lang="sl-SI" sz="1700" i="1" dirty="0">
                <a:latin typeface="Arial Narrow" panose="020B0606020202030204" pitchFamily="34" charset="0"/>
              </a:rPr>
              <a:t>→ </a:t>
            </a:r>
            <a:r>
              <a:rPr lang="sl-SI" sz="1700" b="1" i="1" dirty="0">
                <a:latin typeface="Arial Narrow" panose="020B0606020202030204" pitchFamily="34" charset="0"/>
              </a:rPr>
              <a:t>Manj stroškov za zdravstveno varstvo in socialne transferje!</a:t>
            </a:r>
          </a:p>
          <a:p>
            <a:pPr>
              <a:spcBef>
                <a:spcPts val="800"/>
              </a:spcBef>
            </a:pPr>
            <a:endParaRPr lang="sl-SI" sz="17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7467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A6FA02-F970-B08E-A568-16F2AF5C5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>
            <a:extLst>
              <a:ext uri="{FF2B5EF4-FFF2-40B4-BE49-F238E27FC236}">
                <a16:creationId xmlns:a16="http://schemas.microsoft.com/office/drawing/2014/main" id="{99E4A9B0-7FDF-0790-AB17-22E44924EE95}"/>
              </a:ext>
            </a:extLst>
          </p:cNvPr>
          <p:cNvSpPr txBox="1"/>
          <p:nvPr/>
        </p:nvSpPr>
        <p:spPr>
          <a:xfrm>
            <a:off x="732932" y="1441129"/>
            <a:ext cx="7897591" cy="39036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sz="1600" b="1" u="sng" dirty="0">
                <a:latin typeface="Arial Narrow" panose="020B0606020202030204" pitchFamily="34" charset="0"/>
              </a:rPr>
              <a:t>Priporočene metode, tehnike in aktivnosti izvajanja storitve</a:t>
            </a:r>
            <a:endParaRPr lang="sl-SI" sz="1600" u="sng" dirty="0">
              <a:latin typeface="Arial Narrow" panose="020B0606020202030204" pitchFamily="34" charset="0"/>
            </a:endParaRPr>
          </a:p>
          <a:p>
            <a:endParaRPr lang="sl-SI" sz="1500" dirty="0">
              <a:latin typeface="Arial Narrow" panose="020B0606020202030204" pitchFamily="34" charset="0"/>
            </a:endParaRPr>
          </a:p>
          <a:p>
            <a:r>
              <a:rPr lang="sl-SI" sz="1500" dirty="0">
                <a:latin typeface="Arial Narrow" panose="020B0606020202030204" pitchFamily="34" charset="0"/>
              </a:rPr>
              <a:t>Vsebine in metode dela morajo biti prilagojene potrebam in potencialom uporabnika storitve. Aktivnosti potekajo </a:t>
            </a:r>
            <a:r>
              <a:rPr lang="sl-SI" sz="1500" b="1" dirty="0">
                <a:latin typeface="Arial Narrow" panose="020B0606020202030204" pitchFamily="34" charset="0"/>
              </a:rPr>
              <a:t>po metodah skupinskega in individualnega dela.</a:t>
            </a:r>
          </a:p>
          <a:p>
            <a:endParaRPr lang="sl-SI" sz="1500" dirty="0">
              <a:latin typeface="Arial Narrow" panose="020B0606020202030204" pitchFamily="34" charset="0"/>
            </a:endParaRPr>
          </a:p>
          <a:p>
            <a:r>
              <a:rPr lang="sl-SI" sz="1500" dirty="0">
                <a:latin typeface="Arial Narrow" panose="020B0606020202030204" pitchFamily="34" charset="0"/>
              </a:rPr>
              <a:t>Pri izvajanju storitev prehoda se upoštevajo metode in tehnike dela in načela, ki se uporabljajo pri izvajanju ostalih storitev zaposlitvene rehabilitacije.</a:t>
            </a:r>
          </a:p>
          <a:p>
            <a:endParaRPr lang="sl-SI" sz="1500" dirty="0">
              <a:latin typeface="Arial Narrow" panose="020B0606020202030204" pitchFamily="34" charset="0"/>
            </a:endParaRPr>
          </a:p>
          <a:p>
            <a:r>
              <a:rPr lang="sl-SI" sz="1500" dirty="0">
                <a:latin typeface="Arial Narrow" panose="020B0606020202030204" pitchFamily="34" charset="0"/>
              </a:rPr>
              <a:t>Izvajalci storitev prehoda zavezani k uporabi: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500" b="1" dirty="0">
                <a:latin typeface="Arial Narrow" panose="020B0606020202030204" pitchFamily="34" charset="0"/>
              </a:rPr>
              <a:t>Etičnega kodeksa strokovnih delavcev</a:t>
            </a:r>
            <a:r>
              <a:rPr lang="sl-SI" sz="1500" dirty="0">
                <a:latin typeface="Arial Narrow" panose="020B0606020202030204" pitchFamily="34" charset="0"/>
              </a:rPr>
              <a:t> na področju zaposlitvene in poklicne rehabilitacije ter zaposlovanja in socialne vključenost invalidov ter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500" b="1" dirty="0">
                <a:latin typeface="Arial Narrow" panose="020B0606020202030204" pitchFamily="34" charset="0"/>
              </a:rPr>
              <a:t>Listine pravic uporabnikov </a:t>
            </a:r>
            <a:r>
              <a:rPr lang="sl-SI" sz="1500" dirty="0">
                <a:latin typeface="Arial Narrow" panose="020B0606020202030204" pitchFamily="34" charset="0"/>
              </a:rPr>
              <a:t>socialnih storitev in zaposlitvene rehabilitacije. </a:t>
            </a:r>
          </a:p>
          <a:p>
            <a:endParaRPr lang="sl-SI" sz="1500" dirty="0">
              <a:latin typeface="Arial Narrow" panose="020B0606020202030204" pitchFamily="34" charset="0"/>
            </a:endParaRPr>
          </a:p>
          <a:p>
            <a:endParaRPr lang="sl-SI" sz="1500" dirty="0">
              <a:latin typeface="Arial Narrow" panose="020B0606020202030204" pitchFamily="34" charset="0"/>
            </a:endParaRPr>
          </a:p>
          <a:p>
            <a:endParaRPr lang="sl-SI" sz="1500" dirty="0">
              <a:latin typeface="Arial Narrow" panose="020B0606020202030204" pitchFamily="34" charset="0"/>
            </a:endParaRPr>
          </a:p>
          <a:p>
            <a:pPr>
              <a:spcBef>
                <a:spcPts val="800"/>
              </a:spcBef>
            </a:pPr>
            <a:endParaRPr lang="sl-SI" sz="15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8896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9E684-5CF3-85C1-1391-D663AEEE4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>
            <a:extLst>
              <a:ext uri="{FF2B5EF4-FFF2-40B4-BE49-F238E27FC236}">
                <a16:creationId xmlns:a16="http://schemas.microsoft.com/office/drawing/2014/main" id="{15E9D7CA-09B3-68C6-C2FA-66A6627540FD}"/>
              </a:ext>
            </a:extLst>
          </p:cNvPr>
          <p:cNvSpPr txBox="1"/>
          <p:nvPr/>
        </p:nvSpPr>
        <p:spPr>
          <a:xfrm>
            <a:off x="621792" y="1382367"/>
            <a:ext cx="822628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sz="3000" b="1" dirty="0">
                <a:solidFill>
                  <a:srgbClr val="EC008C"/>
                </a:solidFill>
                <a:latin typeface="Arial Narrow" panose="020B0606020202030204" pitchFamily="34" charset="0"/>
              </a:rPr>
              <a:t>Naš predlog – vključitev v sistem!</a:t>
            </a:r>
          </a:p>
        </p:txBody>
      </p:sp>
      <p:sp>
        <p:nvSpPr>
          <p:cNvPr id="5" name="PoljeZBesedilom 4">
            <a:extLst>
              <a:ext uri="{FF2B5EF4-FFF2-40B4-BE49-F238E27FC236}">
                <a16:creationId xmlns:a16="http://schemas.microsoft.com/office/drawing/2014/main" id="{1B89483D-3726-69F8-102E-5399B2FE0476}"/>
              </a:ext>
            </a:extLst>
          </p:cNvPr>
          <p:cNvSpPr txBox="1"/>
          <p:nvPr/>
        </p:nvSpPr>
        <p:spPr>
          <a:xfrm>
            <a:off x="707657" y="2064663"/>
            <a:ext cx="8054554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sz="1600" b="1" dirty="0">
                <a:latin typeface="Arial Narrow" panose="020B0606020202030204" pitchFamily="34" charset="0"/>
              </a:rPr>
              <a:t>1. Storitev P – storitev prehoda mladih </a:t>
            </a:r>
          </a:p>
          <a:p>
            <a:r>
              <a:rPr lang="sl-SI" sz="1600" b="1" i="1" dirty="0"/>
              <a:t>→ </a:t>
            </a:r>
            <a:r>
              <a:rPr lang="sl-SI" sz="1600" b="1" dirty="0">
                <a:latin typeface="Arial Narrow" panose="020B0606020202030204" pitchFamily="34" charset="0"/>
              </a:rPr>
              <a:t>umestitev storitve P med obstoječe storitve zaposlitvene rehabilitacije</a:t>
            </a:r>
            <a:r>
              <a:rPr lang="sl-SI" sz="1600" dirty="0">
                <a:latin typeface="Arial Narrow" panose="020B0606020202030204" pitchFamily="34" charset="0"/>
              </a:rPr>
              <a:t>, ki jih določa </a:t>
            </a:r>
            <a:r>
              <a:rPr lang="sl-SI" sz="1600" i="1" dirty="0">
                <a:latin typeface="Arial Narrow" panose="020B0606020202030204" pitchFamily="34" charset="0"/>
              </a:rPr>
              <a:t>Zakon o zaposlitveni rehabilitaciji in zaposlovanju invalidov (ZZRZI) in </a:t>
            </a:r>
            <a:r>
              <a:rPr lang="sl-SI" sz="1600" dirty="0">
                <a:latin typeface="Arial Narrow" panose="020B0606020202030204" pitchFamily="34" charset="0"/>
              </a:rPr>
              <a:t>to med storitve v zadnji alineji  -  </a:t>
            </a:r>
            <a:r>
              <a:rPr lang="sl-SI" sz="1600" b="1" dirty="0">
                <a:latin typeface="Arial Narrow" panose="020B0606020202030204" pitchFamily="34" charset="0"/>
              </a:rPr>
              <a:t>opravljanje drugih storitev zaposlitvene rehabilitacije (1 odstavek 15. člena), </a:t>
            </a:r>
            <a:r>
              <a:rPr lang="sl-SI" sz="1600" dirty="0">
                <a:latin typeface="Arial Narrow" panose="020B0606020202030204" pitchFamily="34" charset="0"/>
              </a:rPr>
              <a:t>kjer so že zdaj vključene na primer storitve podpornega zaposlovanja. </a:t>
            </a:r>
          </a:p>
          <a:p>
            <a:r>
              <a:rPr lang="sl-SI" sz="1600" b="1" i="1" dirty="0">
                <a:solidFill>
                  <a:srgbClr val="EC008C"/>
                </a:solidFill>
              </a:rPr>
              <a:t>→ Za sistemsko rešitev ni potrebno dopolnjevati ZZRZI. </a:t>
            </a:r>
          </a:p>
          <a:p>
            <a:r>
              <a:rPr lang="sl-SI" sz="1600" b="1" i="1" dirty="0">
                <a:solidFill>
                  <a:srgbClr val="EC008C"/>
                </a:solidFill>
              </a:rPr>
              <a:t>→ Dopolni se dokument Standardi storitev zaposlitvene rehabilitacije.</a:t>
            </a:r>
          </a:p>
          <a:p>
            <a:endParaRPr lang="sl-SI" sz="1600" b="1" i="1" dirty="0"/>
          </a:p>
          <a:p>
            <a:r>
              <a:rPr lang="sl-SI" sz="1600" b="1" dirty="0">
                <a:latin typeface="Arial Narrow" panose="020B0606020202030204" pitchFamily="34" charset="0"/>
              </a:rPr>
              <a:t>2. Povečanje vseh 18 timov zaposlitvene rehabilitacije v Sloveniji (ocena)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600" dirty="0">
                <a:latin typeface="Arial Narrow" panose="020B0606020202030204" pitchFamily="34" charset="0"/>
              </a:rPr>
              <a:t>Povečanje za vsaj </a:t>
            </a:r>
            <a:r>
              <a:rPr lang="sl-SI" sz="1600" b="1" dirty="0">
                <a:latin typeface="Arial Narrow" panose="020B0606020202030204" pitchFamily="34" charset="0"/>
              </a:rPr>
              <a:t>1,2 člana strokovnega delavca </a:t>
            </a:r>
            <a:r>
              <a:rPr lang="sl-SI" sz="1600" dirty="0">
                <a:solidFill>
                  <a:srgbClr val="EC008C"/>
                </a:solidFill>
                <a:latin typeface="Arial Narrow" panose="020B0606020202030204" pitchFamily="34" charset="0"/>
              </a:rPr>
              <a:t>– strokovni delavec </a:t>
            </a:r>
            <a:r>
              <a:rPr lang="sl-SI" sz="1600" b="1" dirty="0">
                <a:solidFill>
                  <a:srgbClr val="EC008C"/>
                </a:solidFill>
                <a:latin typeface="Arial Narrow" panose="020B0606020202030204" pitchFamily="34" charset="0"/>
              </a:rPr>
              <a:t>svetovalec za prehod;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600" dirty="0">
                <a:latin typeface="Arial Narrow" panose="020B0606020202030204" pitchFamily="34" charset="0"/>
              </a:rPr>
              <a:t>Skupaj bi bilo potrebno zagotoviti sredstva za zaposlitev vsaj 21,6 strokovnih delavcev. → strošek: zaposlitev 1,2 novega člana tima;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600" dirty="0">
                <a:latin typeface="Arial Narrow" panose="020B0606020202030204" pitchFamily="34" charset="0"/>
              </a:rPr>
              <a:t>Dopolni se koncesijska Mreža izvajalcev zaposlitvene rehabilitacije. </a:t>
            </a:r>
          </a:p>
          <a:p>
            <a:endParaRPr lang="pl-PL" sz="16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2257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022CE-0A16-7B5A-EF61-76874CF0A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>
            <a:extLst>
              <a:ext uri="{FF2B5EF4-FFF2-40B4-BE49-F238E27FC236}">
                <a16:creationId xmlns:a16="http://schemas.microsoft.com/office/drawing/2014/main" id="{17B11661-35FF-E99A-24E1-7BA96998819C}"/>
              </a:ext>
            </a:extLst>
          </p:cNvPr>
          <p:cNvSpPr txBox="1"/>
          <p:nvPr/>
        </p:nvSpPr>
        <p:spPr>
          <a:xfrm>
            <a:off x="603504" y="1329270"/>
            <a:ext cx="823569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sz="3000" b="1" dirty="0">
                <a:solidFill>
                  <a:srgbClr val="EC008C"/>
                </a:solidFill>
                <a:latin typeface="Arial Narrow" panose="020B0606020202030204" pitchFamily="34" charset="0"/>
              </a:rPr>
              <a:t>Sodelovanje z delodajalci</a:t>
            </a:r>
          </a:p>
        </p:txBody>
      </p:sp>
      <p:sp>
        <p:nvSpPr>
          <p:cNvPr id="5" name="PoljeZBesedilom 4">
            <a:extLst>
              <a:ext uri="{FF2B5EF4-FFF2-40B4-BE49-F238E27FC236}">
                <a16:creationId xmlns:a16="http://schemas.microsoft.com/office/drawing/2014/main" id="{91F9445B-B97D-54DF-1585-6A7B938BF55B}"/>
              </a:ext>
            </a:extLst>
          </p:cNvPr>
          <p:cNvSpPr txBox="1"/>
          <p:nvPr/>
        </p:nvSpPr>
        <p:spPr>
          <a:xfrm>
            <a:off x="793523" y="2221417"/>
            <a:ext cx="4870430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b="1" dirty="0">
                <a:latin typeface="Arial Narrow" panose="020B0606020202030204" pitchFamily="34" charset="0"/>
              </a:rPr>
              <a:t> Aktivnosti v okviru projekta: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>
                <a:latin typeface="Arial Narrow" panose="020B0606020202030204" pitchFamily="34" charset="0"/>
              </a:rPr>
              <a:t>sodelovanje z delodajalci z namenom </a:t>
            </a:r>
            <a:r>
              <a:rPr lang="sl-SI" b="1" dirty="0">
                <a:latin typeface="Arial Narrow" panose="020B0606020202030204" pitchFamily="34" charset="0"/>
              </a:rPr>
              <a:t>vključitve mladih s PP v izobraževanje s praktičnim delom ali usposabljanje pri delodajalcu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>
                <a:latin typeface="Arial Narrow" panose="020B0606020202030204" pitchFamily="34" charset="0"/>
              </a:rPr>
              <a:t>priprava skupne </a:t>
            </a:r>
            <a:r>
              <a:rPr lang="sl-SI" b="1" dirty="0">
                <a:latin typeface="Arial Narrow" panose="020B0606020202030204" pitchFamily="34" charset="0"/>
              </a:rPr>
              <a:t>mreže delodajalcev</a:t>
            </a:r>
            <a:r>
              <a:rPr lang="sl-SI" dirty="0">
                <a:latin typeface="Arial Narrow" panose="020B0606020202030204" pitchFamily="34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dirty="0">
                <a:latin typeface="Arial Narrow" panose="020B0606020202030204" pitchFamily="34" charset="0"/>
              </a:rPr>
              <a:t>izvedba </a:t>
            </a:r>
            <a:r>
              <a:rPr lang="sl-SI" b="1" dirty="0">
                <a:latin typeface="Arial Narrow" panose="020B0606020202030204" pitchFamily="34" charset="0"/>
              </a:rPr>
              <a:t>kampanje ozaveščanja delodajalcev </a:t>
            </a:r>
            <a:r>
              <a:rPr lang="sl-SI" dirty="0">
                <a:latin typeface="Arial Narrow" panose="020B0606020202030204" pitchFamily="34" charset="0"/>
              </a:rPr>
              <a:t>o pomenu zaposlovanja mladih s PP.</a:t>
            </a:r>
          </a:p>
          <a:p>
            <a:endParaRPr lang="sl-SI" b="1" dirty="0">
              <a:latin typeface="Arial Narrow" panose="020B0606020202030204" pitchFamily="34" charset="0"/>
            </a:endParaRPr>
          </a:p>
          <a:p>
            <a:pPr algn="ctr"/>
            <a:r>
              <a:rPr lang="sl-SI" sz="2200" b="1" dirty="0">
                <a:solidFill>
                  <a:srgbClr val="EC008C"/>
                </a:solidFill>
                <a:latin typeface="Arial Narrow" panose="020B0606020202030204" pitchFamily="34" charset="0"/>
              </a:rPr>
              <a:t>Delodajalci ste pomemben deležnik projekta PREHOD MLADIH + !</a:t>
            </a:r>
          </a:p>
          <a:p>
            <a:endParaRPr lang="sl-SI" b="1" dirty="0">
              <a:latin typeface="Arial Narrow" panose="020B0606020202030204" pitchFamily="34" charset="0"/>
            </a:endParaRPr>
          </a:p>
          <a:p>
            <a:endParaRPr lang="sl-SI" b="1" dirty="0">
              <a:latin typeface="Arial Narrow" panose="020B0606020202030204" pitchFamily="34" charset="0"/>
            </a:endParaRPr>
          </a:p>
          <a:p>
            <a:endParaRPr lang="sl-SI" b="1" dirty="0">
              <a:latin typeface="Arial Narrow" panose="020B0606020202030204" pitchFamily="34" charset="0"/>
            </a:endParaRP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F8A640D6-B26C-4879-F85D-6ED8883F56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7381" y="1740023"/>
            <a:ext cx="2793733" cy="4259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947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C43C24-F9E1-B775-2EA6-95CD4064C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>
            <a:extLst>
              <a:ext uri="{FF2B5EF4-FFF2-40B4-BE49-F238E27FC236}">
                <a16:creationId xmlns:a16="http://schemas.microsoft.com/office/drawing/2014/main" id="{D0EC03D7-737B-E521-0DA2-F5BB7EFB823A}"/>
              </a:ext>
            </a:extLst>
          </p:cNvPr>
          <p:cNvSpPr txBox="1"/>
          <p:nvPr/>
        </p:nvSpPr>
        <p:spPr>
          <a:xfrm>
            <a:off x="732932" y="1404553"/>
            <a:ext cx="7897591" cy="4216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b="1" dirty="0">
                <a:solidFill>
                  <a:srgbClr val="EC008C"/>
                </a:solidFill>
                <a:latin typeface="Arial Narrow" panose="020B0606020202030204" pitchFamily="34" charset="0"/>
              </a:rPr>
              <a:t>Kako lahko sodelujete?</a:t>
            </a:r>
          </a:p>
          <a:p>
            <a:endParaRPr lang="sl-SI" sz="800" dirty="0">
              <a:latin typeface="Arial Narrow" panose="020B0606020202030204" pitchFamily="34" charset="0"/>
            </a:endParaRPr>
          </a:p>
          <a:p>
            <a:r>
              <a:rPr lang="sl-SI" sz="1600" dirty="0">
                <a:latin typeface="Arial Narrow" panose="020B0606020202030204" pitchFamily="34" charset="0"/>
              </a:rPr>
              <a:t>V svojem podjetju </a:t>
            </a:r>
            <a:r>
              <a:rPr lang="sl-SI" sz="1600" b="1" u="sng" dirty="0">
                <a:solidFill>
                  <a:srgbClr val="EC008C"/>
                </a:solidFill>
                <a:latin typeface="Arial Narrow" panose="020B0606020202030204" pitchFamily="34" charset="0"/>
              </a:rPr>
              <a:t>ponudite priložnost mladim</a:t>
            </a:r>
            <a:r>
              <a:rPr lang="sl-SI" sz="1600" dirty="0">
                <a:latin typeface="Arial Narrow" panose="020B0606020202030204" pitchFamily="34" charset="0"/>
              </a:rPr>
              <a:t> za </a:t>
            </a:r>
            <a:r>
              <a:rPr lang="sl-SI" sz="1600" b="1" dirty="0">
                <a:latin typeface="Arial Narrow" panose="020B0606020202030204" pitchFamily="34" charset="0"/>
              </a:rPr>
              <a:t>10-dnevno usposabljanje </a:t>
            </a:r>
            <a:r>
              <a:rPr lang="sl-SI" sz="1600" dirty="0">
                <a:latin typeface="Arial Narrow" panose="020B0606020202030204" pitchFamily="34" charset="0"/>
              </a:rPr>
              <a:t>in tako brez tveganja ocenite njihove kompetence in delovne navade. </a:t>
            </a:r>
          </a:p>
          <a:p>
            <a:endParaRPr lang="sl-SI" sz="1600" dirty="0">
              <a:latin typeface="Arial Narrow" panose="020B0606020202030204" pitchFamily="34" charset="0"/>
            </a:endParaRPr>
          </a:p>
          <a:p>
            <a:r>
              <a:rPr lang="sl-SI" sz="1600" b="1" dirty="0">
                <a:latin typeface="Arial Narrow" panose="020B0606020202030204" pitchFamily="34" charset="0"/>
              </a:rPr>
              <a:t>Delodajalci v procesu niste sami. </a:t>
            </a:r>
            <a:r>
              <a:rPr lang="sl-SI" sz="1600" dirty="0">
                <a:latin typeface="Arial Narrow" panose="020B0606020202030204" pitchFamily="34" charset="0"/>
              </a:rPr>
              <a:t>Ves čas vas podpira </a:t>
            </a:r>
            <a:r>
              <a:rPr lang="sl-SI" sz="1600" b="1" dirty="0">
                <a:latin typeface="Arial Narrow" panose="020B0606020202030204" pitchFamily="34" charset="0"/>
              </a:rPr>
              <a:t>strokovni delavec PM +</a:t>
            </a:r>
            <a:r>
              <a:rPr lang="sl-SI" sz="1600" dirty="0">
                <a:latin typeface="Arial Narrow" panose="020B0606020202030204" pitchFamily="34" charset="0"/>
              </a:rPr>
              <a:t>, ki: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600" dirty="0">
                <a:latin typeface="Arial Narrow" panose="020B0606020202030204" pitchFamily="34" charset="0"/>
              </a:rPr>
              <a:t>sodeluje pred in med vključitvijo mlade osebe,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600" dirty="0">
                <a:latin typeface="Arial Narrow" panose="020B0606020202030204" pitchFamily="34" charset="0"/>
              </a:rPr>
              <a:t>pripravi program usposabljanja,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600" dirty="0">
                <a:latin typeface="Arial Narrow" panose="020B0606020202030204" pitchFamily="34" charset="0"/>
              </a:rPr>
              <a:t>določi potrebne prilagoditve,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600" dirty="0">
                <a:latin typeface="Arial Narrow" panose="020B0606020202030204" pitchFamily="34" charset="0"/>
              </a:rPr>
              <a:t>ponuja svetovanje in pomoč pri reševanju izzivov na delovnem mestu. </a:t>
            </a:r>
          </a:p>
          <a:p>
            <a:endParaRPr lang="sl-SI" dirty="0">
              <a:latin typeface="Arial Narrow" panose="020B0606020202030204" pitchFamily="34" charset="0"/>
            </a:endParaRPr>
          </a:p>
          <a:p>
            <a:r>
              <a:rPr lang="sl-SI" b="1" dirty="0">
                <a:solidFill>
                  <a:srgbClr val="EC008C"/>
                </a:solidFill>
                <a:latin typeface="Arial Narrow" panose="020B0606020202030204" pitchFamily="34" charset="0"/>
              </a:rPr>
              <a:t>Kaj pridobite? </a:t>
            </a:r>
            <a:endParaRPr lang="sl-SI" dirty="0">
              <a:solidFill>
                <a:srgbClr val="EC008C"/>
              </a:solidFill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600" b="1" dirty="0">
                <a:latin typeface="Arial Narrow" panose="020B0606020202030204" pitchFamily="34" charset="0"/>
              </a:rPr>
              <a:t>Priložnost za spoznavanje potencialnih kadrov </a:t>
            </a:r>
            <a:r>
              <a:rPr lang="sl-SI" sz="1600" dirty="0">
                <a:latin typeface="Arial Narrow" panose="020B0606020202030204" pitchFamily="34" charset="0"/>
              </a:rPr>
              <a:t>– brez obveznosti zaposlitve.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600" b="1" dirty="0">
                <a:latin typeface="Arial Narrow" panose="020B0606020202030204" pitchFamily="34" charset="0"/>
              </a:rPr>
              <a:t>Pozitiven vpliv na delovno kulturo </a:t>
            </a:r>
            <a:r>
              <a:rPr lang="sl-SI" sz="1600" dirty="0">
                <a:latin typeface="Arial Narrow" panose="020B0606020202030204" pitchFamily="34" charset="0"/>
              </a:rPr>
              <a:t>– organizacijska kultura, ki podpira enakost, omogoča, da se vsi zaposleni počutijo cenjene in priznane.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600" b="1" dirty="0">
                <a:latin typeface="Arial Narrow" panose="020B0606020202030204" pitchFamily="34" charset="0"/>
              </a:rPr>
              <a:t>Družbeno odgovorno vlogo</a:t>
            </a:r>
            <a:r>
              <a:rPr lang="sl-SI" sz="1600" dirty="0">
                <a:latin typeface="Arial Narrow" panose="020B0606020202030204" pitchFamily="34" charset="0"/>
              </a:rPr>
              <a:t>, ki krepi ugled podjetja.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600" b="1" dirty="0">
                <a:latin typeface="Arial Narrow" panose="020B0606020202030204" pitchFamily="34" charset="0"/>
              </a:rPr>
              <a:t>Podporo strokovne ekipe</a:t>
            </a:r>
            <a:r>
              <a:rPr lang="sl-SI" sz="1600" dirty="0">
                <a:latin typeface="Arial Narrow" panose="020B0606020202030204" pitchFamily="34" charset="0"/>
              </a:rPr>
              <a:t>, ki pomaga pri prilagoditvah in spremljanju napredka. </a:t>
            </a:r>
          </a:p>
        </p:txBody>
      </p:sp>
    </p:spTree>
    <p:extLst>
      <p:ext uri="{BB962C8B-B14F-4D97-AF65-F5344CB8AC3E}">
        <p14:creationId xmlns:p14="http://schemas.microsoft.com/office/powerpoint/2010/main" val="36169211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EC7336-B36F-683E-3C3E-647B81498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>
            <a:extLst>
              <a:ext uri="{FF2B5EF4-FFF2-40B4-BE49-F238E27FC236}">
                <a16:creationId xmlns:a16="http://schemas.microsoft.com/office/drawing/2014/main" id="{A01A3759-5985-3AAD-2859-A5EACE6B66F1}"/>
              </a:ext>
            </a:extLst>
          </p:cNvPr>
          <p:cNvSpPr txBox="1"/>
          <p:nvPr/>
        </p:nvSpPr>
        <p:spPr>
          <a:xfrm>
            <a:off x="732932" y="1404553"/>
            <a:ext cx="7897591" cy="43909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</a:pPr>
            <a:r>
              <a:rPr lang="sl-SI" b="1" dirty="0">
                <a:latin typeface="Arial Narrow" panose="020B0606020202030204" pitchFamily="34" charset="0"/>
              </a:rPr>
              <a:t>Zakaj je pomembno sodelovanje INVALIDSKIH PODJETIJ in ZAPOSLITVENIH CENTROV?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sl-SI" sz="1700" dirty="0">
                <a:latin typeface="Arial Narrow" panose="020B0606020202030204" pitchFamily="34" charset="0"/>
              </a:rPr>
              <a:t>Z usposabljanjem mladi s PP pridobijo </a:t>
            </a:r>
            <a:r>
              <a:rPr lang="sl-SI" sz="1700" b="1" dirty="0">
                <a:latin typeface="Arial Narrow" panose="020B0606020202030204" pitchFamily="34" charset="0"/>
              </a:rPr>
              <a:t>delovne izkušnje</a:t>
            </a:r>
            <a:r>
              <a:rPr lang="sl-SI" sz="1700" dirty="0">
                <a:latin typeface="Arial Narrow" panose="020B0606020202030204" pitchFamily="34" charset="0"/>
              </a:rPr>
              <a:t>, </a:t>
            </a:r>
            <a:r>
              <a:rPr lang="sl-SI" sz="1700" b="1" dirty="0">
                <a:latin typeface="Arial Narrow" panose="020B0606020202030204" pitchFamily="34" charset="0"/>
              </a:rPr>
              <a:t>samozavest </a:t>
            </a:r>
            <a:r>
              <a:rPr lang="sl-SI" sz="1700" dirty="0">
                <a:latin typeface="Arial Narrow" panose="020B0606020202030204" pitchFamily="34" charset="0"/>
              </a:rPr>
              <a:t>in </a:t>
            </a:r>
            <a:r>
              <a:rPr lang="sl-SI" sz="1700" b="1" dirty="0">
                <a:latin typeface="Arial Narrow" panose="020B0606020202030204" pitchFamily="34" charset="0"/>
              </a:rPr>
              <a:t>večjo samostojnost za prihodnost.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sl-SI" sz="1700" dirty="0">
                <a:latin typeface="Arial Narrow" panose="020B0606020202030204" pitchFamily="34" charset="0"/>
              </a:rPr>
              <a:t>Mladi s PP pogosto </a:t>
            </a:r>
            <a:r>
              <a:rPr lang="sl-SI" sz="1700" b="1" dirty="0">
                <a:latin typeface="Arial Narrow" panose="020B0606020202030204" pitchFamily="34" charset="0"/>
              </a:rPr>
              <a:t>težje dobijo prvo zaposlitev</a:t>
            </a:r>
            <a:r>
              <a:rPr lang="sl-SI" sz="1700" dirty="0">
                <a:latin typeface="Arial Narrow" panose="020B0606020202030204" pitchFamily="34" charset="0"/>
              </a:rPr>
              <a:t>, ker delodajalci na prostem trgu pogosto nimajo dovolj izkušenj ali pa imajo predsodke glede njihovih sposobnosti.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sl-SI" sz="1700" dirty="0">
                <a:latin typeface="Arial Narrow" panose="020B0606020202030204" pitchFamily="34" charset="0"/>
              </a:rPr>
              <a:t>Invalidska podjetja in zaposlitveni centri jim omogočate </a:t>
            </a:r>
            <a:r>
              <a:rPr lang="sl-SI" sz="1700" b="1" dirty="0">
                <a:latin typeface="Arial Narrow" panose="020B0606020202030204" pitchFamily="34" charset="0"/>
              </a:rPr>
              <a:t>varno in prilagojeno delovno okolje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sl-SI" sz="1700" dirty="0">
                <a:latin typeface="Arial Narrow" panose="020B0606020202030204" pitchFamily="34" charset="0"/>
              </a:rPr>
              <a:t>Invalidska podjetja in zaposlitveni centri z zaposlovanjem mladih s posebnimi potrebami lahko zagotavljate sodelovanje in </a:t>
            </a:r>
            <a:r>
              <a:rPr lang="sl-SI" sz="1700" b="1" dirty="0">
                <a:latin typeface="Arial Narrow" panose="020B0606020202030204" pitchFamily="34" charset="0"/>
              </a:rPr>
              <a:t>povezovanje med različnimi delovnimi generacijami invalidov.</a:t>
            </a:r>
          </a:p>
          <a:p>
            <a:pPr algn="ctr">
              <a:spcBef>
                <a:spcPts val="800"/>
              </a:spcBef>
            </a:pPr>
            <a:endParaRPr lang="sl-SI" sz="1600" b="1" dirty="0">
              <a:solidFill>
                <a:srgbClr val="EC008C"/>
              </a:solidFill>
              <a:latin typeface="Arial Narrow" panose="020B0606020202030204" pitchFamily="34" charset="0"/>
            </a:endParaRPr>
          </a:p>
          <a:p>
            <a:pPr algn="ctr">
              <a:spcBef>
                <a:spcPts val="800"/>
              </a:spcBef>
            </a:pPr>
            <a:r>
              <a:rPr lang="sl-SI" sz="1900" b="1" dirty="0">
                <a:solidFill>
                  <a:srgbClr val="EC008C"/>
                </a:solidFill>
                <a:latin typeface="Arial Narrow" panose="020B0606020202030204" pitchFamily="34" charset="0"/>
              </a:rPr>
              <a:t>Mladim omogočite priložnost za razvoj, </a:t>
            </a:r>
          </a:p>
          <a:p>
            <a:pPr algn="ctr">
              <a:spcBef>
                <a:spcPts val="800"/>
              </a:spcBef>
            </a:pPr>
            <a:r>
              <a:rPr lang="sl-SI" sz="1900" b="1" dirty="0">
                <a:solidFill>
                  <a:srgbClr val="EC008C"/>
                </a:solidFill>
                <a:latin typeface="Arial Narrow" panose="020B0606020202030204" pitchFamily="34" charset="0"/>
              </a:rPr>
              <a:t>sebi pa dostop do motiviranih sodelavcev.</a:t>
            </a:r>
          </a:p>
          <a:p>
            <a:pPr marL="285750" indent="-285750">
              <a:spcBef>
                <a:spcPts val="800"/>
              </a:spcBef>
              <a:buFont typeface="Arial" panose="020B0604020202020204" pitchFamily="34" charset="0"/>
              <a:buChar char="•"/>
            </a:pPr>
            <a:endParaRPr lang="sl-SI" sz="17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1100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>
            <a:extLst>
              <a:ext uri="{FF2B5EF4-FFF2-40B4-BE49-F238E27FC236}">
                <a16:creationId xmlns:a16="http://schemas.microsoft.com/office/drawing/2014/main" id="{333DB540-D9C2-CCEB-60D2-91A8C9959B88}"/>
              </a:ext>
            </a:extLst>
          </p:cNvPr>
          <p:cNvSpPr txBox="1"/>
          <p:nvPr/>
        </p:nvSpPr>
        <p:spPr>
          <a:xfrm>
            <a:off x="457199" y="705892"/>
            <a:ext cx="47367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3000" dirty="0">
                <a:solidFill>
                  <a:srgbClr val="EC008C"/>
                </a:solidFill>
                <a:latin typeface="Arial Narrow" panose="020B0606020202030204" pitchFamily="34" charset="0"/>
              </a:rPr>
              <a:t>Hvala za pozornost!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33E1BC14-0A21-131D-C521-BBF8A6292A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468" y="2988160"/>
            <a:ext cx="881679" cy="881679"/>
          </a:xfrm>
          <a:prstGeom prst="rect">
            <a:avLst/>
          </a:prstGeom>
        </p:spPr>
      </p:pic>
      <p:sp>
        <p:nvSpPr>
          <p:cNvPr id="5" name="PoljeZBesedilom 4">
            <a:extLst>
              <a:ext uri="{FF2B5EF4-FFF2-40B4-BE49-F238E27FC236}">
                <a16:creationId xmlns:a16="http://schemas.microsoft.com/office/drawing/2014/main" id="{25899EB2-F621-C3AE-0A67-2B084F77B162}"/>
              </a:ext>
            </a:extLst>
          </p:cNvPr>
          <p:cNvSpPr txBox="1"/>
          <p:nvPr/>
        </p:nvSpPr>
        <p:spPr>
          <a:xfrm>
            <a:off x="4851647" y="2415782"/>
            <a:ext cx="374637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800" dirty="0">
                <a:solidFill>
                  <a:srgbClr val="EC008C"/>
                </a:solidFill>
                <a:latin typeface="Arial Narrow" panose="020B0606020202030204" pitchFamily="34" charset="0"/>
              </a:rPr>
              <a:t>www.prehodmladih.si</a:t>
            </a:r>
          </a:p>
          <a:p>
            <a:endParaRPr lang="sl-SI" sz="2800" dirty="0">
              <a:solidFill>
                <a:srgbClr val="EC008C"/>
              </a:solidFill>
              <a:latin typeface="Arial Narrow" panose="020B0606020202030204" pitchFamily="34" charset="0"/>
            </a:endParaRPr>
          </a:p>
          <a:p>
            <a:endParaRPr lang="sl-SI" sz="2800" dirty="0">
              <a:solidFill>
                <a:srgbClr val="EC008C"/>
              </a:solidFill>
              <a:latin typeface="Arial Narrow" panose="020B0606020202030204" pitchFamily="34" charset="0"/>
            </a:endParaRPr>
          </a:p>
          <a:p>
            <a:endParaRPr lang="sl-SI" sz="2800" dirty="0">
              <a:solidFill>
                <a:srgbClr val="EC008C"/>
              </a:solidFill>
              <a:latin typeface="Arial Narrow" panose="020B0606020202030204" pitchFamily="34" charset="0"/>
            </a:endParaRPr>
          </a:p>
          <a:p>
            <a:pPr lvl="1"/>
            <a:r>
              <a:rPr lang="sl-SI" sz="2800" dirty="0">
                <a:solidFill>
                  <a:srgbClr val="EC008C"/>
                </a:solidFill>
                <a:latin typeface="Arial Narrow" panose="020B0606020202030204" pitchFamily="34" charset="0"/>
              </a:rPr>
              <a:t>Prehod mladih +</a:t>
            </a:r>
          </a:p>
          <a:p>
            <a:pPr lvl="1"/>
            <a:r>
              <a:rPr lang="sl-SI" sz="2800" dirty="0" err="1">
                <a:solidFill>
                  <a:srgbClr val="EC008C"/>
                </a:solidFill>
                <a:latin typeface="Arial Narrow" panose="020B0606020202030204" pitchFamily="34" charset="0"/>
              </a:rPr>
              <a:t>prehod.mladih</a:t>
            </a:r>
            <a:endParaRPr lang="sl-SI" sz="2800" dirty="0">
              <a:solidFill>
                <a:srgbClr val="EC008C"/>
              </a:solidFill>
              <a:latin typeface="Arial Narrow" panose="020B0606020202030204" pitchFamily="34" charset="0"/>
            </a:endParaRPr>
          </a:p>
          <a:p>
            <a:pPr lvl="1"/>
            <a:r>
              <a:rPr lang="sl-SI" sz="2800" dirty="0">
                <a:solidFill>
                  <a:srgbClr val="EC008C"/>
                </a:solidFill>
                <a:latin typeface="Arial Narrow" panose="020B0606020202030204" pitchFamily="34" charset="0"/>
              </a:rPr>
              <a:t>Prehod mladih +</a:t>
            </a:r>
          </a:p>
        </p:txBody>
      </p:sp>
      <p:sp>
        <p:nvSpPr>
          <p:cNvPr id="8" name="PoljeZBesedilom 7">
            <a:extLst>
              <a:ext uri="{FF2B5EF4-FFF2-40B4-BE49-F238E27FC236}">
                <a16:creationId xmlns:a16="http://schemas.microsoft.com/office/drawing/2014/main" id="{4735E447-E9D3-E980-EA45-D9D7A8032598}"/>
              </a:ext>
            </a:extLst>
          </p:cNvPr>
          <p:cNvSpPr txBox="1"/>
          <p:nvPr/>
        </p:nvSpPr>
        <p:spPr>
          <a:xfrm>
            <a:off x="545976" y="1769550"/>
            <a:ext cx="451429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endParaRPr lang="sl-SI" sz="1200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sl-SI" sz="1200" dirty="0">
                <a:latin typeface="Arial Narrow" panose="020B0606020202030204" pitchFamily="34" charset="0"/>
              </a:rPr>
              <a:t>Dunajska cesta 5, 1000 Ljubljana</a:t>
            </a:r>
            <a:br>
              <a:rPr lang="sl-SI" sz="1200" dirty="0">
                <a:latin typeface="Arial Narrow" panose="020B0606020202030204" pitchFamily="34" charset="0"/>
              </a:rPr>
            </a:br>
            <a:r>
              <a:rPr lang="sl-SI" sz="1200" dirty="0">
                <a:latin typeface="Arial Narrow" panose="020B0606020202030204" pitchFamily="34" charset="0"/>
              </a:rPr>
              <a:t>e-pošta: </a:t>
            </a:r>
            <a:r>
              <a:rPr lang="sl-SI" sz="1200" dirty="0">
                <a:latin typeface="Arial Narrow" panose="020B0606020202030204" pitchFamily="34" charset="0"/>
                <a:hlinkClick r:id="rId3"/>
              </a:rPr>
              <a:t>zizrs@siol.net</a:t>
            </a:r>
            <a:r>
              <a:rPr lang="sl-SI" sz="1200" dirty="0">
                <a:latin typeface="Arial Narrow" panose="020B0606020202030204" pitchFamily="34" charset="0"/>
              </a:rPr>
              <a:t>, spletna stran: </a:t>
            </a:r>
            <a:r>
              <a:rPr lang="sl-SI" sz="1200" dirty="0">
                <a:latin typeface="Arial Narrow" panose="020B0606020202030204" pitchFamily="34" charset="0"/>
                <a:hlinkClick r:id="rId4"/>
              </a:rPr>
              <a:t>https://zizrs.si/</a:t>
            </a:r>
            <a:endParaRPr lang="sl-SI" sz="1200" dirty="0">
              <a:latin typeface="Arial Narrow" panose="020B0606020202030204" pitchFamily="34" charset="0"/>
            </a:endParaRPr>
          </a:p>
          <a:p>
            <a:r>
              <a:rPr lang="sl-SI" sz="1200" b="1" dirty="0">
                <a:latin typeface="Arial Narrow" panose="020B0606020202030204" pitchFamily="34" charset="0"/>
              </a:rPr>
              <a:t>Vodja projekta: </a:t>
            </a:r>
            <a:r>
              <a:rPr lang="sl-SI" sz="1200" dirty="0">
                <a:solidFill>
                  <a:srgbClr val="EC008C"/>
                </a:solidFill>
                <a:latin typeface="Arial Narrow" panose="020B0606020202030204" pitchFamily="34" charset="0"/>
              </a:rPr>
              <a:t>Karl Destovnik</a:t>
            </a:r>
          </a:p>
          <a:p>
            <a:br>
              <a:rPr lang="sl-SI" sz="1200" dirty="0">
                <a:latin typeface="Arial Narrow" panose="020B0606020202030204" pitchFamily="34" charset="0"/>
              </a:rPr>
            </a:br>
            <a:r>
              <a:rPr lang="sl-SI" sz="1200" b="1" dirty="0">
                <a:latin typeface="Arial Narrow" panose="020B0606020202030204" pitchFamily="34" charset="0"/>
              </a:rPr>
              <a:t>Koordinatorice projekta:</a:t>
            </a:r>
          </a:p>
          <a:p>
            <a:r>
              <a:rPr lang="sl-SI" sz="1200" dirty="0">
                <a:solidFill>
                  <a:srgbClr val="EC008C"/>
                </a:solidFill>
                <a:latin typeface="Arial Narrow" panose="020B0606020202030204" pitchFamily="34" charset="0"/>
              </a:rPr>
              <a:t>Eva Rogina</a:t>
            </a:r>
            <a:br>
              <a:rPr lang="sl-SI" sz="1200" dirty="0">
                <a:latin typeface="Arial Narrow" panose="020B0606020202030204" pitchFamily="34" charset="0"/>
              </a:rPr>
            </a:br>
            <a:r>
              <a:rPr lang="sl-SI" sz="1200" dirty="0">
                <a:latin typeface="Arial Narrow" panose="020B0606020202030204" pitchFamily="34" charset="0"/>
              </a:rPr>
              <a:t>Dunajska cesta 5, 1000 </a:t>
            </a:r>
            <a:r>
              <a:rPr lang="sl-SI" sz="1200" b="1" dirty="0">
                <a:latin typeface="Arial Narrow" panose="020B0606020202030204" pitchFamily="34" charset="0"/>
              </a:rPr>
              <a:t>Ljubljana </a:t>
            </a:r>
            <a:br>
              <a:rPr lang="sl-SI" sz="1200" dirty="0">
                <a:latin typeface="Arial Narrow" panose="020B0606020202030204" pitchFamily="34" charset="0"/>
              </a:rPr>
            </a:br>
            <a:r>
              <a:rPr lang="sl-SI" sz="1200" dirty="0">
                <a:latin typeface="Arial Narrow" panose="020B0606020202030204" pitchFamily="34" charset="0"/>
              </a:rPr>
              <a:t>Tel.: 01 280 34 53; GSM: 064 174 879</a:t>
            </a:r>
            <a:br>
              <a:rPr lang="sl-SI" sz="1200" dirty="0">
                <a:latin typeface="Arial Narrow" panose="020B0606020202030204" pitchFamily="34" charset="0"/>
              </a:rPr>
            </a:br>
            <a:r>
              <a:rPr lang="sl-SI" sz="1200" dirty="0">
                <a:latin typeface="Arial Narrow" panose="020B0606020202030204" pitchFamily="34" charset="0"/>
              </a:rPr>
              <a:t>E-pošta: </a:t>
            </a:r>
            <a:r>
              <a:rPr lang="sl-SI" sz="1200" dirty="0">
                <a:latin typeface="Arial Narrow" panose="020B0606020202030204" pitchFamily="34" charset="0"/>
                <a:hlinkClick r:id="rId5"/>
              </a:rPr>
              <a:t>eva.rogina@prehodmladih.si</a:t>
            </a:r>
            <a:endParaRPr lang="sl-SI" sz="1200" dirty="0">
              <a:latin typeface="Arial Narrow" panose="020B0606020202030204" pitchFamily="34" charset="0"/>
            </a:endParaRPr>
          </a:p>
          <a:p>
            <a:endParaRPr lang="sl-SI" sz="1200" dirty="0">
              <a:latin typeface="Arial Narrow" panose="020B0606020202030204" pitchFamily="34" charset="0"/>
            </a:endParaRPr>
          </a:p>
          <a:p>
            <a:r>
              <a:rPr lang="sl-SI" sz="1200" dirty="0">
                <a:solidFill>
                  <a:srgbClr val="EC008C"/>
                </a:solidFill>
                <a:latin typeface="Arial Narrow" panose="020B0606020202030204" pitchFamily="34" charset="0"/>
              </a:rPr>
              <a:t>Barbara Škrubej</a:t>
            </a:r>
            <a:br>
              <a:rPr lang="sl-SI" sz="1200" dirty="0">
                <a:latin typeface="Arial Narrow" panose="020B0606020202030204" pitchFamily="34" charset="0"/>
              </a:rPr>
            </a:br>
            <a:r>
              <a:rPr lang="sl-SI" sz="1200" dirty="0">
                <a:latin typeface="Arial Narrow" panose="020B0606020202030204" pitchFamily="34" charset="0"/>
              </a:rPr>
              <a:t>Ulica heroja </a:t>
            </a:r>
            <a:r>
              <a:rPr lang="sl-SI" sz="1200" dirty="0" err="1">
                <a:latin typeface="Arial Narrow" panose="020B0606020202030204" pitchFamily="34" charset="0"/>
              </a:rPr>
              <a:t>Šaranoviča</a:t>
            </a:r>
            <a:r>
              <a:rPr lang="sl-SI" sz="1200" dirty="0">
                <a:latin typeface="Arial Narrow" panose="020B0606020202030204" pitchFamily="34" charset="0"/>
              </a:rPr>
              <a:t> 27, 2000 </a:t>
            </a:r>
            <a:r>
              <a:rPr lang="sl-SI" sz="1200" b="1" dirty="0">
                <a:latin typeface="Arial Narrow" panose="020B0606020202030204" pitchFamily="34" charset="0"/>
              </a:rPr>
              <a:t>Maribor</a:t>
            </a:r>
            <a:br>
              <a:rPr lang="sl-SI" sz="1200" dirty="0">
                <a:latin typeface="Arial Narrow" panose="020B0606020202030204" pitchFamily="34" charset="0"/>
              </a:rPr>
            </a:br>
            <a:r>
              <a:rPr lang="sl-SI" sz="1200" dirty="0">
                <a:latin typeface="Arial Narrow" panose="020B0606020202030204" pitchFamily="34" charset="0"/>
              </a:rPr>
              <a:t>GSM: 041 692 774</a:t>
            </a:r>
            <a:br>
              <a:rPr lang="sl-SI" sz="1200" dirty="0">
                <a:latin typeface="Arial Narrow" panose="020B0606020202030204" pitchFamily="34" charset="0"/>
              </a:rPr>
            </a:br>
            <a:r>
              <a:rPr lang="sl-SI" sz="1200" dirty="0">
                <a:latin typeface="Arial Narrow" panose="020B0606020202030204" pitchFamily="34" charset="0"/>
              </a:rPr>
              <a:t>E-pošta: </a:t>
            </a:r>
            <a:r>
              <a:rPr lang="sl-SI" sz="1200" dirty="0">
                <a:latin typeface="Arial Narrow" panose="020B0606020202030204" pitchFamily="34" charset="0"/>
                <a:hlinkClick r:id="rId6"/>
              </a:rPr>
              <a:t>barbara.skrubej@prehodmladih.si</a:t>
            </a:r>
            <a:endParaRPr lang="sl-SI" sz="1200" dirty="0">
              <a:latin typeface="Arial Narrow" panose="020B0606020202030204" pitchFamily="34" charset="0"/>
            </a:endParaRPr>
          </a:p>
          <a:p>
            <a:endParaRPr lang="sl-SI" sz="1200" dirty="0">
              <a:latin typeface="Arial Narrow" panose="020B0606020202030204" pitchFamily="34" charset="0"/>
            </a:endParaRPr>
          </a:p>
          <a:p>
            <a:r>
              <a:rPr lang="sl-SI" sz="1200" dirty="0">
                <a:solidFill>
                  <a:srgbClr val="EC008C"/>
                </a:solidFill>
                <a:latin typeface="Arial Narrow" panose="020B0606020202030204" pitchFamily="34" charset="0"/>
              </a:rPr>
              <a:t>Ana Peklaj</a:t>
            </a:r>
            <a:br>
              <a:rPr lang="sl-SI" sz="1200" dirty="0">
                <a:latin typeface="Arial Narrow" panose="020B0606020202030204" pitchFamily="34" charset="0"/>
              </a:rPr>
            </a:br>
            <a:r>
              <a:rPr lang="sl-SI" sz="1200" dirty="0">
                <a:latin typeface="Arial Narrow" panose="020B0606020202030204" pitchFamily="34" charset="0"/>
              </a:rPr>
              <a:t>Dunajska cesta 5, 1000 </a:t>
            </a:r>
            <a:r>
              <a:rPr lang="sl-SI" sz="1200" b="1" dirty="0">
                <a:latin typeface="Arial Narrow" panose="020B0606020202030204" pitchFamily="34" charset="0"/>
              </a:rPr>
              <a:t>Ljubljana </a:t>
            </a:r>
            <a:br>
              <a:rPr lang="sl-SI" sz="1200" dirty="0">
                <a:latin typeface="Arial Narrow" panose="020B0606020202030204" pitchFamily="34" charset="0"/>
              </a:rPr>
            </a:br>
            <a:r>
              <a:rPr lang="sl-SI" sz="1200" dirty="0">
                <a:latin typeface="Arial Narrow" panose="020B0606020202030204" pitchFamily="34" charset="0"/>
              </a:rPr>
              <a:t>Tel.: 01 280 34 53; GSM: 064 223 073</a:t>
            </a:r>
            <a:br>
              <a:rPr lang="sl-SI" sz="1200" dirty="0">
                <a:latin typeface="Arial Narrow" panose="020B0606020202030204" pitchFamily="34" charset="0"/>
              </a:rPr>
            </a:br>
            <a:r>
              <a:rPr lang="sl-SI" sz="1200" dirty="0">
                <a:latin typeface="Arial Narrow" panose="020B0606020202030204" pitchFamily="34" charset="0"/>
              </a:rPr>
              <a:t>E-pošta: </a:t>
            </a:r>
            <a:r>
              <a:rPr lang="sl-SI" sz="1200" dirty="0">
                <a:latin typeface="Arial Narrow" panose="020B0606020202030204" pitchFamily="34" charset="0"/>
                <a:hlinkClick r:id="rId7"/>
              </a:rPr>
              <a:t>ana.peklaj@prehodmladih.si</a:t>
            </a:r>
            <a:endParaRPr lang="sl-SI" sz="1200" dirty="0">
              <a:latin typeface="Arial Narrow" panose="020B0606020202030204" pitchFamily="34" charset="0"/>
            </a:endParaRP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1A7F4AE5-42AB-257C-A0BA-BE29640F08D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57" y="1532121"/>
            <a:ext cx="3069638" cy="324177"/>
          </a:xfrm>
          <a:prstGeom prst="rect">
            <a:avLst/>
          </a:prstGeom>
        </p:spPr>
      </p:pic>
      <p:pic>
        <p:nvPicPr>
          <p:cNvPr id="13" name="Slika 12">
            <a:extLst>
              <a:ext uri="{FF2B5EF4-FFF2-40B4-BE49-F238E27FC236}">
                <a16:creationId xmlns:a16="http://schemas.microsoft.com/office/drawing/2014/main" id="{FF2B10F8-200C-1B9C-0DC5-846DA759EC0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8431" y="4121140"/>
            <a:ext cx="539351" cy="539351"/>
          </a:xfrm>
          <a:prstGeom prst="rect">
            <a:avLst/>
          </a:prstGeom>
        </p:spPr>
      </p:pic>
      <p:pic>
        <p:nvPicPr>
          <p:cNvPr id="15" name="Slika 14">
            <a:extLst>
              <a:ext uri="{FF2B5EF4-FFF2-40B4-BE49-F238E27FC236}">
                <a16:creationId xmlns:a16="http://schemas.microsoft.com/office/drawing/2014/main" id="{DE0E13EC-FEDC-5D09-F7E8-9955839B70C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8431" y="4552408"/>
            <a:ext cx="540000" cy="540000"/>
          </a:xfrm>
          <a:prstGeom prst="rect">
            <a:avLst/>
          </a:prstGeom>
        </p:spPr>
      </p:pic>
      <p:pic>
        <p:nvPicPr>
          <p:cNvPr id="17" name="Slika 16">
            <a:extLst>
              <a:ext uri="{FF2B5EF4-FFF2-40B4-BE49-F238E27FC236}">
                <a16:creationId xmlns:a16="http://schemas.microsoft.com/office/drawing/2014/main" id="{2E9EE8FD-37B0-D242-AB4D-935F8C969B0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8431" y="4983676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9956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Officeova 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ova 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ova 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ova tema">
  <a:themeElements>
    <a:clrScheme name="Officeova 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ova 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ova 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ova tema">
  <a:themeElements>
    <a:clrScheme name="Officeova 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ova 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ova 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Načrt po meri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Načrt po meri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1345</TotalTime>
  <Words>2353</Words>
  <Application>Microsoft Office PowerPoint</Application>
  <PresentationFormat>Diaprojekcija na zaslonu (4:3)</PresentationFormat>
  <Paragraphs>260</Paragraphs>
  <Slides>28</Slides>
  <Notes>8</Notes>
  <HiddenSlides>0</HiddenSlides>
  <MMClips>0</MMClips>
  <ScaleCrop>false</ScaleCrop>
  <HeadingPairs>
    <vt:vector size="6" baseType="variant">
      <vt:variant>
        <vt:lpstr>Uporabljene pisave</vt:lpstr>
      </vt:variant>
      <vt:variant>
        <vt:i4>5</vt:i4>
      </vt:variant>
      <vt:variant>
        <vt:lpstr>Tema</vt:lpstr>
      </vt:variant>
      <vt:variant>
        <vt:i4>5</vt:i4>
      </vt:variant>
      <vt:variant>
        <vt:lpstr>Naslovi diapozitivov</vt:lpstr>
      </vt:variant>
      <vt:variant>
        <vt:i4>28</vt:i4>
      </vt:variant>
    </vt:vector>
  </HeadingPairs>
  <TitlesOfParts>
    <vt:vector size="38" baseType="lpstr">
      <vt:lpstr>Aptos Narrow</vt:lpstr>
      <vt:lpstr>Arial</vt:lpstr>
      <vt:lpstr>Arial Narrow</vt:lpstr>
      <vt:lpstr>Calibri</vt:lpstr>
      <vt:lpstr>Calibri Light</vt:lpstr>
      <vt:lpstr>Officeova tema</vt:lpstr>
      <vt:lpstr>1_Officeova tema</vt:lpstr>
      <vt:lpstr>2_Officeova tema</vt:lpstr>
      <vt:lpstr>Načrt po meri</vt:lpstr>
      <vt:lpstr>1_Načrt po meri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Ana Destovnik</dc:creator>
  <cp:lastModifiedBy>Eva Rogina</cp:lastModifiedBy>
  <cp:revision>54</cp:revision>
  <cp:lastPrinted>2026-05-07T11:27:09Z</cp:lastPrinted>
  <dcterms:created xsi:type="dcterms:W3CDTF">2017-12-12T13:35:11Z</dcterms:created>
  <dcterms:modified xsi:type="dcterms:W3CDTF">2026-05-14T12:22:00Z</dcterms:modified>
</cp:coreProperties>
</file>