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2" autoAdjust="0"/>
  </p:normalViewPr>
  <p:slideViewPr>
    <p:cSldViewPr snapToGrid="0">
      <p:cViewPr varScale="1">
        <p:scale>
          <a:sx n="82" d="100"/>
          <a:sy n="82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4716F4-A561-4D0F-922E-D844772B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64892F-AE0C-45B0-8848-62825B96B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B54DDA-20FE-4444-A057-AC53256F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4D51B8-EB3B-4F89-B213-F7C4FED2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33792A-E5E4-4536-8C35-94A976C4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877DD69-8097-4A74-92A9-FEE7A0B88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43062"/>
            <a:ext cx="12191999" cy="72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38FD9-18F5-4A7E-B669-EDC23885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8CAA184-5915-43CF-9697-573B2C6A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A841A4-FD29-47FB-9324-FBD2E9D0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3FB9DF-C483-4958-AA0B-0767992B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CF5B79C-3EAE-47A7-AAD2-2380AA5E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653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24515A0-C8CB-4A2B-8F28-CD7861ED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88DE799-A5CF-4E9C-B927-F52359578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ECD3B8-6541-4B31-9EE5-4DB036DD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1FB001-4E37-4834-88C6-F34B5C78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249B7A-7FFF-4E83-8C3B-37D35B9C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07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8E56B-8693-4F36-804E-57471569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AFD7DB-8660-4E3A-B3F0-96B77D68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837BA6-3019-478E-970E-EED1BC51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4CF4EB-51B7-4424-BBD8-07450B12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9585C-1205-4B78-B7C7-440F0975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95BFFCB-8307-4C2D-84B1-7C35B067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3062"/>
            <a:ext cx="12192000" cy="7201062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E794BF7E-3943-4711-8F56-63113D5BA552}"/>
              </a:ext>
            </a:extLst>
          </p:cNvPr>
          <p:cNvSpPr/>
          <p:nvPr userDrawn="1"/>
        </p:nvSpPr>
        <p:spPr>
          <a:xfrm>
            <a:off x="0" y="-58189"/>
            <a:ext cx="12192000" cy="194714"/>
          </a:xfrm>
          <a:prstGeom prst="rect">
            <a:avLst/>
          </a:prstGeom>
          <a:solidFill>
            <a:srgbClr val="031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250A845-8007-487B-ADF9-5B7D83B82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3"/>
          <a:stretch/>
        </p:blipFill>
        <p:spPr>
          <a:xfrm>
            <a:off x="10133921" y="884712"/>
            <a:ext cx="2058079" cy="50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FCFF5-5371-4B1E-AFF2-89EB8264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DAB09C-1310-4AC3-A9CF-6A9B1AAB2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09F464A-051C-4EFC-9369-5CC9F5C2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BDF8EF-B45F-48FA-B335-5856E0F8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3E5FB3-166F-4162-8CCA-BB8580DF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13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5A838-3044-44D5-8221-050F4FBE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D31545-5603-4D3F-A1FF-DD81D793A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7ED442-F3B6-44A7-A31E-A9B123479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FCF1CB4-D597-4C67-AFDE-6C496EAD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63C6E84-F333-45BB-9783-73BDF43F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6891F2E-2CEA-4332-A74D-C23445FD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1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519764-DE89-49A9-86C1-B08D059A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045A6E-165D-4E7B-813A-6CA24D47C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16199D2-90B3-44A8-A541-626B798B5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E8E9D0A-BB5A-4980-B789-35E8E0723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BC653E7-4498-40B8-B15D-FBEE8A0F4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4AF4AAA-A8D0-446E-9EF5-FF49CCC1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6079FE-A929-4A28-8F88-1B7D5593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8FE385A-B3B9-4057-9685-21CBDFA5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5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878776-5978-49EC-A7A1-1D0B964C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0C88CB83-40B5-4C46-8A27-0E813A89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A76A410-7B67-4D1C-968C-A376F993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03F226D-B852-4F64-8476-87D7C36E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69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04C64B6-4266-4AB1-A37B-EB7C5A32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EFD5156-3B25-4204-86AF-E0B616E7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6AE5A68-635E-44D2-BE39-B99D9C0F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68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0134A-F81C-4B9C-A1F3-98A9250C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02C666-AE7F-4334-BCAB-D7964792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CE2ABCC-560C-4BBD-8F99-D5CBDE2B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77971FF-FC95-40EB-BA75-99887BDD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F92E87D-1056-4604-AF93-37EF38D8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D071E30-EB1E-4F75-8309-B4C71142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933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06903-0865-4543-924F-0E1D3EE2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0CD9DCE-1CB6-45FC-8EDB-B154300EA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38A7C8D-B227-40F1-B057-54DF5092C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D2E922-7527-41C8-9377-E202653F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08E68F-20C2-41FF-B2F6-E31B4095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5D8164A-F008-49EC-9FF0-0D3F1FBC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94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61EDF6B-96A5-43D2-B65F-23755693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F6CD64A-448B-4A22-AA50-F6EAEBA9C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E26EB4-597B-4724-99CC-268AED62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49711-96DA-4797-BD17-D9E301A93245}" type="datetimeFigureOut">
              <a:rPr lang="sl-SI" smtClean="0"/>
              <a:t>23. 04. 2021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462300-7D94-4723-A20A-2923C6FF1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A6E938-A850-41DF-86BF-42FC2C1C4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D1CB-80F6-4C74-B121-927040F7CA61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FED04BF-09A7-4AE2-8ED8-C167C66E50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3062"/>
            <a:ext cx="12192000" cy="7201062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37907A56-F395-4F7E-91F3-D467AF663489}"/>
              </a:ext>
            </a:extLst>
          </p:cNvPr>
          <p:cNvSpPr/>
          <p:nvPr userDrawn="1"/>
        </p:nvSpPr>
        <p:spPr>
          <a:xfrm>
            <a:off x="0" y="-58189"/>
            <a:ext cx="12192000" cy="194714"/>
          </a:xfrm>
          <a:prstGeom prst="rect">
            <a:avLst/>
          </a:prstGeom>
          <a:solidFill>
            <a:srgbClr val="031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06A460B-223D-4BE9-A399-77A0C9B9D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3"/>
          <a:stretch/>
        </p:blipFill>
        <p:spPr>
          <a:xfrm>
            <a:off x="10133921" y="884712"/>
            <a:ext cx="2058079" cy="50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gov/digital-government/digital-government-review-of-slovenia-2020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24D7B7E-3171-4101-8E2D-93C07B755971}"/>
              </a:ext>
            </a:extLst>
          </p:cNvPr>
          <p:cNvSpPr txBox="1"/>
          <p:nvPr/>
        </p:nvSpPr>
        <p:spPr>
          <a:xfrm>
            <a:off x="262706" y="4700642"/>
            <a:ext cx="122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  <a:endParaRPr lang="sl-SI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17A28A9-4EAC-480D-A699-A3FBE03AA11D}"/>
              </a:ext>
            </a:extLst>
          </p:cNvPr>
          <p:cNvSpPr txBox="1"/>
          <p:nvPr/>
        </p:nvSpPr>
        <p:spPr>
          <a:xfrm>
            <a:off x="300027" y="5502811"/>
            <a:ext cx="8158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Brdo pri Kranju, 23. april 2021</a:t>
            </a:r>
            <a:br>
              <a:rPr lang="sl-SI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sl-SI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9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067E-3DAC-0A42-9173-197E5A3F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28"/>
            <a:ext cx="10515600" cy="1325563"/>
          </a:xfrm>
        </p:spPr>
        <p:txBody>
          <a:bodyPr>
            <a:normAutofit/>
          </a:bodyPr>
          <a:lstStyle/>
          <a:p>
            <a:r>
              <a:rPr lang="aa-ET" sz="3600" dirty="0"/>
              <a:t>OECD Digital Government Index,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57E09-BBC0-514D-9CEE-302D369FE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25" y="1111436"/>
            <a:ext cx="8541075" cy="425779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9F09AB4-30A7-E145-B284-9EC119FF1E7C}"/>
              </a:ext>
            </a:extLst>
          </p:cNvPr>
          <p:cNvSpPr/>
          <p:nvPr/>
        </p:nvSpPr>
        <p:spPr>
          <a:xfrm>
            <a:off x="6352411" y="3228756"/>
            <a:ext cx="207508" cy="1891862"/>
          </a:xfrm>
          <a:prstGeom prst="frame">
            <a:avLst/>
          </a:prstGeom>
          <a:solidFill>
            <a:srgbClr val="FF0000"/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205EF-F7AE-7E42-8193-B0DEE8B23BAA}"/>
              </a:ext>
            </a:extLst>
          </p:cNvPr>
          <p:cNvSpPr txBox="1"/>
          <p:nvPr/>
        </p:nvSpPr>
        <p:spPr>
          <a:xfrm>
            <a:off x="640491" y="5230326"/>
            <a:ext cx="98376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dirty="0"/>
              <a:t>Znotraj OECD smo tudi okoli povprečja:</a:t>
            </a:r>
          </a:p>
          <a:p>
            <a:pPr marL="285750" indent="-285750">
              <a:buFontTx/>
              <a:buChar char="-"/>
            </a:pPr>
            <a:r>
              <a:rPr lang="en-GB" dirty="0"/>
              <a:t>R</a:t>
            </a:r>
            <a:r>
              <a:rPr lang="aa-ET" dirty="0"/>
              <a:t>elativni zaostanek pri “Data driven public sector” in pri “Proactiveness”</a:t>
            </a:r>
          </a:p>
          <a:p>
            <a:pPr marL="285750" indent="-285750">
              <a:buFontTx/>
              <a:buChar char="-"/>
            </a:pPr>
            <a:r>
              <a:rPr lang="aa-ET" dirty="0"/>
              <a:t>Relativno najbolje pri “Open by default“</a:t>
            </a:r>
          </a:p>
          <a:p>
            <a:endParaRPr lang="aa-ET" dirty="0"/>
          </a:p>
          <a:p>
            <a:r>
              <a:rPr lang="aa-ET" dirty="0"/>
              <a:t>OECD za Slovenijo pripravlja Digital Government Review, končni rezultati bodo obkabljeni v juniju</a:t>
            </a:r>
          </a:p>
          <a:p>
            <a:r>
              <a:rPr lang="aa-ET" sz="1400" dirty="0"/>
              <a:t>(preliminarne ugotovitve: </a:t>
            </a:r>
            <a:r>
              <a:rPr lang="en-GB" sz="1400" dirty="0">
                <a:hlinkClick r:id="rId3"/>
              </a:rPr>
              <a:t>https://www.oecd.org/gov/digital-government/digital-government-review-of-slovenia-2020.htm</a:t>
            </a:r>
            <a:r>
              <a:rPr lang="en-GB" sz="1400" dirty="0"/>
              <a:t>)</a:t>
            </a:r>
            <a:endParaRPr lang="aa-ET" sz="1400" dirty="0"/>
          </a:p>
        </p:txBody>
      </p:sp>
    </p:spTree>
    <p:extLst>
      <p:ext uri="{BB962C8B-B14F-4D97-AF65-F5344CB8AC3E}">
        <p14:creationId xmlns:p14="http://schemas.microsoft.com/office/powerpoint/2010/main" val="123098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838200" y="1369461"/>
            <a:ext cx="11130280" cy="52219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sl-SI" b="1" dirty="0">
                <a:latin typeface="Century Gothic" panose="020B0502020202020204" pitchFamily="34" charset="0"/>
              </a:rPr>
              <a:t>Do 15.9.2021 izdelati predlog digitalizacije države s ciljem umestiti Slovenijo med prvih 5 držav v EU po DESI indeksu – do konca leta 2026</a:t>
            </a:r>
          </a:p>
          <a:p>
            <a:pPr>
              <a:lnSpc>
                <a:spcPct val="160000"/>
              </a:lnSpc>
            </a:pPr>
            <a:r>
              <a:rPr lang="sl-SI" b="1" dirty="0">
                <a:latin typeface="Century Gothic" panose="020B0502020202020204" pitchFamily="34" charset="0"/>
              </a:rPr>
              <a:t>Omogočiti dosledno izvajanje temeljnega načela vitke države: V vseh upravnih postopkih je državni organ tisti, ki mora pridobiti vse potrebne podatke za izvedbo postopka, ki obstajajo kjerkoli v uradnih bazah podatkov </a:t>
            </a:r>
          </a:p>
          <a:p>
            <a:pPr>
              <a:lnSpc>
                <a:spcPct val="200000"/>
              </a:lnSpc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KAKO NAPREJ?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</p:spTree>
    <p:extLst>
      <p:ext uri="{BB962C8B-B14F-4D97-AF65-F5344CB8AC3E}">
        <p14:creationId xmlns:p14="http://schemas.microsoft.com/office/powerpoint/2010/main" val="299336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838200" y="1483360"/>
            <a:ext cx="11130280" cy="52219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Dograditi fizično digitalno infrastrukturo in povezati vse poslovne subjekte ter gospodinjstva</a:t>
            </a:r>
          </a:p>
          <a:p>
            <a:pPr>
              <a:lnSpc>
                <a:spcPct val="150000"/>
              </a:lnSpc>
            </a:pPr>
            <a:r>
              <a:rPr lang="sl-SI" b="1" dirty="0">
                <a:latin typeface="Century Gothic" panose="020B0502020202020204" pitchFamily="34" charset="0"/>
              </a:rPr>
              <a:t>Temeljna znanja za uporabo digitalnih tehnologij vključiti v šolske programe</a:t>
            </a:r>
          </a:p>
          <a:p>
            <a:pPr>
              <a:lnSpc>
                <a:spcPct val="150000"/>
              </a:lnSpc>
            </a:pPr>
            <a:r>
              <a:rPr lang="sl-SI" b="1" dirty="0">
                <a:latin typeface="Century Gothic" panose="020B0502020202020204" pitchFamily="34" charset="0"/>
              </a:rPr>
              <a:t>Povečati izobraževalne kapacitete za pridobivanje specialističnih znanj</a:t>
            </a:r>
          </a:p>
          <a:p>
            <a:pPr>
              <a:lnSpc>
                <a:spcPct val="200000"/>
              </a:lnSpc>
            </a:pPr>
            <a:endParaRPr lang="sl-SI" dirty="0">
              <a:latin typeface="Century Gothic" panose="020B0502020202020204" pitchFamily="34" charset="0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KAKO NAPREJ?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</p:spTree>
    <p:extLst>
      <p:ext uri="{BB962C8B-B14F-4D97-AF65-F5344CB8AC3E}">
        <p14:creationId xmlns:p14="http://schemas.microsoft.com/office/powerpoint/2010/main" val="365416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A2C3-E27F-4F0D-AAC7-F1C4522A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ŠIRŠI IZZIVI DIGITALIZACIJE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377BE3-7B81-4F5D-9CEE-CCB14E6B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Tehnologija lahko služi tako dobremu kot slabemu</a:t>
            </a:r>
          </a:p>
          <a:p>
            <a:r>
              <a:rPr lang="sl-SI" b="1" dirty="0"/>
              <a:t>Suverenost človeka je v znanju – v znanju je moč (</a:t>
            </a:r>
            <a:r>
              <a:rPr lang="sl-SI" b="1" dirty="0" err="1"/>
              <a:t>FrBa</a:t>
            </a:r>
            <a:r>
              <a:rPr lang="sl-SI" b="1" dirty="0"/>
              <a:t>) </a:t>
            </a:r>
          </a:p>
          <a:p>
            <a:r>
              <a:rPr lang="sl-SI" b="1" dirty="0"/>
              <a:t>Človek mora ohraniti suverenost tudi v času UI</a:t>
            </a:r>
          </a:p>
          <a:p>
            <a:r>
              <a:rPr lang="sl-SI" b="1" dirty="0"/>
              <a:t>Predlogi ureditve EK za regulacijo UI – (prepoznavanje obraza, zbiranje podatkov o navadah, izbira zaposlenih…)</a:t>
            </a:r>
          </a:p>
          <a:p>
            <a:r>
              <a:rPr lang="sl-SI" b="1" dirty="0"/>
              <a:t>Grožnja kibernetskih napadov</a:t>
            </a:r>
          </a:p>
          <a:p>
            <a:r>
              <a:rPr lang="sl-SI" b="1" dirty="0"/>
              <a:t>Zavezani tako napredku kot dobremu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15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F1EC9-9330-4737-92E7-C67C7F76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26" y="3571240"/>
            <a:ext cx="10515600" cy="700195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latin typeface="Century Gothic" panose="020B0502020202020204" pitchFamily="34" charset="0"/>
              </a:rPr>
              <a:t>mag. IVAN Simič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93C6E7D-A534-47CA-B180-965B40D02635}"/>
              </a:ext>
            </a:extLst>
          </p:cNvPr>
          <p:cNvSpPr txBox="1">
            <a:spLocks/>
          </p:cNvSpPr>
          <p:nvPr/>
        </p:nvSpPr>
        <p:spPr>
          <a:xfrm>
            <a:off x="639226" y="4365172"/>
            <a:ext cx="10515600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dirty="0">
                <a:latin typeface="Century Gothic" panose="020B0502020202020204" pitchFamily="34" charset="0"/>
              </a:rPr>
              <a:t>predsednik Strateškega sveta za debirokratizacijo</a:t>
            </a:r>
            <a:br>
              <a:rPr lang="sl-SI" sz="2800" dirty="0">
                <a:latin typeface="Century Gothic" panose="020B0502020202020204" pitchFamily="34" charset="0"/>
              </a:rPr>
            </a:br>
            <a:endParaRPr lang="sl-SI" sz="2800" dirty="0">
              <a:latin typeface="Century Gothic" panose="020B0502020202020204" pitchFamily="34" charset="0"/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F1ACCA8-0E1F-43EF-8D00-2B81CFCDFAB0}"/>
              </a:ext>
            </a:extLst>
          </p:cNvPr>
          <p:cNvSpPr/>
          <p:nvPr/>
        </p:nvSpPr>
        <p:spPr>
          <a:xfrm>
            <a:off x="4530091" y="552890"/>
            <a:ext cx="2733870" cy="2733870"/>
          </a:xfrm>
          <a:prstGeom prst="ellipse">
            <a:avLst/>
          </a:prstGeom>
          <a:blipFill dpi="0" rotWithShape="1">
            <a:blip r:embed="rId2"/>
            <a:srcRect/>
            <a:tile tx="-622300" ty="-635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373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F1EC9-9330-4737-92E7-C67C7F76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72" y="656427"/>
            <a:ext cx="4559768" cy="700195"/>
          </a:xfrm>
        </p:spPr>
        <p:txBody>
          <a:bodyPr>
            <a:normAutofit/>
          </a:bodyPr>
          <a:lstStyle/>
          <a:p>
            <a:r>
              <a:rPr lang="sl-SI" sz="1800" b="1" dirty="0">
                <a:latin typeface="Century Gothic" panose="020B0502020202020204" pitchFamily="34" charset="0"/>
              </a:rPr>
              <a:t>Javna uprava in digitalna družba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  <p:pic>
        <p:nvPicPr>
          <p:cNvPr id="9" name="Slika 8" descr="Slika, ki vsebuje besede besedilo, miza, notranji, oseba&#10;&#10;Opis je samodejno ustvarjen">
            <a:extLst>
              <a:ext uri="{FF2B5EF4-FFF2-40B4-BE49-F238E27FC236}">
                <a16:creationId xmlns:a16="http://schemas.microsoft.com/office/drawing/2014/main" id="{F2D99E46-7376-4269-8F73-60B54532A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6" y="322646"/>
            <a:ext cx="2051646" cy="136776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31F8D26-385D-4102-8682-413FDB0C6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24" y="2319304"/>
            <a:ext cx="2051645" cy="13677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C2969BD-D527-4EF3-B09F-07A0F47FF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24" y="4277002"/>
            <a:ext cx="2050043" cy="1367763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0B6820FE-0D89-49F3-95FF-5C72098BDB3B}"/>
              </a:ext>
            </a:extLst>
          </p:cNvPr>
          <p:cNvSpPr txBox="1">
            <a:spLocks/>
          </p:cNvSpPr>
          <p:nvPr/>
        </p:nvSpPr>
        <p:spPr>
          <a:xfrm>
            <a:off x="2713842" y="2732260"/>
            <a:ext cx="4559768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b="1" dirty="0">
                <a:latin typeface="Century Gothic" panose="020B0502020202020204" pitchFamily="34" charset="0"/>
              </a:rPr>
              <a:t>Zdravstvo</a:t>
            </a: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E2CDA05-FC23-4E43-8EA1-9D6F681A4BF3}"/>
              </a:ext>
            </a:extLst>
          </p:cNvPr>
          <p:cNvSpPr txBox="1">
            <a:spLocks/>
          </p:cNvSpPr>
          <p:nvPr/>
        </p:nvSpPr>
        <p:spPr>
          <a:xfrm>
            <a:off x="1353581" y="4610785"/>
            <a:ext cx="4559768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800" b="1" dirty="0">
                <a:latin typeface="Century Gothic" panose="020B0502020202020204" pitchFamily="34" charset="0"/>
              </a:rPr>
              <a:t>Izobraževanje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014467B1-D048-4E32-97D1-05BBAF7F00CE}"/>
              </a:ext>
            </a:extLst>
          </p:cNvPr>
          <p:cNvSpPr txBox="1">
            <a:spLocks/>
          </p:cNvSpPr>
          <p:nvPr/>
        </p:nvSpPr>
        <p:spPr>
          <a:xfrm>
            <a:off x="8761650" y="656430"/>
            <a:ext cx="4559768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b="1" dirty="0">
                <a:latin typeface="Century Gothic" panose="020B0502020202020204" pitchFamily="34" charset="0"/>
              </a:rPr>
              <a:t>Gospodarstvo in </a:t>
            </a:r>
          </a:p>
          <a:p>
            <a:r>
              <a:rPr lang="sl-SI" sz="1800" b="1" dirty="0">
                <a:latin typeface="Century Gothic" panose="020B0502020202020204" pitchFamily="34" charset="0"/>
              </a:rPr>
              <a:t>podjetniško okolje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D2B8F05D-2C3A-4055-8FE8-33629724F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6560" y="322646"/>
            <a:ext cx="2049418" cy="136776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F3842BC-EF7D-4757-9989-E4639AD84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305" y="2319303"/>
            <a:ext cx="2051645" cy="1367763"/>
          </a:xfrm>
          <a:prstGeom prst="rect">
            <a:avLst/>
          </a:prstGeom>
        </p:spPr>
      </p:pic>
      <p:sp>
        <p:nvSpPr>
          <p:cNvPr id="22" name="Naslov 1">
            <a:extLst>
              <a:ext uri="{FF2B5EF4-FFF2-40B4-BE49-F238E27FC236}">
                <a16:creationId xmlns:a16="http://schemas.microsoft.com/office/drawing/2014/main" id="{CDE1FAD5-2476-461A-8968-0FAA16417A3F}"/>
              </a:ext>
            </a:extLst>
          </p:cNvPr>
          <p:cNvSpPr txBox="1">
            <a:spLocks/>
          </p:cNvSpPr>
          <p:nvPr/>
        </p:nvSpPr>
        <p:spPr>
          <a:xfrm>
            <a:off x="8761650" y="1662894"/>
            <a:ext cx="4559768" cy="271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l-SI" sz="1800" b="1" dirty="0">
                <a:latin typeface="Century Gothic" panose="020B0502020202020204" pitchFamily="34" charset="0"/>
              </a:rPr>
              <a:t>Nove tehnologije </a:t>
            </a:r>
          </a:p>
          <a:p>
            <a:pPr>
              <a:lnSpc>
                <a:spcPct val="120000"/>
              </a:lnSpc>
            </a:pPr>
            <a:r>
              <a:rPr lang="sl-SI" sz="1800" b="1" dirty="0">
                <a:latin typeface="Century Gothic" panose="020B0502020202020204" pitchFamily="34" charset="0"/>
              </a:rPr>
              <a:t>(AI &amp; kibernetska varnost, </a:t>
            </a:r>
          </a:p>
          <a:p>
            <a:pPr>
              <a:lnSpc>
                <a:spcPct val="120000"/>
              </a:lnSpc>
            </a:pPr>
            <a:r>
              <a:rPr lang="sl-SI" sz="1800" b="1" dirty="0" err="1">
                <a:latin typeface="Century Gothic" panose="020B0502020202020204" pitchFamily="34" charset="0"/>
              </a:rPr>
              <a:t>blockchain</a:t>
            </a:r>
            <a:r>
              <a:rPr lang="sl-SI" sz="1800" b="1" dirty="0">
                <a:latin typeface="Century Gothic" panose="020B0502020202020204" pitchFamily="34" charset="0"/>
              </a:rPr>
              <a:t>…)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50E8B7F6-7168-4A3A-A072-704F3F562D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306" y="4277002"/>
            <a:ext cx="2051645" cy="1367763"/>
          </a:xfrm>
          <a:prstGeom prst="rect">
            <a:avLst/>
          </a:prstGeom>
        </p:spPr>
      </p:pic>
      <p:sp>
        <p:nvSpPr>
          <p:cNvPr id="24" name="Naslov 1">
            <a:extLst>
              <a:ext uri="{FF2B5EF4-FFF2-40B4-BE49-F238E27FC236}">
                <a16:creationId xmlns:a16="http://schemas.microsoft.com/office/drawing/2014/main" id="{40F49AEB-4EAF-494B-B6FC-9B2F79C90B8A}"/>
              </a:ext>
            </a:extLst>
          </p:cNvPr>
          <p:cNvSpPr txBox="1">
            <a:spLocks/>
          </p:cNvSpPr>
          <p:nvPr/>
        </p:nvSpPr>
        <p:spPr>
          <a:xfrm>
            <a:off x="8801306" y="4703523"/>
            <a:ext cx="4559768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b="1" dirty="0">
                <a:latin typeface="Century Gothic" panose="020B0502020202020204" pitchFamily="34" charset="0"/>
              </a:rPr>
              <a:t>Digitalna diplomacija</a:t>
            </a:r>
          </a:p>
        </p:txBody>
      </p:sp>
    </p:spTree>
    <p:extLst>
      <p:ext uri="{BB962C8B-B14F-4D97-AF65-F5344CB8AC3E}">
        <p14:creationId xmlns:p14="http://schemas.microsoft.com/office/powerpoint/2010/main" val="19726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F1EC9-9330-4737-92E7-C67C7F76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05" y="2899908"/>
            <a:ext cx="10515600" cy="700195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>
                <a:latin typeface="Century Gothic" panose="020B0502020202020204" pitchFamily="34" charset="0"/>
              </a:rPr>
              <a:t>PREDSTAVITVE ČLANOV IN ČLANIC</a:t>
            </a:r>
            <a:br>
              <a:rPr lang="sl-SI" b="1" dirty="0">
                <a:latin typeface="Century Gothic" panose="020B0502020202020204" pitchFamily="34" charset="0"/>
              </a:rPr>
            </a:br>
            <a:r>
              <a:rPr lang="sl-SI" dirty="0">
                <a:latin typeface="Century Gothic" panose="020B0502020202020204" pitchFamily="34" charset="0"/>
              </a:rPr>
              <a:t>Strateškega sveta za digitalizacijo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</p:spTree>
    <p:extLst>
      <p:ext uri="{BB962C8B-B14F-4D97-AF65-F5344CB8AC3E}">
        <p14:creationId xmlns:p14="http://schemas.microsoft.com/office/powerpoint/2010/main" val="94962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24D7B7E-3171-4101-8E2D-93C07B755971}"/>
              </a:ext>
            </a:extLst>
          </p:cNvPr>
          <p:cNvSpPr txBox="1"/>
          <p:nvPr/>
        </p:nvSpPr>
        <p:spPr>
          <a:xfrm>
            <a:off x="0" y="2408855"/>
            <a:ext cx="1222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HVALA za udeležbo in 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 vidimo v DIGITALNI SLOVENIJI</a:t>
            </a:r>
            <a:endParaRPr lang="sl-SI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24D7B7E-3171-4101-8E2D-93C07B755971}"/>
              </a:ext>
            </a:extLst>
          </p:cNvPr>
          <p:cNvSpPr txBox="1"/>
          <p:nvPr/>
        </p:nvSpPr>
        <p:spPr>
          <a:xfrm>
            <a:off x="-29654" y="4960652"/>
            <a:ext cx="122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#Digitalizacija #DigitalnaSlovenija</a:t>
            </a:r>
            <a:endParaRPr lang="sl-SI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8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F1EC9-9330-4737-92E7-C67C7F76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26" y="3571240"/>
            <a:ext cx="10515600" cy="700195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latin typeface="Century Gothic" panose="020B0502020202020204" pitchFamily="34" charset="0"/>
              </a:rPr>
              <a:t>MARK BORIS Andrijanič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93C6E7D-A534-47CA-B180-965B40D02635}"/>
              </a:ext>
            </a:extLst>
          </p:cNvPr>
          <p:cNvSpPr txBox="1">
            <a:spLocks/>
          </p:cNvSpPr>
          <p:nvPr/>
        </p:nvSpPr>
        <p:spPr>
          <a:xfrm>
            <a:off x="639226" y="4365172"/>
            <a:ext cx="10515600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dirty="0">
                <a:latin typeface="Century Gothic" panose="020B0502020202020204" pitchFamily="34" charset="0"/>
              </a:rPr>
              <a:t>predsednik Strateškega sveta za digitalizacijo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F1ACCA8-0E1F-43EF-8D00-2B81CFCDFAB0}"/>
              </a:ext>
            </a:extLst>
          </p:cNvPr>
          <p:cNvSpPr/>
          <p:nvPr/>
        </p:nvSpPr>
        <p:spPr>
          <a:xfrm>
            <a:off x="4530091" y="570400"/>
            <a:ext cx="2733870" cy="27338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115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F1EC9-9330-4737-92E7-C67C7F76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26" y="3571240"/>
            <a:ext cx="10515600" cy="700195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latin typeface="Century Gothic" panose="020B0502020202020204" pitchFamily="34" charset="0"/>
              </a:rPr>
              <a:t>JANEZ Janša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93C6E7D-A534-47CA-B180-965B40D02635}"/>
              </a:ext>
            </a:extLst>
          </p:cNvPr>
          <p:cNvSpPr txBox="1">
            <a:spLocks/>
          </p:cNvSpPr>
          <p:nvPr/>
        </p:nvSpPr>
        <p:spPr>
          <a:xfrm>
            <a:off x="639226" y="4365172"/>
            <a:ext cx="10515600" cy="70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dirty="0">
                <a:latin typeface="Century Gothic" panose="020B0502020202020204" pitchFamily="34" charset="0"/>
              </a:rPr>
              <a:t>predsednik vlade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F1ACCA8-0E1F-43EF-8D00-2B81CFCDFAB0}"/>
              </a:ext>
            </a:extLst>
          </p:cNvPr>
          <p:cNvSpPr/>
          <p:nvPr/>
        </p:nvSpPr>
        <p:spPr>
          <a:xfrm>
            <a:off x="4530091" y="570400"/>
            <a:ext cx="2733870" cy="2733870"/>
          </a:xfrm>
          <a:prstGeom prst="ellipse">
            <a:avLst/>
          </a:prstGeom>
          <a:blipFill dpi="0" rotWithShape="1">
            <a:blip r:embed="rId2"/>
            <a:srcRect/>
            <a:stretch>
              <a:fillRect l="-14000" r="-1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195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F1EC9-9330-4737-92E7-C67C7F76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49"/>
            <a:ext cx="10515600" cy="700195"/>
          </a:xfrm>
        </p:spPr>
        <p:txBody>
          <a:bodyPr>
            <a:noAutofit/>
          </a:bodyPr>
          <a:lstStyle/>
          <a:p>
            <a:pPr algn="ctr"/>
            <a:r>
              <a:rPr lang="sl-SI" sz="7200" b="1" dirty="0">
                <a:latin typeface="Century Gothic" panose="020B0502020202020204" pitchFamily="34" charset="0"/>
              </a:rPr>
              <a:t>Digitalna doba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42C83D-DB0F-44DC-B355-875C287FB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595437"/>
            <a:ext cx="69913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1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838200" y="1584960"/>
            <a:ext cx="11130280" cy="52219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b="1" dirty="0">
                <a:latin typeface="Century Gothic" panose="020B0502020202020204" pitchFamily="34" charset="0"/>
              </a:rPr>
              <a:t>delež posameznikov, ki pozitivno vidijo vpliv tehnologij najnižji med vsemi državami EU</a:t>
            </a:r>
          </a:p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po DESI indeksu SLO za povprečjem EU – v l. 2020 na16. mestu</a:t>
            </a:r>
          </a:p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 le slabih 5 % vseh upravnih storitev je opravljenih elektronsko</a:t>
            </a:r>
          </a:p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pomanjkanje IKT kadra </a:t>
            </a:r>
          </a:p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počasne spremembe pri posodobitvah učnih kurikulumov</a:t>
            </a:r>
          </a:p>
          <a:p>
            <a:pPr>
              <a:lnSpc>
                <a:spcPct val="200000"/>
              </a:lnSpc>
            </a:pPr>
            <a:endParaRPr lang="sl-SI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Stanje v Sloveniji in primerjave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</p:spTree>
    <p:extLst>
      <p:ext uri="{BB962C8B-B14F-4D97-AF65-F5344CB8AC3E}">
        <p14:creationId xmlns:p14="http://schemas.microsoft.com/office/powerpoint/2010/main" val="114025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838199" y="1686560"/>
            <a:ext cx="11060575" cy="52219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b="1" dirty="0">
                <a:latin typeface="Century Gothic" panose="020B0502020202020204" pitchFamily="34" charset="0"/>
              </a:rPr>
              <a:t>otežena izvedba postopkov na sodobnih napravah zaradi ZUP-a in Uredbe o upravnem postopku</a:t>
            </a:r>
          </a:p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mnogo izdelanih strategij brez ključnih korakov ali rešitev in realizacije</a:t>
            </a:r>
          </a:p>
          <a:p>
            <a:pPr>
              <a:lnSpc>
                <a:spcPct val="200000"/>
              </a:lnSpc>
            </a:pPr>
            <a:r>
              <a:rPr lang="sl-SI" b="1" dirty="0">
                <a:latin typeface="Century Gothic" panose="020B0502020202020204" pitchFamily="34" charset="0"/>
              </a:rPr>
              <a:t>odpor do sprememb, ki prinašajo večjo preglednost (ker to omogoča neposredno odgovornost za posamične odločitve)</a:t>
            </a:r>
          </a:p>
          <a:p>
            <a:endParaRPr lang="sl-SI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b="1" dirty="0">
                <a:latin typeface="Century Gothic" panose="020B0502020202020204" pitchFamily="34" charset="0"/>
              </a:rPr>
              <a:t>Stanje v Sloveniji in primerjave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FB424F9-5586-4D43-AED2-B40C1320A656}"/>
              </a:ext>
            </a:extLst>
          </p:cNvPr>
          <p:cNvSpPr txBox="1"/>
          <p:nvPr/>
        </p:nvSpPr>
        <p:spPr>
          <a:xfrm>
            <a:off x="2219415" y="6391329"/>
            <a:ext cx="815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1. seja Strateškega sveta za digitalizacijo</a:t>
            </a:r>
          </a:p>
        </p:txBody>
      </p:sp>
    </p:spTree>
    <p:extLst>
      <p:ext uri="{BB962C8B-B14F-4D97-AF65-F5344CB8AC3E}">
        <p14:creationId xmlns:p14="http://schemas.microsoft.com/office/powerpoint/2010/main" val="107672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E02B5-D7C8-450A-80E6-9D281A7B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9DEFC7C-4CB9-41DE-B7CA-F284C3745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" y="365124"/>
            <a:ext cx="10814056" cy="5635625"/>
          </a:xfrm>
        </p:spPr>
      </p:pic>
    </p:spTree>
    <p:extLst>
      <p:ext uri="{BB962C8B-B14F-4D97-AF65-F5344CB8AC3E}">
        <p14:creationId xmlns:p14="http://schemas.microsoft.com/office/powerpoint/2010/main" val="380310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4843-4A66-0C46-A652-E06DB9B26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E3B55-1CAA-FA4F-8D8F-41A62E8C2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38A6C8-9F80-4185-ACF7-DB38F596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01" y="1054402"/>
            <a:ext cx="11241998" cy="474919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9817FBA-5917-428D-84F6-2D0DA537098B}"/>
              </a:ext>
            </a:extLst>
          </p:cNvPr>
          <p:cNvSpPr txBox="1"/>
          <p:nvPr/>
        </p:nvSpPr>
        <p:spPr>
          <a:xfrm>
            <a:off x="834887" y="1399430"/>
            <a:ext cx="380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/>
              <a:t>Krovni indeks EU: </a:t>
            </a:r>
          </a:p>
          <a:p>
            <a:r>
              <a:rPr lang="sl-SI" sz="3600" b="1" dirty="0"/>
              <a:t>16. </a:t>
            </a:r>
            <a:r>
              <a:rPr lang="sl-SI" sz="3600" b="1"/>
              <a:t>mesto </a:t>
            </a:r>
            <a:r>
              <a:rPr lang="sl-SI" sz="3600" b="1" dirty="0"/>
              <a:t>(od 28) </a:t>
            </a:r>
          </a:p>
        </p:txBody>
      </p:sp>
    </p:spTree>
    <p:extLst>
      <p:ext uri="{BB962C8B-B14F-4D97-AF65-F5344CB8AC3E}">
        <p14:creationId xmlns:p14="http://schemas.microsoft.com/office/powerpoint/2010/main" val="142168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9889E-C40C-EC4C-A880-93D860D7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4" y="331423"/>
            <a:ext cx="10058400" cy="4469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61EA3B-AC0B-0E40-8B14-41168F40C77A}"/>
              </a:ext>
            </a:extLst>
          </p:cNvPr>
          <p:cNvSpPr txBox="1"/>
          <p:nvPr/>
        </p:nvSpPr>
        <p:spPr>
          <a:xfrm>
            <a:off x="556591" y="4826675"/>
            <a:ext cx="10766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70C0"/>
                </a:solidFill>
              </a:rPr>
              <a:t>Povezljivost</a:t>
            </a:r>
            <a:r>
              <a:rPr lang="en-GB" sz="1400" b="1" dirty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rgbClr val="0070C0"/>
                </a:solidFill>
              </a:rPr>
              <a:t>– </a:t>
            </a:r>
            <a:r>
              <a:rPr lang="en-GB" sz="1400" dirty="0" err="1">
                <a:solidFill>
                  <a:srgbClr val="0070C0"/>
                </a:solidFill>
              </a:rPr>
              <a:t>krepko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</a:rPr>
              <a:t>pod </a:t>
            </a:r>
            <a:r>
              <a:rPr lang="en-GB" sz="1400" dirty="0" err="1">
                <a:solidFill>
                  <a:schemeClr val="accent1"/>
                </a:solidFill>
              </a:rPr>
              <a:t>povprečjem</a:t>
            </a:r>
            <a:r>
              <a:rPr lang="en-GB" sz="1400" dirty="0">
                <a:solidFill>
                  <a:schemeClr val="accent1"/>
                </a:solidFill>
              </a:rPr>
              <a:t> EU glede </a:t>
            </a:r>
            <a:r>
              <a:rPr lang="en-GB" sz="1400" dirty="0" err="1">
                <a:solidFill>
                  <a:schemeClr val="accent1"/>
                </a:solidFill>
              </a:rPr>
              <a:t>pokritosti</a:t>
            </a:r>
            <a:r>
              <a:rPr lang="en-GB" sz="1400" dirty="0">
                <a:solidFill>
                  <a:schemeClr val="accent1"/>
                </a:solidFill>
              </a:rPr>
              <a:t>  s </a:t>
            </a:r>
            <a:r>
              <a:rPr lang="en-GB" sz="1400" dirty="0" err="1">
                <a:solidFill>
                  <a:schemeClr val="accent1"/>
                </a:solidFill>
              </a:rPr>
              <a:t>fiksno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širokopasovno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povezavo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najmanj</a:t>
            </a:r>
            <a:r>
              <a:rPr lang="en-GB" sz="1400" dirty="0">
                <a:solidFill>
                  <a:schemeClr val="accent1"/>
                </a:solidFill>
              </a:rPr>
              <a:t> 100 Mb/S in </a:t>
            </a:r>
            <a:r>
              <a:rPr lang="en-GB" sz="1400" dirty="0" err="1">
                <a:solidFill>
                  <a:schemeClr val="accent1"/>
                </a:solidFill>
              </a:rPr>
              <a:t>pri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pripravljenosti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na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omrežje</a:t>
            </a:r>
            <a:r>
              <a:rPr lang="en-GB" sz="1400" dirty="0">
                <a:solidFill>
                  <a:schemeClr val="accent1"/>
                </a:solidFill>
              </a:rPr>
              <a:t> 5G;</a:t>
            </a:r>
          </a:p>
          <a:p>
            <a:r>
              <a:rPr lang="en-GB" sz="1400" b="1" dirty="0" err="1">
                <a:solidFill>
                  <a:schemeClr val="accent2"/>
                </a:solidFill>
              </a:rPr>
              <a:t>Človeški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kapital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dirty="0">
                <a:solidFill>
                  <a:schemeClr val="accent2"/>
                </a:solidFill>
              </a:rPr>
              <a:t>– </a:t>
            </a:r>
            <a:r>
              <a:rPr lang="en-GB" sz="1400" dirty="0" err="1">
                <a:solidFill>
                  <a:schemeClr val="accent2"/>
                </a:solidFill>
              </a:rPr>
              <a:t>nekoliko</a:t>
            </a:r>
            <a:r>
              <a:rPr lang="en-GB" sz="1400" dirty="0">
                <a:solidFill>
                  <a:schemeClr val="accent2"/>
                </a:solidFill>
              </a:rPr>
              <a:t> pod </a:t>
            </a:r>
            <a:r>
              <a:rPr lang="en-GB" sz="1400" dirty="0" err="1">
                <a:solidFill>
                  <a:schemeClr val="accent2"/>
                </a:solidFill>
              </a:rPr>
              <a:t>povprečjem</a:t>
            </a:r>
            <a:r>
              <a:rPr lang="en-GB" sz="1400" dirty="0">
                <a:solidFill>
                  <a:schemeClr val="accent2"/>
                </a:solidFill>
              </a:rPr>
              <a:t> EU </a:t>
            </a:r>
            <a:r>
              <a:rPr lang="en-GB" sz="1400" dirty="0" err="1">
                <a:solidFill>
                  <a:schemeClr val="accent2"/>
                </a:solidFill>
              </a:rPr>
              <a:t>pri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osnovnih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digitalnih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spretnostih</a:t>
            </a:r>
            <a:r>
              <a:rPr lang="en-GB" sz="1400" dirty="0">
                <a:solidFill>
                  <a:schemeClr val="accent2"/>
                </a:solidFill>
              </a:rPr>
              <a:t> in </a:t>
            </a:r>
            <a:r>
              <a:rPr lang="en-GB" sz="1400" dirty="0" err="1">
                <a:solidFill>
                  <a:schemeClr val="accent2"/>
                </a:solidFill>
              </a:rPr>
              <a:t>znanju</a:t>
            </a:r>
            <a:r>
              <a:rPr lang="en-GB" sz="1400" dirty="0">
                <a:solidFill>
                  <a:schemeClr val="accent2"/>
                </a:solidFill>
              </a:rPr>
              <a:t>;</a:t>
            </a:r>
          </a:p>
          <a:p>
            <a:r>
              <a:rPr lang="en-GB" sz="1400" b="1" dirty="0" err="1">
                <a:solidFill>
                  <a:srgbClr val="FF0000"/>
                </a:solidFill>
              </a:rPr>
              <a:t>Uporaba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 err="1">
                <a:solidFill>
                  <a:srgbClr val="FF0000"/>
                </a:solidFill>
              </a:rPr>
              <a:t>internetnih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 err="1">
                <a:solidFill>
                  <a:srgbClr val="FF0000"/>
                </a:solidFill>
              </a:rPr>
              <a:t>storitev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dirty="0">
                <a:solidFill>
                  <a:srgbClr val="FF0000"/>
                </a:solidFill>
              </a:rPr>
              <a:t>– pod </a:t>
            </a:r>
            <a:r>
              <a:rPr lang="en-GB" sz="1400" dirty="0" err="1">
                <a:solidFill>
                  <a:srgbClr val="FF0000"/>
                </a:solidFill>
              </a:rPr>
              <a:t>povprečjem</a:t>
            </a:r>
            <a:r>
              <a:rPr lang="en-GB" sz="1400" dirty="0">
                <a:solidFill>
                  <a:srgbClr val="FF0000"/>
                </a:solidFill>
              </a:rPr>
              <a:t> EU </a:t>
            </a:r>
            <a:r>
              <a:rPr lang="en-GB" sz="1400" dirty="0" err="1">
                <a:solidFill>
                  <a:srgbClr val="FF0000"/>
                </a:solidFill>
              </a:rPr>
              <a:t>pri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uporabi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videa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na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zahtevo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dirty="0" err="1">
                <a:solidFill>
                  <a:srgbClr val="FF0000"/>
                </a:solidFill>
              </a:rPr>
              <a:t>videoklicih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dirty="0" err="1">
                <a:solidFill>
                  <a:srgbClr val="FF0000"/>
                </a:solidFill>
              </a:rPr>
              <a:t>udeležbah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spletnih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tečajev</a:t>
            </a:r>
            <a:r>
              <a:rPr lang="en-GB" sz="1400" dirty="0">
                <a:solidFill>
                  <a:srgbClr val="FF0000"/>
                </a:solidFill>
              </a:rPr>
              <a:t> in </a:t>
            </a:r>
            <a:r>
              <a:rPr lang="en-GB" sz="1400" dirty="0" err="1">
                <a:solidFill>
                  <a:srgbClr val="FF0000"/>
                </a:solidFill>
              </a:rPr>
              <a:t>nakupovanju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r>
              <a:rPr lang="en-GB" sz="1400" b="1" dirty="0" err="1">
                <a:solidFill>
                  <a:srgbClr val="00B050"/>
                </a:solidFill>
              </a:rPr>
              <a:t>Integracija</a:t>
            </a:r>
            <a:r>
              <a:rPr lang="en-GB" sz="1400" b="1" dirty="0">
                <a:solidFill>
                  <a:srgbClr val="00B050"/>
                </a:solidFill>
              </a:rPr>
              <a:t> </a:t>
            </a:r>
            <a:r>
              <a:rPr lang="en-GB" sz="1400" b="1" dirty="0" err="1">
                <a:solidFill>
                  <a:srgbClr val="00B050"/>
                </a:solidFill>
              </a:rPr>
              <a:t>digitalne</a:t>
            </a:r>
            <a:r>
              <a:rPr lang="en-GB" sz="1400" b="1" dirty="0">
                <a:solidFill>
                  <a:srgbClr val="00B050"/>
                </a:solidFill>
              </a:rPr>
              <a:t> </a:t>
            </a:r>
            <a:r>
              <a:rPr lang="en-GB" sz="1400" b="1" dirty="0" err="1">
                <a:solidFill>
                  <a:srgbClr val="00B050"/>
                </a:solidFill>
              </a:rPr>
              <a:t>tehnologije</a:t>
            </a:r>
            <a:r>
              <a:rPr lang="en-GB" sz="1400" b="1" dirty="0">
                <a:solidFill>
                  <a:srgbClr val="00B050"/>
                </a:solidFill>
              </a:rPr>
              <a:t> </a:t>
            </a:r>
            <a:r>
              <a:rPr lang="en-GB" sz="1400" dirty="0">
                <a:solidFill>
                  <a:srgbClr val="00B050"/>
                </a:solidFill>
              </a:rPr>
              <a:t>– </a:t>
            </a:r>
            <a:r>
              <a:rPr lang="en-GB" sz="1400" dirty="0" err="1">
                <a:solidFill>
                  <a:srgbClr val="00B050"/>
                </a:solidFill>
              </a:rPr>
              <a:t>pri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vseh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indikatorjih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izjemno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blizu</a:t>
            </a:r>
            <a:r>
              <a:rPr lang="en-GB" sz="1400" dirty="0">
                <a:solidFill>
                  <a:srgbClr val="00B050"/>
                </a:solidFill>
              </a:rPr>
              <a:t> EU </a:t>
            </a:r>
            <a:r>
              <a:rPr lang="en-GB" sz="1400" dirty="0" err="1">
                <a:solidFill>
                  <a:srgbClr val="00B050"/>
                </a:solidFill>
              </a:rPr>
              <a:t>povprečja</a:t>
            </a:r>
            <a:r>
              <a:rPr lang="en-GB" sz="1400" dirty="0">
                <a:solidFill>
                  <a:srgbClr val="00B050"/>
                </a:solidFill>
              </a:rPr>
              <a:t>, </a:t>
            </a:r>
            <a:r>
              <a:rPr lang="en-GB" sz="1400" dirty="0" err="1">
                <a:solidFill>
                  <a:srgbClr val="00B050"/>
                </a:solidFill>
              </a:rPr>
              <a:t>ni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večjih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  <a:r>
              <a:rPr lang="en-GB" sz="1400" dirty="0" err="1">
                <a:solidFill>
                  <a:srgbClr val="00B050"/>
                </a:solidFill>
              </a:rPr>
              <a:t>odstopanj</a:t>
            </a:r>
            <a:r>
              <a:rPr lang="en-GB" sz="1400" dirty="0">
                <a:solidFill>
                  <a:srgbClr val="00B050"/>
                </a:solidFill>
              </a:rPr>
              <a:t>.</a:t>
            </a:r>
          </a:p>
          <a:p>
            <a:r>
              <a:rPr lang="en-GB" sz="1400" b="1" dirty="0" err="1">
                <a:solidFill>
                  <a:srgbClr val="7030A0"/>
                </a:solidFill>
              </a:rPr>
              <a:t>Digitalne</a:t>
            </a:r>
            <a:r>
              <a:rPr lang="en-GB" sz="1400" b="1" dirty="0">
                <a:solidFill>
                  <a:srgbClr val="7030A0"/>
                </a:solidFill>
              </a:rPr>
              <a:t> </a:t>
            </a:r>
            <a:r>
              <a:rPr lang="en-GB" sz="1400" b="1" dirty="0" err="1">
                <a:solidFill>
                  <a:srgbClr val="7030A0"/>
                </a:solidFill>
              </a:rPr>
              <a:t>javne</a:t>
            </a:r>
            <a:r>
              <a:rPr lang="en-GB" sz="1400" b="1" dirty="0">
                <a:solidFill>
                  <a:srgbClr val="7030A0"/>
                </a:solidFill>
              </a:rPr>
              <a:t> </a:t>
            </a:r>
            <a:r>
              <a:rPr lang="en-GB" sz="1400" b="1" dirty="0" err="1">
                <a:solidFill>
                  <a:srgbClr val="7030A0"/>
                </a:solidFill>
              </a:rPr>
              <a:t>storitve</a:t>
            </a:r>
            <a:r>
              <a:rPr lang="en-GB" sz="1400" b="1" dirty="0">
                <a:solidFill>
                  <a:srgbClr val="7030A0"/>
                </a:solidFill>
              </a:rPr>
              <a:t> </a:t>
            </a:r>
            <a:r>
              <a:rPr lang="en-GB" sz="1400" dirty="0">
                <a:solidFill>
                  <a:srgbClr val="7030A0"/>
                </a:solidFill>
              </a:rPr>
              <a:t>– </a:t>
            </a:r>
            <a:r>
              <a:rPr lang="en-GB" sz="1400" dirty="0" err="1">
                <a:solidFill>
                  <a:srgbClr val="7030A0"/>
                </a:solidFill>
              </a:rPr>
              <a:t>zelo</a:t>
            </a:r>
            <a:r>
              <a:rPr lang="en-GB" sz="1400" dirty="0">
                <a:solidFill>
                  <a:srgbClr val="7030A0"/>
                </a:solidFill>
              </a:rPr>
              <a:t> pod EU </a:t>
            </a:r>
            <a:r>
              <a:rPr lang="en-GB" sz="1400" dirty="0" err="1">
                <a:solidFill>
                  <a:srgbClr val="7030A0"/>
                </a:solidFill>
              </a:rPr>
              <a:t>povprečjem</a:t>
            </a:r>
            <a:r>
              <a:rPr lang="en-GB" sz="1400" dirty="0">
                <a:solidFill>
                  <a:srgbClr val="7030A0"/>
                </a:solidFill>
              </a:rPr>
              <a:t> glede </a:t>
            </a:r>
            <a:r>
              <a:rPr lang="en-GB" sz="1400" dirty="0" err="1">
                <a:solidFill>
                  <a:srgbClr val="7030A0"/>
                </a:solidFill>
              </a:rPr>
              <a:t>števila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uporabnikov</a:t>
            </a:r>
            <a:r>
              <a:rPr lang="en-GB" sz="1400" dirty="0">
                <a:solidFill>
                  <a:srgbClr val="7030A0"/>
                </a:solidFill>
              </a:rPr>
              <a:t> e-</a:t>
            </a:r>
            <a:r>
              <a:rPr lang="en-GB" sz="1400" dirty="0" err="1">
                <a:solidFill>
                  <a:srgbClr val="7030A0"/>
                </a:solidFill>
              </a:rPr>
              <a:t>uprave</a:t>
            </a:r>
            <a:r>
              <a:rPr lang="en-GB" sz="1400" dirty="0">
                <a:solidFill>
                  <a:srgbClr val="7030A0"/>
                </a:solidFill>
              </a:rPr>
              <a:t> in glede </a:t>
            </a:r>
            <a:r>
              <a:rPr lang="en-GB" sz="1400" dirty="0" err="1">
                <a:solidFill>
                  <a:srgbClr val="7030A0"/>
                </a:solidFill>
              </a:rPr>
              <a:t>digitalnih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javnih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storitev</a:t>
            </a:r>
            <a:r>
              <a:rPr lang="en-GB" sz="1400" dirty="0">
                <a:solidFill>
                  <a:srgbClr val="7030A0"/>
                </a:solidFill>
              </a:rPr>
              <a:t> za </a:t>
            </a:r>
            <a:r>
              <a:rPr lang="en-GB" sz="1400" dirty="0" err="1">
                <a:solidFill>
                  <a:srgbClr val="7030A0"/>
                </a:solidFill>
              </a:rPr>
              <a:t>podjetja</a:t>
            </a:r>
            <a:r>
              <a:rPr lang="en-GB" sz="1400" dirty="0">
                <a:solidFill>
                  <a:srgbClr val="7030A0"/>
                </a:solidFill>
              </a:rPr>
              <a:t>, </a:t>
            </a:r>
            <a:r>
              <a:rPr lang="en-GB" sz="1400" dirty="0" err="1">
                <a:solidFill>
                  <a:srgbClr val="7030A0"/>
                </a:solidFill>
              </a:rPr>
              <a:t>pri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ostalih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indikatorjih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smo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krepko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nad</a:t>
            </a:r>
            <a:r>
              <a:rPr lang="en-GB" sz="1400" dirty="0">
                <a:solidFill>
                  <a:srgbClr val="7030A0"/>
                </a:solidFill>
              </a:rPr>
              <a:t> </a:t>
            </a:r>
            <a:r>
              <a:rPr lang="en-GB" sz="1400" dirty="0" err="1">
                <a:solidFill>
                  <a:srgbClr val="7030A0"/>
                </a:solidFill>
              </a:rPr>
              <a:t>povprečjem</a:t>
            </a:r>
            <a:r>
              <a:rPr lang="en-GB" sz="1400" dirty="0">
                <a:solidFill>
                  <a:srgbClr val="7030A0"/>
                </a:solidFill>
              </a:rPr>
              <a:t>.</a:t>
            </a:r>
          </a:p>
          <a:p>
            <a:endParaRPr lang="aa-ET" sz="1400" dirty="0"/>
          </a:p>
        </p:txBody>
      </p:sp>
    </p:spTree>
    <p:extLst>
      <p:ext uri="{BB962C8B-B14F-4D97-AF65-F5344CB8AC3E}">
        <p14:creationId xmlns:p14="http://schemas.microsoft.com/office/powerpoint/2010/main" val="325523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588</Words>
  <Application>Microsoft Office PowerPoint</Application>
  <PresentationFormat>Širokozaslonsko</PresentationFormat>
  <Paragraphs>70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Officeova tema</vt:lpstr>
      <vt:lpstr>PowerPointova predstavitev</vt:lpstr>
      <vt:lpstr>MARK BORIS Andrijanič</vt:lpstr>
      <vt:lpstr>JANEZ Janša</vt:lpstr>
      <vt:lpstr>Digitalna doba</vt:lpstr>
      <vt:lpstr>Stanje v Sloveniji in primerjave</vt:lpstr>
      <vt:lpstr>Stanje v Sloveniji in primerjave</vt:lpstr>
      <vt:lpstr>PowerPointova predstavitev</vt:lpstr>
      <vt:lpstr>PowerPointova predstavitev</vt:lpstr>
      <vt:lpstr>PowerPointova predstavitev</vt:lpstr>
      <vt:lpstr>OECD Digital Government Index, 2019</vt:lpstr>
      <vt:lpstr>KAKO NAPREJ?</vt:lpstr>
      <vt:lpstr>KAKO NAPREJ?</vt:lpstr>
      <vt:lpstr>ŠIRŠI IZZIVI DIGITALIZACIJE</vt:lpstr>
      <vt:lpstr>mag. IVAN Simič</vt:lpstr>
      <vt:lpstr>Javna uprava in digitalna družba</vt:lpstr>
      <vt:lpstr>PREDSTAVITVE ČLANOV IN ČLANIC Strateškega sveta za digitalizacijo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Dani</dc:creator>
  <cp:lastModifiedBy>Sandra Letica Pavčič</cp:lastModifiedBy>
  <cp:revision>28</cp:revision>
  <dcterms:created xsi:type="dcterms:W3CDTF">2021-04-05T14:02:08Z</dcterms:created>
  <dcterms:modified xsi:type="dcterms:W3CDTF">2021-04-23T12:01:15Z</dcterms:modified>
</cp:coreProperties>
</file>