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966" r:id="rId2"/>
  </p:sldMasterIdLst>
  <p:notesMasterIdLst>
    <p:notesMasterId r:id="rId27"/>
  </p:notesMasterIdLst>
  <p:sldIdLst>
    <p:sldId id="256" r:id="rId3"/>
    <p:sldId id="259" r:id="rId4"/>
    <p:sldId id="258" r:id="rId5"/>
    <p:sldId id="324" r:id="rId6"/>
    <p:sldId id="325" r:id="rId7"/>
    <p:sldId id="326" r:id="rId8"/>
    <p:sldId id="319" r:id="rId9"/>
    <p:sldId id="320" r:id="rId10"/>
    <p:sldId id="327" r:id="rId11"/>
    <p:sldId id="321" r:id="rId12"/>
    <p:sldId id="328" r:id="rId13"/>
    <p:sldId id="323" r:id="rId14"/>
    <p:sldId id="261" r:id="rId15"/>
    <p:sldId id="260" r:id="rId16"/>
    <p:sldId id="265" r:id="rId17"/>
    <p:sldId id="269" r:id="rId18"/>
    <p:sldId id="307" r:id="rId19"/>
    <p:sldId id="308" r:id="rId20"/>
    <p:sldId id="309" r:id="rId21"/>
    <p:sldId id="316" r:id="rId22"/>
    <p:sldId id="312" r:id="rId23"/>
    <p:sldId id="318" r:id="rId24"/>
    <p:sldId id="310" r:id="rId25"/>
    <p:sldId id="267" r:id="rId2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7B63A-A3CC-4EDD-B390-84B4544BB520}" type="datetimeFigureOut">
              <a:rPr lang="sl-SI" smtClean="0"/>
              <a:t>13. 03. 2024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B0388-C67D-414D-9269-2B7E8C1662A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0347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Z:\JAVNA UPRAVA 2010\Si CGP\CGP_prirocnik_WEB\OUT\05 Medijsko promocijski elementi\11 PPT predstavitev\untitled folder\ozadje-01.png">
            <a:extLst>
              <a:ext uri="{FF2B5EF4-FFF2-40B4-BE49-F238E27FC236}">
                <a16:creationId xmlns:a16="http://schemas.microsoft.com/office/drawing/2014/main" id="{330FFFD5-1945-422F-A5F9-CFD4369B8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7">
            <a:extLst>
              <a:ext uri="{FF2B5EF4-FFF2-40B4-BE49-F238E27FC236}">
                <a16:creationId xmlns:a16="http://schemas.microsoft.com/office/drawing/2014/main" id="{0252A23D-2030-4215-8F35-2706946CA8AC}"/>
              </a:ext>
            </a:extLst>
          </p:cNvPr>
          <p:cNvSpPr txBox="1"/>
          <p:nvPr/>
        </p:nvSpPr>
        <p:spPr>
          <a:xfrm>
            <a:off x="1282701" y="708025"/>
            <a:ext cx="3096684" cy="20518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  <a:defRPr/>
            </a:pPr>
            <a:r>
              <a:rPr lang="en-US" sz="700">
                <a:solidFill>
                  <a:schemeClr val="tx2"/>
                </a:solidFill>
                <a:latin typeface="Republika" charset="-18"/>
              </a:rPr>
              <a:t>REPUBLIKA SLOVENIJA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  <a:defRPr/>
            </a:pPr>
            <a:r>
              <a:rPr lang="en-US" sz="700" b="1">
                <a:solidFill>
                  <a:schemeClr val="tx2"/>
                </a:solidFill>
                <a:latin typeface="Republika" charset="-18"/>
              </a:rPr>
              <a:t>MINISTRSTVO ZA </a:t>
            </a:r>
            <a:r>
              <a:rPr lang="sl-SI" sz="700" b="1">
                <a:solidFill>
                  <a:schemeClr val="tx2"/>
                </a:solidFill>
                <a:latin typeface="Republika" charset="-18"/>
              </a:rPr>
              <a:t>VISOKO ŠOLSTVO, ZNANOST IN TEHNOLOGIJO</a:t>
            </a:r>
            <a:endParaRPr lang="en-US" sz="700" b="1">
              <a:solidFill>
                <a:schemeClr val="tx2"/>
              </a:solidFill>
              <a:latin typeface="Republika" charset="-18"/>
            </a:endParaRPr>
          </a:p>
        </p:txBody>
      </p:sp>
      <p:pic>
        <p:nvPicPr>
          <p:cNvPr id="5" name="Picture 8" descr="grb moder za 10 pt.wmf">
            <a:extLst>
              <a:ext uri="{FF2B5EF4-FFF2-40B4-BE49-F238E27FC236}">
                <a16:creationId xmlns:a16="http://schemas.microsoft.com/office/drawing/2014/main" id="{B253F3CB-5879-4836-AF14-80FBB086B6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018" y="712788"/>
            <a:ext cx="222249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6000" y="1548000"/>
            <a:ext cx="9600000" cy="1490622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6339CBB-01CA-47F0-BE7B-C3999CC5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95401" y="6356351"/>
            <a:ext cx="1993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2B4BD-8F2E-49C6-86BD-F1B8FD223FFB}" type="datetimeFigureOut">
              <a:rPr lang="en-US"/>
              <a:pPr>
                <a:defRPr/>
              </a:pPr>
              <a:t>3/13/2024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FA56DBD-E397-4341-8033-AED14A33F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905C12F-D423-4943-B645-4E245616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1" y="6356351"/>
            <a:ext cx="1775884" cy="365125"/>
          </a:xfrm>
        </p:spPr>
        <p:txBody>
          <a:bodyPr/>
          <a:lstStyle>
            <a:lvl1pPr>
              <a:defRPr/>
            </a:lvl1pPr>
          </a:lstStyle>
          <a:p>
            <a:fld id="{89A1C14D-EC6C-4992-A787-134616FE27E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80321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Z:\JAVNA UPRAVA 2010\Si CGP\CGP_prirocnik_WEB\OUT\05 Medijsko promocijski elementi\11 PPT predstavitev\untitled folder\ozadje-01.png">
            <a:extLst>
              <a:ext uri="{FF2B5EF4-FFF2-40B4-BE49-F238E27FC236}">
                <a16:creationId xmlns:a16="http://schemas.microsoft.com/office/drawing/2014/main" id="{BB9226D9-5F11-4DB9-BB99-8F37CD15F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7">
            <a:extLst>
              <a:ext uri="{FF2B5EF4-FFF2-40B4-BE49-F238E27FC236}">
                <a16:creationId xmlns:a16="http://schemas.microsoft.com/office/drawing/2014/main" id="{EEB389D0-897C-4003-B7BE-F3856EB242C2}"/>
              </a:ext>
            </a:extLst>
          </p:cNvPr>
          <p:cNvSpPr txBox="1"/>
          <p:nvPr/>
        </p:nvSpPr>
        <p:spPr>
          <a:xfrm>
            <a:off x="1282701" y="708025"/>
            <a:ext cx="3096684" cy="20518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  <a:defRPr/>
            </a:pPr>
            <a:r>
              <a:rPr lang="en-US" sz="700">
                <a:solidFill>
                  <a:schemeClr val="tx2"/>
                </a:solidFill>
                <a:latin typeface="Republika" charset="-18"/>
              </a:rPr>
              <a:t>REPUBLIKA SLOVENIJA</a:t>
            </a:r>
          </a:p>
          <a:p>
            <a:pPr eaLnBrk="1" hangingPunct="1">
              <a:lnSpc>
                <a:spcPts val="838"/>
              </a:lnSpc>
              <a:spcBef>
                <a:spcPct val="0"/>
              </a:spcBef>
              <a:buFontTx/>
              <a:buNone/>
              <a:defRPr/>
            </a:pPr>
            <a:r>
              <a:rPr lang="en-US" sz="700" b="1">
                <a:solidFill>
                  <a:schemeClr val="tx2"/>
                </a:solidFill>
                <a:latin typeface="Republika" charset="-18"/>
              </a:rPr>
              <a:t>MINISTRSTVO ZA </a:t>
            </a:r>
            <a:r>
              <a:rPr lang="sl-SI" sz="700" b="1">
                <a:solidFill>
                  <a:schemeClr val="tx2"/>
                </a:solidFill>
                <a:latin typeface="Republika" charset="-18"/>
              </a:rPr>
              <a:t>VISOKO ŠOLSTVO, ZNANOST IN TEHNOLOGIJO</a:t>
            </a:r>
            <a:endParaRPr lang="en-US" sz="700" b="1">
              <a:solidFill>
                <a:schemeClr val="tx2"/>
              </a:solidFill>
              <a:latin typeface="Republika" charset="-18"/>
            </a:endParaRPr>
          </a:p>
        </p:txBody>
      </p:sp>
      <p:pic>
        <p:nvPicPr>
          <p:cNvPr id="5" name="Picture 8" descr="grb moder za 10 pt.wmf">
            <a:extLst>
              <a:ext uri="{FF2B5EF4-FFF2-40B4-BE49-F238E27FC236}">
                <a16:creationId xmlns:a16="http://schemas.microsoft.com/office/drawing/2014/main" id="{BCBCC891-70E0-4047-9A3F-04160D29EB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018" y="712788"/>
            <a:ext cx="222249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6000" y="1548000"/>
            <a:ext cx="9600000" cy="1490622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1CAE04D-CA96-41D1-896E-EAEF9EE214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95401" y="6356351"/>
            <a:ext cx="1993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283B4-391F-4FA4-9A06-E54B5AF76ACB}" type="datetimeFigureOut">
              <a:rPr lang="en-US"/>
              <a:pPr>
                <a:defRPr/>
              </a:pPr>
              <a:t>3/13/2024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08792B8-48C9-48D7-8890-9FCA1ECF4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540C153-5642-4653-A5F1-489597377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1" y="6356351"/>
            <a:ext cx="1775884" cy="365125"/>
          </a:xfrm>
        </p:spPr>
        <p:txBody>
          <a:bodyPr/>
          <a:lstStyle>
            <a:lvl1pPr>
              <a:defRPr/>
            </a:lvl1pPr>
          </a:lstStyle>
          <a:p>
            <a:fld id="{43199D87-4C32-4FF2-9FD0-79CF0E16A92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242817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1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756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7117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923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0967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770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5379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6190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100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9695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8320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1629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90051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160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101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93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  <p:sldLayoutId id="2147483965" r:id="rId17"/>
    <p:sldLayoutId id="214748395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08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  <p:sldLayoutId id="2147483978" r:id="rId12"/>
    <p:sldLayoutId id="2147483979" r:id="rId13"/>
    <p:sldLayoutId id="2147483980" r:id="rId14"/>
    <p:sldLayoutId id="2147483981" r:id="rId15"/>
    <p:sldLayoutId id="21474839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dren.info/automatic-recognition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-uprava.gov.si/podrocja/vloge/vloga.html?id=2130" TargetMode="External"/><Relationship Id="rId2" Type="http://schemas.openxmlformats.org/officeDocument/2006/relationships/hyperlink" Target="http://pisrs.si/Pis.web/pregledPredpisa?id=ZAKO5284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srs.si/Pis.web/pregledPredpisa?id=ZAKO1603" TargetMode="External"/><Relationship Id="rId2" Type="http://schemas.openxmlformats.org/officeDocument/2006/relationships/hyperlink" Target="http://www.pisrs.si/Pis.web/pregledPredpisa?id=ZAKO2146&amp;d-49687-s=2" TargetMode="External"/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ic-naric.net/" TargetMode="External"/><Relationship Id="rId2" Type="http://schemas.openxmlformats.org/officeDocument/2006/relationships/hyperlink" Target="https://www.gov.si/drzavni-organi/ministrstva/ministrstvo-za-visoko-solstvo-znanost-in-inovacije/" TargetMode="External"/><Relationship Id="rId1" Type="http://schemas.openxmlformats.org/officeDocument/2006/relationships/slideLayout" Target="../slideLayouts/slideLayout20.xml"/><Relationship Id="rId6" Type="http://schemas.openxmlformats.org/officeDocument/2006/relationships/hyperlink" Target="https://www.gov.si/drzavni-organi/ministrstva/ministrstvo-za-vzgojo-in-izobrazevanje/" TargetMode="External"/><Relationship Id="rId5" Type="http://schemas.openxmlformats.org/officeDocument/2006/relationships/hyperlink" Target="https://anabin.kmk.org/anabin.html" TargetMode="External"/><Relationship Id="rId4" Type="http://schemas.openxmlformats.org/officeDocument/2006/relationships/hyperlink" Target="https://www.eurydice.si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unesco.org/about-us/legal" TargetMode="External"/><Relationship Id="rId2" Type="http://schemas.openxmlformats.org/officeDocument/2006/relationships/hyperlink" Target="https://en.unesco.org/about-us/legal-affairs/global-convention-recognition-qualifications-concerning-higher-educ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091CF5-543E-DF2A-EAC5-63BCF05E49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4062" y="146304"/>
            <a:ext cx="8464061" cy="5234588"/>
          </a:xfrm>
        </p:spPr>
        <p:txBody>
          <a:bodyPr/>
          <a:lstStyle/>
          <a:p>
            <a:pPr algn="ctr"/>
            <a:r>
              <a:rPr lang="sl-SI" sz="4400" dirty="0"/>
              <a:t>Spletni seminar o vrednotenju in priznavanju izobraževanja za pooblaščene osebe v visokošolskih zavodih</a:t>
            </a:r>
            <a:br>
              <a:rPr lang="sl-SI" u="sng" dirty="0"/>
            </a:br>
            <a:endParaRPr lang="sl-SI" u="sng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D02121C-CE73-8210-15E4-DE6E89B25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0144" y="5614797"/>
            <a:ext cx="7766936" cy="1096899"/>
          </a:xfrm>
        </p:spPr>
        <p:txBody>
          <a:bodyPr/>
          <a:lstStyle/>
          <a:p>
            <a:r>
              <a:rPr lang="sl-SI" dirty="0"/>
              <a:t>ENIC-NARIC center</a:t>
            </a:r>
          </a:p>
          <a:p>
            <a:r>
              <a:rPr lang="sl-SI" dirty="0"/>
              <a:t>14. marec, 2024</a:t>
            </a:r>
          </a:p>
        </p:txBody>
      </p:sp>
    </p:spTree>
    <p:extLst>
      <p:ext uri="{BB962C8B-B14F-4D97-AF65-F5344CB8AC3E}">
        <p14:creationId xmlns:p14="http://schemas.microsoft.com/office/powerpoint/2010/main" val="251927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40364B-7AD3-F1F1-5831-74E762A93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2800" b="1" dirty="0">
                <a:latin typeface="+mn-lt"/>
              </a:rPr>
              <a:t>Rimski komunike</a:t>
            </a:r>
            <a:br>
              <a:rPr lang="sl-SI" sz="2800" b="1" dirty="0">
                <a:solidFill>
                  <a:srgbClr val="FF0000"/>
                </a:solidFill>
                <a:latin typeface="+mn-lt"/>
              </a:rPr>
            </a:br>
            <a:r>
              <a:rPr lang="sl-SI" sz="2800" dirty="0">
                <a:solidFill>
                  <a:schemeClr val="tx1"/>
                </a:solidFill>
                <a:latin typeface="+mn-lt"/>
              </a:rPr>
              <a:t>(2020)</a:t>
            </a:r>
            <a:br>
              <a:rPr lang="sl-SI" sz="2800" dirty="0">
                <a:solidFill>
                  <a:schemeClr val="tx1"/>
                </a:solidFill>
                <a:latin typeface="+mn-lt"/>
              </a:rPr>
            </a:br>
            <a:endParaRPr lang="sl-SI" sz="28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C4B3E24-2E3B-8968-08F0-A2E08A783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1600" dirty="0"/>
              <a:t>Ministri so se zavezali, da bodo izvedli potrebne zakonodajne spremembe, da se na sistemski ravni zagotovi samodejno priznavanje kvalifikacij,</a:t>
            </a:r>
          </a:p>
          <a:p>
            <a:pPr marL="0" indent="0">
              <a:buNone/>
            </a:pPr>
            <a:r>
              <a:rPr lang="sl-SI" sz="1600" dirty="0"/>
              <a:t>pridobljenih v državah evropskega visokošolskega prostora, kjer zagotavljanje kakovosti deluje skladno z evropskimi standardi in</a:t>
            </a:r>
          </a:p>
          <a:p>
            <a:pPr marL="0" indent="0">
              <a:buNone/>
            </a:pPr>
            <a:r>
              <a:rPr lang="sl-SI" sz="1600" dirty="0"/>
              <a:t>smernicami za zagotavljanje kakovosti, in je vzpostavljeno popolnoma delujoče nacionalno ogrodje kvalifikacij.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55993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4E7F2C-CA5F-4175-A88D-3D612D664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b="1" dirty="0" err="1"/>
              <a:t>AdReN</a:t>
            </a:r>
            <a:r>
              <a:rPr lang="sl-SI" sz="2800" b="1" dirty="0"/>
              <a:t> Projekt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824DF34-6C4D-14EF-B4BA-20BFC47AD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Mreža </a:t>
            </a:r>
            <a:r>
              <a:rPr lang="sl-SI" sz="1800" b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AdReN</a:t>
            </a:r>
            <a:r>
              <a:rPr lang="sl-SI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(Adriatic recognition </a:t>
            </a:r>
            <a:r>
              <a:rPr lang="sl-SI" sz="1800" b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network</a:t>
            </a:r>
            <a:r>
              <a:rPr lang="sl-SI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)</a:t>
            </a:r>
            <a:r>
              <a:rPr lang="sl-SI" sz="1800" dirty="0">
                <a:latin typeface="Trebuchet MS" panose="020B0603020202020204" pitchFamily="34" charset="0"/>
              </a:rPr>
              <a:t>:               </a:t>
            </a:r>
            <a:br>
              <a:rPr lang="sl-SI" sz="1800" dirty="0">
                <a:latin typeface="Trebuchet MS" panose="020B0603020202020204" pitchFamily="34" charset="0"/>
              </a:rPr>
            </a:br>
            <a:r>
              <a:rPr lang="sl-SI" sz="1800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lajša sodelovanje na visokošolskem nivoju med deležniki Jadranske regije, Z Balkana in EHEA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Projekt </a:t>
            </a:r>
            <a:r>
              <a:rPr lang="sl-SI" sz="1800" b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AdReN</a:t>
            </a:r>
            <a:r>
              <a:rPr lang="sl-SI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: 2020-2022 Italija, Grčija, Hrvaška, Slovenija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Glavni cilj: </a:t>
            </a:r>
            <a:r>
              <a:rPr lang="sl-SI" sz="1800" dirty="0">
                <a:latin typeface="Trebuchet MS" panose="020B0603020202020204" pitchFamily="34" charset="0"/>
              </a:rPr>
              <a:t>spodbujanje avtomatičnega priznavanja kvalifikacij </a:t>
            </a:r>
            <a:br>
              <a:rPr lang="sl-SI" sz="1800" dirty="0">
                <a:latin typeface="Trebuchet MS" panose="020B0603020202020204" pitchFamily="34" charset="0"/>
              </a:rPr>
            </a:br>
            <a:r>
              <a:rPr lang="sl-SI" sz="1800" dirty="0">
                <a:latin typeface="Trebuchet MS" panose="020B0603020202020204" pitchFamily="34" charset="0"/>
              </a:rPr>
              <a:t>(visokošolskih in vstopnih) za namen nadaljevanja izobraževanja</a:t>
            </a:r>
            <a:br>
              <a:rPr lang="sl-SI" sz="1800" dirty="0">
                <a:latin typeface="Trebuchet MS" panose="020B0603020202020204" pitchFamily="34" charset="0"/>
              </a:rPr>
            </a:br>
            <a:r>
              <a:rPr lang="sl-SI" sz="1800" dirty="0">
                <a:latin typeface="Trebuchet MS" panose="020B0603020202020204" pitchFamily="34" charset="0"/>
              </a:rPr>
              <a:t>(avtomatizacija postopkov vrednotenja in priznavanja izobraževanja s pomočjo obstoječih orodij in baz (Q-</a:t>
            </a:r>
            <a:r>
              <a:rPr lang="sl-SI" sz="1800" dirty="0" err="1">
                <a:latin typeface="Trebuchet MS" panose="020B0603020202020204" pitchFamily="34" charset="0"/>
              </a:rPr>
              <a:t>Entry</a:t>
            </a:r>
            <a:r>
              <a:rPr lang="sl-SI" sz="1800" dirty="0">
                <a:latin typeface="Trebuchet MS" panose="020B0603020202020204" pitchFamily="34" charset="0"/>
              </a:rPr>
              <a:t>, DEQAR);hitrejši in enostavnejši postopki)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1800" b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Izzidi</a:t>
            </a:r>
            <a:r>
              <a:rPr lang="sl-SI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projekta</a:t>
            </a:r>
            <a:r>
              <a:rPr lang="sl-SI" sz="1800" dirty="0">
                <a:latin typeface="Trebuchet MS" panose="020B0603020202020204" pitchFamily="34" charset="0"/>
              </a:rPr>
              <a:t>:</a:t>
            </a:r>
          </a:p>
          <a:p>
            <a:pPr marL="0" indent="0">
              <a:buNone/>
            </a:pPr>
            <a:r>
              <a:rPr lang="sl-SI" sz="1800" dirty="0">
                <a:latin typeface="Trebuchet MS" panose="020B0603020202020204" pitchFamily="34" charset="0"/>
              </a:rPr>
              <a:t>- izdelava novih orodij </a:t>
            </a:r>
            <a:r>
              <a:rPr lang="sl-SI" sz="1800" dirty="0">
                <a:solidFill>
                  <a:schemeClr val="accent1"/>
                </a:solidFill>
                <a:latin typeface="Trebuchet MS" panose="020B0603020202020204" pitchFamily="34" charset="0"/>
              </a:rPr>
              <a:t>(tabelo primerljivosti </a:t>
            </a:r>
            <a:r>
              <a:rPr lang="sl-SI" sz="1800" dirty="0">
                <a:latin typeface="Trebuchet MS" panose="020B0603020202020204" pitchFamily="34" charset="0"/>
              </a:rPr>
              <a:t>pred-bolonjskih in bolonjskih kvalifikacij gre za visokošolske in vstopne kvalifikacije brez višjih strokovnih. V tabeli so kvalifikacije držav partneric projekta in drugih držav bivše SFRJ in Albanija;</a:t>
            </a:r>
            <a:r>
              <a:rPr lang="sl-SI" sz="18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sl-SI" sz="1800" dirty="0">
                <a:solidFill>
                  <a:schemeClr val="accent1"/>
                </a:solidFill>
                <a:latin typeface="Trebuchet MS" panose="020B0603020202020204" pitchFamily="34" charset="0"/>
              </a:rPr>
              <a:t>primerjava kvalifikacij glede na NQF in EQF </a:t>
            </a:r>
            <a:r>
              <a:rPr lang="sl-SI" sz="1800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za iste države v Jadranski regiji)</a:t>
            </a:r>
          </a:p>
          <a:p>
            <a:pPr marL="0" indent="0">
              <a:buNone/>
            </a:pPr>
            <a:r>
              <a:rPr lang="sl-SI" sz="1800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- Izboljšano mednarodno sodelovanje</a:t>
            </a:r>
            <a:br>
              <a:rPr lang="sl-SI" sz="1800" dirty="0">
                <a:solidFill>
                  <a:schemeClr val="accent1"/>
                </a:solidFill>
                <a:latin typeface="Trebuchet MS" panose="020B0603020202020204" pitchFamily="34" charset="0"/>
              </a:rPr>
            </a:br>
            <a:endParaRPr lang="sl-SI" sz="1800" dirty="0">
              <a:solidFill>
                <a:schemeClr val="accent1"/>
              </a:solidFill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dirty="0">
                <a:solidFill>
                  <a:schemeClr val="tx1"/>
                </a:solidFill>
                <a:latin typeface="Trebuchet MS" panose="020B0603020202020204" pitchFamily="34" charset="0"/>
              </a:rPr>
              <a:t>Spletna stran projekta</a:t>
            </a:r>
            <a:r>
              <a:rPr lang="sl-SI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:</a:t>
            </a:r>
            <a:endParaRPr lang="sl-SI" sz="1800" dirty="0">
              <a:solidFill>
                <a:schemeClr val="bg2">
                  <a:lumMod val="25000"/>
                </a:schemeClr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sl-SI" dirty="0" err="1">
                <a:latin typeface="Trebuchet MS" panose="020B0603020202020204" pitchFamily="34" charset="0"/>
                <a:hlinkClick r:id="rId2"/>
              </a:rPr>
              <a:t>Automatic</a:t>
            </a:r>
            <a:r>
              <a:rPr lang="sl-SI" dirty="0">
                <a:latin typeface="Trebuchet MS" panose="020B0603020202020204" pitchFamily="34" charset="0"/>
                <a:hlinkClick r:id="rId2"/>
              </a:rPr>
              <a:t> Recognition | </a:t>
            </a:r>
            <a:r>
              <a:rPr lang="sl-SI" dirty="0" err="1">
                <a:latin typeface="Trebuchet MS" panose="020B0603020202020204" pitchFamily="34" charset="0"/>
                <a:hlinkClick r:id="rId2"/>
              </a:rPr>
              <a:t>AdReN</a:t>
            </a:r>
            <a:r>
              <a:rPr lang="sl-SI" dirty="0">
                <a:latin typeface="Trebuchet MS" panose="020B0603020202020204" pitchFamily="34" charset="0"/>
              </a:rPr>
              <a:t> (https://www.adren.info/automatic-recognition)</a:t>
            </a:r>
            <a:endParaRPr lang="sl-SI" sz="1800" dirty="0">
              <a:latin typeface="Trebuchet MS" panose="020B060302020202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88875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5F5206-7105-F033-D18E-06EA7146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dirty="0"/>
              <a:t>Uvedba možnosti avtomatičnega priznavanja v RS na sistemski ravni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EC87A6E-51E7-7254-7D45-EAE7ECA0B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Koncept v okviru e-VŠ (preverjanje akreditacije, verodostojnosti in odločitev o dostopu samo 1x na enem mestu za isto osebo - začetni sestanki potekajo)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Izdelava orodij za pomoč: informacije o šolskih sistemih, primerjalne tabele… (ENIC-NARIC center)</a:t>
            </a:r>
          </a:p>
        </p:txBody>
      </p:sp>
    </p:spTree>
    <p:extLst>
      <p:ext uri="{BB962C8B-B14F-4D97-AF65-F5344CB8AC3E}">
        <p14:creationId xmlns:p14="http://schemas.microsoft.com/office/powerpoint/2010/main" val="3864412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255118-73B4-0EEB-ED72-E326DD143B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l-SI" dirty="0"/>
              <a:t>Odmor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A5E6090-C0CB-20E5-BB2C-429246111A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5570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ED2C86-E3E6-B086-7262-EAF3D46861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l-SI" dirty="0"/>
              <a:t>	</a:t>
            </a:r>
            <a:r>
              <a:rPr lang="sl-SI" sz="4400" dirty="0"/>
              <a:t>Predstavitev ZVPI in načrtovane novele ZVPI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EA1E6A9-5D13-AC26-D799-EAEB1D3CEA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Mateja Robič</a:t>
            </a:r>
          </a:p>
        </p:txBody>
      </p:sp>
    </p:spTree>
    <p:extLst>
      <p:ext uri="{BB962C8B-B14F-4D97-AF65-F5344CB8AC3E}">
        <p14:creationId xmlns:p14="http://schemas.microsoft.com/office/powerpoint/2010/main" val="3333504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147DDC-8923-8BF8-3F6F-A7824C129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Predpisi, ki urejajo področje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B967419-DB67-D5D6-BAD2-36BFE27D2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8489"/>
            <a:ext cx="8596668" cy="44228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u="sng" dirty="0">
                <a:solidFill>
                  <a:schemeClr val="tx1"/>
                </a:solidFill>
              </a:rPr>
              <a:t>Mednarodni okvir:</a:t>
            </a:r>
          </a:p>
          <a:p>
            <a:r>
              <a:rPr lang="sl-SI" dirty="0">
                <a:solidFill>
                  <a:schemeClr val="tx1"/>
                </a:solidFill>
              </a:rPr>
              <a:t>Lizbonska konvencija o priznavanju visokošolskih kvalifikacij</a:t>
            </a:r>
          </a:p>
          <a:p>
            <a:r>
              <a:rPr lang="sl-SI" dirty="0">
                <a:solidFill>
                  <a:schemeClr val="tx1"/>
                </a:solidFill>
              </a:rPr>
              <a:t>Svetovna konvencija o priznavanju visokošolskih kvalifikacij (načrtovana ratifikacija)</a:t>
            </a:r>
          </a:p>
          <a:p>
            <a:pPr marL="0" indent="0">
              <a:buNone/>
            </a:pPr>
            <a:r>
              <a:rPr lang="sl-SI" u="sng" dirty="0">
                <a:solidFill>
                  <a:schemeClr val="tx1"/>
                </a:solidFill>
              </a:rPr>
              <a:t>Predpisi s področja vrednotenja in priznavanja:</a:t>
            </a:r>
          </a:p>
          <a:p>
            <a:r>
              <a:rPr lang="sl-SI" dirty="0">
                <a:solidFill>
                  <a:schemeClr val="tx1"/>
                </a:solidFill>
              </a:rPr>
              <a:t>ZVPI</a:t>
            </a:r>
          </a:p>
          <a:p>
            <a:r>
              <a:rPr lang="sl-SI" altLang="sl-SI" dirty="0">
                <a:solidFill>
                  <a:schemeClr val="tx1"/>
                </a:solidFill>
              </a:rPr>
              <a:t>Pravilnik o obrazcih, dokumentaciji in stroških pri vrednotenju in priznavanju izobraževanja </a:t>
            </a:r>
          </a:p>
          <a:p>
            <a:r>
              <a:rPr lang="sl-SI" altLang="sl-SI" dirty="0" err="1">
                <a:solidFill>
                  <a:schemeClr val="tx1"/>
                </a:solidFill>
              </a:rPr>
              <a:t>Zakono</a:t>
            </a:r>
            <a:r>
              <a:rPr lang="sl-SI" altLang="sl-SI" dirty="0">
                <a:solidFill>
                  <a:schemeClr val="tx1"/>
                </a:solidFill>
              </a:rPr>
              <a:t> o splošnem upravnem postopku </a:t>
            </a:r>
            <a:endParaRPr lang="sl-SI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u="sng" dirty="0">
                <a:solidFill>
                  <a:schemeClr val="tx1"/>
                </a:solidFill>
              </a:rPr>
              <a:t>Nekateri drugi predpisi:</a:t>
            </a:r>
          </a:p>
          <a:p>
            <a:r>
              <a:rPr lang="sl-SI" dirty="0">
                <a:solidFill>
                  <a:schemeClr val="tx1"/>
                </a:solidFill>
              </a:rPr>
              <a:t>Zakon o mednarodni zaščiti (medresorsko usklajevanje)</a:t>
            </a:r>
          </a:p>
          <a:p>
            <a:r>
              <a:rPr lang="sl-SI" dirty="0">
                <a:solidFill>
                  <a:schemeClr val="tx1"/>
                </a:solidFill>
              </a:rPr>
              <a:t>Uredba o načinu zagotavljanja pravic osebam z začasno zaščito</a:t>
            </a:r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436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BAB3DA-BD74-3335-E293-17DFF8B7F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lvl="0" algn="ctr" defTabSz="4572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79C1"/>
              </a:buClr>
              <a:buSzPct val="80000"/>
              <a:tabLst/>
              <a:defRPr/>
            </a:pPr>
            <a:r>
              <a:rPr lang="sl-SI" dirty="0"/>
              <a:t>ZVPI </a:t>
            </a:r>
            <a:br>
              <a:rPr lang="sl-SI" dirty="0"/>
            </a:br>
            <a:r>
              <a:rPr kumimoji="0" lang="sl-SI" altLang="sl-S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  <a:hlinkClick r:id="rId2"/>
              </a:rPr>
              <a:t>Zakon o vrednotenju in priznavanju izobraževanja </a:t>
            </a:r>
            <a:br>
              <a:rPr kumimoji="0" lang="sl-SI" altLang="sl-S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</a:br>
            <a:r>
              <a:rPr kumimoji="0" lang="sl-SI" altLang="sl-S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(Uradni list RS, št. 87/2011, 97/2011-popr. in 109/2012)</a:t>
            </a:r>
            <a:br>
              <a:rPr kumimoji="0" lang="sl-SI" altLang="sl-S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</a:br>
            <a:endParaRPr lang="sl-SI" dirty="0"/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FBEB0127-3EA4-C4C0-ED82-04AD27EDEC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7560" y="2269267"/>
            <a:ext cx="8463406" cy="755763"/>
          </a:xfrm>
        </p:spPr>
        <p:txBody>
          <a:bodyPr>
            <a:normAutofit/>
          </a:bodyPr>
          <a:lstStyle/>
          <a:p>
            <a:r>
              <a:rPr lang="sl-SI" dirty="0">
                <a:solidFill>
                  <a:schemeClr val="tx1"/>
                </a:solidFill>
              </a:rPr>
              <a:t>Pravica do dostopa, prijave in obravnave v postopkih vpisa pri nadaljevanju izobraževanja na izobraževalni instituciji v Republiki Sloveniji (10. člen)</a:t>
            </a:r>
          </a:p>
        </p:txBody>
      </p:sp>
      <p:sp>
        <p:nvSpPr>
          <p:cNvPr id="9" name="Označba mesta vsebine 3">
            <a:extLst>
              <a:ext uri="{FF2B5EF4-FFF2-40B4-BE49-F238E27FC236}">
                <a16:creationId xmlns:a16="http://schemas.microsoft.com/office/drawing/2014/main" id="{6C9EA4D5-33FE-81CC-DF1C-22FB34237C40}"/>
              </a:ext>
            </a:extLst>
          </p:cNvPr>
          <p:cNvSpPr txBox="1">
            <a:spLocks/>
          </p:cNvSpPr>
          <p:nvPr/>
        </p:nvSpPr>
        <p:spPr>
          <a:xfrm>
            <a:off x="715271" y="3389965"/>
            <a:ext cx="4106567" cy="6567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>
                <a:solidFill>
                  <a:schemeClr val="tx1"/>
                </a:solidFill>
              </a:rPr>
              <a:t>Organ priznavanja izobraževanja so izobraževalne institucije (11. </a:t>
            </a:r>
            <a:r>
              <a:rPr lang="sl-SI" dirty="0" err="1">
                <a:solidFill>
                  <a:schemeClr val="tx1"/>
                </a:solidFill>
              </a:rPr>
              <a:t>čl</a:t>
            </a:r>
            <a:r>
              <a:rPr lang="sl-SI" dirty="0">
                <a:solidFill>
                  <a:schemeClr val="tx1"/>
                </a:solidFill>
              </a:rPr>
              <a:t>)</a:t>
            </a:r>
          </a:p>
          <a:p>
            <a:endParaRPr lang="sl-SI" dirty="0"/>
          </a:p>
        </p:txBody>
      </p:sp>
      <p:sp>
        <p:nvSpPr>
          <p:cNvPr id="10" name="Označba mesta vsebine 5">
            <a:extLst>
              <a:ext uri="{FF2B5EF4-FFF2-40B4-BE49-F238E27FC236}">
                <a16:creationId xmlns:a16="http://schemas.microsoft.com/office/drawing/2014/main" id="{F1C86C4A-9FC2-8453-9278-107CF01D5B44}"/>
              </a:ext>
            </a:extLst>
          </p:cNvPr>
          <p:cNvSpPr txBox="1">
            <a:spLocks/>
          </p:cNvSpPr>
          <p:nvPr/>
        </p:nvSpPr>
        <p:spPr>
          <a:xfrm>
            <a:off x="4605799" y="3370877"/>
            <a:ext cx="4668203" cy="75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1700" dirty="0">
                <a:solidFill>
                  <a:schemeClr val="tx1"/>
                </a:solidFill>
              </a:rPr>
              <a:t>Postopek</a:t>
            </a:r>
            <a:r>
              <a:rPr lang="sl-SI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l-SI" sz="1700" dirty="0">
                <a:solidFill>
                  <a:schemeClr val="tx1"/>
                </a:solidFill>
              </a:rPr>
              <a:t>vodi pooblaščena oseba (17. </a:t>
            </a:r>
            <a:r>
              <a:rPr lang="sl-SI" sz="1700" dirty="0" err="1">
                <a:solidFill>
                  <a:schemeClr val="tx1"/>
                </a:solidFill>
              </a:rPr>
              <a:t>čl</a:t>
            </a:r>
            <a:r>
              <a:rPr lang="sl-SI" sz="17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Označba mesta vsebine 5">
            <a:extLst>
              <a:ext uri="{FF2B5EF4-FFF2-40B4-BE49-F238E27FC236}">
                <a16:creationId xmlns:a16="http://schemas.microsoft.com/office/drawing/2014/main" id="{F7C79DBE-6E0B-A4CC-04FE-6688EE57E9E6}"/>
              </a:ext>
            </a:extLst>
          </p:cNvPr>
          <p:cNvSpPr txBox="1">
            <a:spLocks/>
          </p:cNvSpPr>
          <p:nvPr/>
        </p:nvSpPr>
        <p:spPr>
          <a:xfrm>
            <a:off x="675746" y="1834946"/>
            <a:ext cx="8292184" cy="75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>
                <a:solidFill>
                  <a:schemeClr val="tx1"/>
                </a:solidFill>
              </a:rPr>
              <a:t>Priznavanje izobraževanja za namen nadaljevanja </a:t>
            </a:r>
          </a:p>
          <a:p>
            <a:endParaRPr lang="sl-SI" dirty="0"/>
          </a:p>
        </p:txBody>
      </p:sp>
      <p:sp>
        <p:nvSpPr>
          <p:cNvPr id="13" name="Označba mesta vsebine 3">
            <a:extLst>
              <a:ext uri="{FF2B5EF4-FFF2-40B4-BE49-F238E27FC236}">
                <a16:creationId xmlns:a16="http://schemas.microsoft.com/office/drawing/2014/main" id="{E1C18C64-76B2-3D81-3F79-7C89B84BD8F4}"/>
              </a:ext>
            </a:extLst>
          </p:cNvPr>
          <p:cNvSpPr txBox="1">
            <a:spLocks/>
          </p:cNvSpPr>
          <p:nvPr/>
        </p:nvSpPr>
        <p:spPr>
          <a:xfrm>
            <a:off x="675745" y="4581304"/>
            <a:ext cx="4106567" cy="17554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altLang="sl-SI" dirty="0">
                <a:solidFill>
                  <a:schemeClr val="tx1"/>
                </a:solidFill>
              </a:rPr>
              <a:t>Postopek se prične z:</a:t>
            </a:r>
          </a:p>
          <a:p>
            <a:pPr>
              <a:buFontTx/>
              <a:buChar char="-"/>
            </a:pPr>
            <a:r>
              <a:rPr lang="sl-SI" altLang="sl-SI" sz="1400" dirty="0">
                <a:solidFill>
                  <a:schemeClr val="tx1"/>
                </a:solidFill>
              </a:rPr>
              <a:t>Izpolnjenim obrazcem N </a:t>
            </a:r>
          </a:p>
          <a:p>
            <a:pPr>
              <a:buFontTx/>
              <a:buChar char="-"/>
            </a:pPr>
            <a:r>
              <a:rPr lang="sl-SI" sz="1400" dirty="0" err="1">
                <a:solidFill>
                  <a:srgbClr val="3FCDE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eUprava</a:t>
            </a:r>
            <a:r>
              <a:rPr lang="sl-SI" sz="1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- Vloga (gov.si)</a:t>
            </a:r>
            <a:endParaRPr lang="sl-SI" altLang="sl-SI" sz="1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l-SI" altLang="sl-SI" sz="1400" dirty="0">
                <a:solidFill>
                  <a:schemeClr val="tx1"/>
                </a:solidFill>
              </a:rPr>
              <a:t>Predloženo dokumentacijo</a:t>
            </a:r>
          </a:p>
          <a:p>
            <a:endParaRPr lang="sl-SI" dirty="0"/>
          </a:p>
        </p:txBody>
      </p:sp>
      <p:sp>
        <p:nvSpPr>
          <p:cNvPr id="18" name="Označba mesta vsebine 5">
            <a:extLst>
              <a:ext uri="{FF2B5EF4-FFF2-40B4-BE49-F238E27FC236}">
                <a16:creationId xmlns:a16="http://schemas.microsoft.com/office/drawing/2014/main" id="{509615E3-8C9F-1A6A-7EAA-CE14788D6908}"/>
              </a:ext>
            </a:extLst>
          </p:cNvPr>
          <p:cNvSpPr txBox="1">
            <a:spLocks/>
          </p:cNvSpPr>
          <p:nvPr/>
        </p:nvSpPr>
        <p:spPr>
          <a:xfrm>
            <a:off x="3448620" y="4581304"/>
            <a:ext cx="4185617" cy="75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>
                <a:solidFill>
                  <a:schemeClr val="tx1"/>
                </a:solidFill>
              </a:rPr>
              <a:t>Konča pa z odločbo</a:t>
            </a:r>
            <a:r>
              <a:rPr lang="sl-SI" altLang="sl-SI" dirty="0">
                <a:solidFill>
                  <a:schemeClr val="tx1"/>
                </a:solidFill>
              </a:rPr>
              <a:t> </a:t>
            </a:r>
          </a:p>
          <a:p>
            <a:endParaRPr lang="sl-SI" dirty="0"/>
          </a:p>
        </p:txBody>
      </p:sp>
      <p:sp>
        <p:nvSpPr>
          <p:cNvPr id="19" name="Označba mesta vsebine 5">
            <a:extLst>
              <a:ext uri="{FF2B5EF4-FFF2-40B4-BE49-F238E27FC236}">
                <a16:creationId xmlns:a16="http://schemas.microsoft.com/office/drawing/2014/main" id="{DA72357C-66A5-1BEE-9CC7-79EFD6F55447}"/>
              </a:ext>
            </a:extLst>
          </p:cNvPr>
          <p:cNvSpPr txBox="1">
            <a:spLocks/>
          </p:cNvSpPr>
          <p:nvPr/>
        </p:nvSpPr>
        <p:spPr>
          <a:xfrm>
            <a:off x="5880924" y="4581303"/>
            <a:ext cx="4185617" cy="75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>
                <a:solidFill>
                  <a:schemeClr val="tx1"/>
                </a:solidFill>
              </a:rPr>
              <a:t>Možnost pritožbe (15. člen)</a:t>
            </a:r>
          </a:p>
        </p:txBody>
      </p:sp>
    </p:spTree>
    <p:extLst>
      <p:ext uri="{BB962C8B-B14F-4D97-AF65-F5344CB8AC3E}">
        <p14:creationId xmlns:p14="http://schemas.microsoft.com/office/powerpoint/2010/main" val="3998663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F89CEEE-3864-4342-96E8-C225F8ED14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sz="3200" dirty="0"/>
              <a:t>Merila</a:t>
            </a:r>
            <a:br>
              <a:rPr lang="sl-SI" altLang="sl-SI" sz="3200" dirty="0">
                <a:solidFill>
                  <a:schemeClr val="tx2"/>
                </a:solidFill>
              </a:rPr>
            </a:br>
            <a:r>
              <a:rPr lang="sl-SI" altLang="sl-SI" sz="2000" dirty="0">
                <a:solidFill>
                  <a:schemeClr val="tx1"/>
                </a:solidFill>
              </a:rPr>
              <a:t>(16. člen ZVPI)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542177B-17F4-487F-8275-99FB40E5B2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 altLang="sl-SI" sz="2000" b="1" dirty="0">
                <a:cs typeface="Arial" panose="020B0604020202020204" pitchFamily="34" charset="0"/>
              </a:rPr>
              <a:t>	</a:t>
            </a:r>
            <a:r>
              <a:rPr lang="sl-SI" altLang="sl-SI" sz="2000" dirty="0">
                <a:cs typeface="Arial" panose="020B0604020202020204" pitchFamily="34" charset="0"/>
              </a:rPr>
              <a:t>V postopku se poleg mednarodnih načel s področja priznavanja smiselno uporabljajo merila:</a:t>
            </a:r>
            <a:br>
              <a:rPr lang="sl-SI" altLang="sl-SI" sz="2000" dirty="0">
                <a:cs typeface="Arial" panose="020B0604020202020204" pitchFamily="34" charset="0"/>
              </a:rPr>
            </a:br>
            <a:endParaRPr lang="sl-SI" altLang="sl-SI" sz="2000" dirty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sl-SI" altLang="sl-SI" sz="2000" dirty="0">
                <a:cs typeface="Arial" panose="020B0604020202020204" pitchFamily="34" charset="0"/>
              </a:rPr>
              <a:t>Sistem šolanja</a:t>
            </a:r>
          </a:p>
          <a:p>
            <a:pPr>
              <a:lnSpc>
                <a:spcPct val="90000"/>
              </a:lnSpc>
            </a:pPr>
            <a:r>
              <a:rPr lang="sl-SI" altLang="sl-SI" sz="2000" dirty="0">
                <a:cs typeface="Arial" panose="020B0604020202020204" pitchFamily="34" charset="0"/>
              </a:rPr>
              <a:t>Izobraževalni program, predmetnik oziroma učni načrt</a:t>
            </a:r>
          </a:p>
          <a:p>
            <a:pPr>
              <a:lnSpc>
                <a:spcPct val="90000"/>
              </a:lnSpc>
            </a:pPr>
            <a:r>
              <a:rPr lang="sl-SI" altLang="sl-SI" sz="2000" dirty="0">
                <a:cs typeface="Arial" panose="020B0604020202020204" pitchFamily="34" charset="0"/>
              </a:rPr>
              <a:t>Učni dosežki</a:t>
            </a:r>
          </a:p>
          <a:p>
            <a:pPr>
              <a:lnSpc>
                <a:spcPct val="90000"/>
              </a:lnSpc>
            </a:pPr>
            <a:r>
              <a:rPr lang="sl-SI" altLang="sl-SI" sz="2000" dirty="0">
                <a:cs typeface="Arial" panose="020B0604020202020204" pitchFamily="34" charset="0"/>
              </a:rPr>
              <a:t>Trajanje izobraževanja</a:t>
            </a:r>
          </a:p>
          <a:p>
            <a:pPr>
              <a:lnSpc>
                <a:spcPct val="90000"/>
              </a:lnSpc>
            </a:pPr>
            <a:r>
              <a:rPr lang="sl-SI" altLang="sl-SI" sz="2000" dirty="0">
                <a:cs typeface="Arial" panose="020B0604020202020204" pitchFamily="34" charset="0"/>
              </a:rPr>
              <a:t>Pravice, ki iz izobraževanja izhajajo</a:t>
            </a:r>
          </a:p>
          <a:p>
            <a:pPr>
              <a:lnSpc>
                <a:spcPct val="90000"/>
              </a:lnSpc>
            </a:pPr>
            <a:r>
              <a:rPr lang="sl-SI" altLang="sl-SI" sz="2000" dirty="0">
                <a:cs typeface="Arial" panose="020B0604020202020204" pitchFamily="34" charset="0"/>
              </a:rPr>
              <a:t>Druge okoliščine, pomembne za priznavanje </a:t>
            </a:r>
            <a:br>
              <a:rPr lang="sl-SI" altLang="sl-SI" sz="2000" dirty="0">
                <a:cs typeface="Arial" panose="020B0604020202020204" pitchFamily="34" charset="0"/>
              </a:rPr>
            </a:br>
            <a:r>
              <a:rPr lang="sl-SI" altLang="sl-SI" sz="2000" dirty="0">
                <a:cs typeface="Arial" panose="020B0604020202020204" pitchFamily="34" charset="0"/>
              </a:rPr>
              <a:t>(starost imetnika listine o izobraževanju, znanje jezika, število kreditnih točk, izjemni dosežki) </a:t>
            </a:r>
          </a:p>
          <a:p>
            <a:pPr>
              <a:lnSpc>
                <a:spcPct val="90000"/>
              </a:lnSpc>
            </a:pPr>
            <a:endParaRPr lang="sl-SI" altLang="sl-SI" sz="2800" dirty="0"/>
          </a:p>
        </p:txBody>
      </p:sp>
    </p:spTree>
    <p:extLst>
      <p:ext uri="{BB962C8B-B14F-4D97-AF65-F5344CB8AC3E}">
        <p14:creationId xmlns:p14="http://schemas.microsoft.com/office/powerpoint/2010/main" val="3254141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3CB8340-DA20-492F-B659-1F06C16459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334" y="476250"/>
            <a:ext cx="9207330" cy="1600200"/>
          </a:xfrm>
        </p:spPr>
        <p:txBody>
          <a:bodyPr>
            <a:normAutofit/>
          </a:bodyPr>
          <a:lstStyle/>
          <a:p>
            <a:pPr algn="ctr"/>
            <a:r>
              <a:rPr lang="sl-SI" altLang="sl-SI" sz="3200" dirty="0"/>
              <a:t>Odločba</a:t>
            </a:r>
            <a:br>
              <a:rPr lang="sl-SI" altLang="sl-SI" sz="3200" dirty="0"/>
            </a:br>
            <a:r>
              <a:rPr lang="sl-SI" altLang="sl-SI" sz="2200" dirty="0">
                <a:solidFill>
                  <a:schemeClr val="tx2"/>
                </a:solidFill>
              </a:rPr>
              <a:t>V skladu z merili iz 16. člena ZVPI se v odločbi ugotovi:</a:t>
            </a:r>
            <a:br>
              <a:rPr lang="sl-SI" altLang="sl-SI" sz="3200" dirty="0">
                <a:solidFill>
                  <a:schemeClr val="tx2"/>
                </a:solidFill>
              </a:rPr>
            </a:br>
            <a:endParaRPr lang="sl-SI" altLang="sl-SI" sz="3200" dirty="0">
              <a:solidFill>
                <a:schemeClr val="tx2"/>
              </a:solidFill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7A1E1DE-1FEB-4A4F-800F-4405C25EEB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7334" y="1581912"/>
            <a:ext cx="8596668" cy="50840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sl-SI" altLang="sl-SI" sz="2000" dirty="0"/>
              <a:t>da je </a:t>
            </a:r>
            <a:r>
              <a:rPr lang="sl-SI" altLang="sl-SI" sz="2000" b="1" u="sng" dirty="0"/>
              <a:t>ime in priimek imetnika listine</a:t>
            </a:r>
            <a:r>
              <a:rPr lang="sl-SI" altLang="sl-SI" sz="2000" b="1" i="1" u="sng" dirty="0"/>
              <a:t> </a:t>
            </a:r>
            <a:r>
              <a:rPr lang="sl-SI" altLang="sl-SI" sz="2000" dirty="0"/>
              <a:t>izobraževanje uspešno </a:t>
            </a:r>
            <a:r>
              <a:rPr lang="sl-SI" altLang="sl-SI" sz="2000" b="1" u="sng" dirty="0"/>
              <a:t>opravil/zaključil,</a:t>
            </a:r>
          </a:p>
          <a:p>
            <a:pPr marL="0" indent="0">
              <a:lnSpc>
                <a:spcPct val="80000"/>
              </a:lnSpc>
              <a:buNone/>
            </a:pPr>
            <a:endParaRPr lang="sl-SI" altLang="sl-SI" sz="2000" dirty="0"/>
          </a:p>
          <a:p>
            <a:pPr>
              <a:lnSpc>
                <a:spcPct val="80000"/>
              </a:lnSpc>
            </a:pPr>
            <a:r>
              <a:rPr lang="sl-SI" altLang="sl-SI" sz="2000" dirty="0"/>
              <a:t>da se navedeno izobraževanje v </a:t>
            </a:r>
            <a:r>
              <a:rPr lang="sl-SI" altLang="sl-SI" sz="2000" b="1" u="sng" dirty="0"/>
              <a:t>navedi državo izdajateljico (npr. BiH)</a:t>
            </a:r>
            <a:r>
              <a:rPr lang="sl-SI" altLang="sl-SI" sz="2000" dirty="0"/>
              <a:t> umešča v </a:t>
            </a:r>
            <a:r>
              <a:rPr lang="sl-SI" altLang="sl-SI" sz="2000" b="1" u="sng" dirty="0"/>
              <a:t>(primarno, sekundarno, terciarno izobraževanje v skladu s sistemom izobraževanja države izvora listine o izobraževanju),</a:t>
            </a:r>
          </a:p>
          <a:p>
            <a:pPr marL="0" indent="0">
              <a:lnSpc>
                <a:spcPct val="80000"/>
              </a:lnSpc>
              <a:buNone/>
            </a:pPr>
            <a:endParaRPr lang="sl-SI" altLang="sl-SI" sz="2000" dirty="0"/>
          </a:p>
          <a:p>
            <a:pPr>
              <a:lnSpc>
                <a:spcPct val="80000"/>
              </a:lnSpc>
            </a:pPr>
            <a:r>
              <a:rPr lang="sl-SI" altLang="sl-SI" sz="2000" dirty="0"/>
              <a:t>da lahko v državi izvora izobraževanje nadaljuje in kje lahko nadaljuje, </a:t>
            </a:r>
          </a:p>
          <a:p>
            <a:pPr marL="0" indent="0">
              <a:lnSpc>
                <a:spcPct val="80000"/>
              </a:lnSpc>
              <a:buNone/>
            </a:pPr>
            <a:endParaRPr lang="sl-SI" altLang="sl-SI" sz="2000" dirty="0"/>
          </a:p>
          <a:p>
            <a:pPr>
              <a:lnSpc>
                <a:spcPct val="80000"/>
              </a:lnSpc>
            </a:pPr>
            <a:r>
              <a:rPr lang="sl-SI" altLang="sl-SI" sz="2000" dirty="0"/>
              <a:t>da je navedeno izobraževanje v Republiki Sloveniji primerljivo s predmetnikom/programom </a:t>
            </a:r>
            <a:r>
              <a:rPr lang="sl-SI" altLang="sl-SI" sz="2000" b="1" u="sng" dirty="0"/>
              <a:t>navedi letnik, program, naziv poklicne, strokovne izobrazbe oz. strokovni/znanstveni naslov, (samo v primeru, če gre za deloma končano izobraževanje),</a:t>
            </a:r>
          </a:p>
          <a:p>
            <a:pPr marL="0" indent="0">
              <a:lnSpc>
                <a:spcPct val="80000"/>
              </a:lnSpc>
              <a:buNone/>
            </a:pPr>
            <a:endParaRPr lang="sl-SI" altLang="sl-SI" sz="2000" dirty="0"/>
          </a:p>
          <a:p>
            <a:pPr>
              <a:lnSpc>
                <a:spcPct val="80000"/>
              </a:lnSpc>
            </a:pPr>
            <a:r>
              <a:rPr lang="sl-SI" altLang="sl-SI" sz="2000" dirty="0"/>
              <a:t>drugo, če je pomembno. </a:t>
            </a:r>
          </a:p>
        </p:txBody>
      </p:sp>
    </p:spTree>
    <p:extLst>
      <p:ext uri="{BB962C8B-B14F-4D97-AF65-F5344CB8AC3E}">
        <p14:creationId xmlns:p14="http://schemas.microsoft.com/office/powerpoint/2010/main" val="3310489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5C742CE-685B-463E-9458-09A5B14B12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sz="3200" dirty="0"/>
              <a:t>Odločba</a:t>
            </a:r>
            <a:br>
              <a:rPr lang="sl-SI" altLang="sl-SI" sz="3200" dirty="0">
                <a:solidFill>
                  <a:schemeClr val="tx2"/>
                </a:solidFill>
              </a:rPr>
            </a:br>
            <a:endParaRPr lang="sl-SI" altLang="sl-SI" sz="3200" dirty="0">
              <a:solidFill>
                <a:schemeClr val="tx2"/>
              </a:solidFill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C4D80D9-0213-43FA-ACCE-BE7D441532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4632" y="1844675"/>
            <a:ext cx="9419781" cy="3657600"/>
          </a:xfrm>
        </p:spPr>
        <p:txBody>
          <a:bodyPr>
            <a:normAutofit fontScale="92500" lnSpcReduction="20000"/>
          </a:bodyPr>
          <a:lstStyle/>
          <a:p>
            <a:r>
              <a:rPr lang="sl-SI" altLang="sl-SI" dirty="0"/>
              <a:t>V postopku priznavanja izobraževanja se z odločbo odloči o posameznikovi pravici do dostopa, prijave in obravnave v postopkih vpisa pri nadaljevanju izobraževanja na izobraževalni instituciji</a:t>
            </a:r>
          </a:p>
          <a:p>
            <a:pPr marL="0" indent="0">
              <a:buNone/>
            </a:pPr>
            <a:endParaRPr lang="sl-SI" altLang="sl-SI" dirty="0"/>
          </a:p>
          <a:p>
            <a:r>
              <a:rPr lang="sl-SI" altLang="sl-SI" dirty="0"/>
              <a:t>Odločbo podpiše: </a:t>
            </a:r>
          </a:p>
          <a:p>
            <a:pPr marL="0" indent="0">
              <a:buNone/>
            </a:pPr>
            <a:r>
              <a:rPr lang="sl-SI" altLang="sl-SI" dirty="0"/>
              <a:t>- Ravnatelj/direktor/dekan in </a:t>
            </a:r>
          </a:p>
          <a:p>
            <a:pPr marL="0" indent="0">
              <a:buNone/>
            </a:pPr>
            <a:r>
              <a:rPr lang="sl-SI" altLang="sl-SI" dirty="0"/>
              <a:t>- pripravljavec odločbe=pooblaščena oseba</a:t>
            </a:r>
          </a:p>
          <a:p>
            <a:pPr marL="0" indent="0">
              <a:buNone/>
            </a:pPr>
            <a:endParaRPr lang="sl-SI" altLang="sl-SI" dirty="0"/>
          </a:p>
          <a:p>
            <a:r>
              <a:rPr lang="sl-SI" altLang="sl-SI" dirty="0"/>
              <a:t>Na podlagi odločbe </a:t>
            </a:r>
            <a:r>
              <a:rPr lang="sl-SI" altLang="sl-SI" u="sng" dirty="0"/>
              <a:t>se ne izda slovenskega spričevala</a:t>
            </a:r>
          </a:p>
          <a:p>
            <a:pPr marL="0" indent="0">
              <a:buNone/>
            </a:pPr>
            <a:endParaRPr lang="sl-SI" altLang="sl-SI" u="sng" dirty="0"/>
          </a:p>
          <a:p>
            <a:r>
              <a:rPr lang="sl-SI" altLang="sl-SI" dirty="0"/>
              <a:t>Odločba izdana v postopku priznavanja </a:t>
            </a:r>
            <a:r>
              <a:rPr lang="sl-SI" altLang="sl-SI" u="sng" dirty="0"/>
              <a:t>ni namenjen nadomestitvi preverjanje znanja za potrebe izobraževanja na domu v OŠ</a:t>
            </a:r>
          </a:p>
          <a:p>
            <a:pPr marL="0" indent="0">
              <a:buNone/>
            </a:pPr>
            <a:endParaRPr lang="sl-SI" altLang="sl-SI" b="1" dirty="0"/>
          </a:p>
          <a:p>
            <a:pPr marL="0" indent="0">
              <a:buNone/>
            </a:pPr>
            <a:endParaRPr lang="sl-SI" altLang="sl-SI" dirty="0"/>
          </a:p>
          <a:p>
            <a:endParaRPr lang="sl-SI" altLang="sl-SI" dirty="0"/>
          </a:p>
          <a:p>
            <a:endParaRPr lang="sl-SI" altLang="sl-SI" dirty="0"/>
          </a:p>
          <a:p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322659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773E53-1395-4DF3-B190-2DA4D43A7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Splošne informacije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EDA4777-14CA-98BB-6070-22FDFD881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ENIC-NARIC center</a:t>
            </a:r>
          </a:p>
          <a:p>
            <a:r>
              <a:rPr lang="sl-SI" dirty="0"/>
              <a:t>Splošni seminar o priznavanju in vrednotenju izobraževanja</a:t>
            </a:r>
          </a:p>
          <a:p>
            <a:r>
              <a:rPr lang="sl-SI" dirty="0"/>
              <a:t>Jeseni predvidoma še delavnice </a:t>
            </a:r>
          </a:p>
          <a:p>
            <a:r>
              <a:rPr lang="sl-SI" dirty="0"/>
              <a:t>Prilagojena Agenda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964878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AA0D1CA-B9C7-4ACB-A536-3AFFB79973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sz="3200" dirty="0" err="1"/>
              <a:t>Obličnost</a:t>
            </a:r>
            <a:r>
              <a:rPr lang="sl-SI" altLang="sl-SI" sz="3200" dirty="0"/>
              <a:t> odločbe</a:t>
            </a:r>
            <a:br>
              <a:rPr lang="sl-SI" altLang="sl-SI" sz="3200" dirty="0">
                <a:solidFill>
                  <a:schemeClr val="tx2"/>
                </a:solidFill>
              </a:rPr>
            </a:br>
            <a:endParaRPr lang="sl-SI" altLang="sl-SI" sz="3200" dirty="0">
              <a:solidFill>
                <a:schemeClr val="tx2"/>
              </a:solidFill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0946879-0947-4AFE-AA95-6CA43CAAF3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800"/>
              <a:t>Preambula</a:t>
            </a:r>
          </a:p>
          <a:p>
            <a:r>
              <a:rPr lang="sl-SI" altLang="sl-SI" sz="2800"/>
              <a:t>Naslov</a:t>
            </a:r>
          </a:p>
          <a:p>
            <a:r>
              <a:rPr lang="sl-SI" altLang="sl-SI" sz="2800"/>
              <a:t>Izrek</a:t>
            </a:r>
          </a:p>
          <a:p>
            <a:r>
              <a:rPr lang="sl-SI" altLang="sl-SI" sz="2800"/>
              <a:t>Obrazložitev</a:t>
            </a:r>
          </a:p>
          <a:p>
            <a:r>
              <a:rPr lang="sl-SI" altLang="sl-SI" sz="2800"/>
              <a:t>Pravni pouk</a:t>
            </a:r>
          </a:p>
          <a:p>
            <a:r>
              <a:rPr lang="sl-SI" altLang="sl-SI" sz="2800"/>
              <a:t>Podpis odgovornih</a:t>
            </a:r>
          </a:p>
          <a:p>
            <a:r>
              <a:rPr lang="sl-SI" altLang="sl-SI" sz="2800"/>
              <a:t>Odprava </a:t>
            </a:r>
          </a:p>
        </p:txBody>
      </p:sp>
    </p:spTree>
    <p:extLst>
      <p:ext uri="{BB962C8B-B14F-4D97-AF65-F5344CB8AC3E}">
        <p14:creationId xmlns:p14="http://schemas.microsoft.com/office/powerpoint/2010/main" val="1031006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B5D1AFB-F3C0-42DB-A287-BED8CE05BB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altLang="sl-SI" sz="3200" dirty="0"/>
              <a:t>Stroški</a:t>
            </a:r>
            <a:endParaRPr lang="sl-SI" altLang="sl-SI" dirty="0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01DDCBDC-EB55-4010-BECE-32303E958A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2648" y="2133600"/>
            <a:ext cx="9363202" cy="3657600"/>
          </a:xfrm>
        </p:spPr>
        <p:txBody>
          <a:bodyPr/>
          <a:lstStyle/>
          <a:p>
            <a:r>
              <a:rPr lang="sl-SI" altLang="sl-SI" dirty="0"/>
              <a:t>Stroški v postopku priznavanja izobraževanja se zaračunavajo skladno s predpisi, ki urejajo splošni upravni postopek in predpisi, ki urejajo upravne takse. </a:t>
            </a:r>
          </a:p>
          <a:p>
            <a:r>
              <a:rPr lang="sl-SI" altLang="sl-SI" sz="1800" dirty="0"/>
              <a:t>V skladu s sedmo točko prvega odstavka 24. člena </a:t>
            </a:r>
            <a:r>
              <a:rPr lang="sl-SI" altLang="sl-SI" sz="1800" u="sng" dirty="0">
                <a:hlinkClick r:id="rId2"/>
              </a:rPr>
              <a:t>Zakona o upravnih taksah</a:t>
            </a:r>
            <a:r>
              <a:rPr lang="sl-SI" altLang="sl-SI" sz="1800" dirty="0"/>
              <a:t> (Uradni list RS, št. 106/10-UPB)</a:t>
            </a:r>
            <a:r>
              <a:rPr lang="sl-SI" altLang="sl-SI" dirty="0"/>
              <a:t> so učenci, dijaki in študentje </a:t>
            </a:r>
            <a:r>
              <a:rPr lang="sl-SI" altLang="sl-SI" u="sng" dirty="0"/>
              <a:t>oproščeni plačila</a:t>
            </a:r>
            <a:r>
              <a:rPr lang="sl-SI" altLang="sl-SI" dirty="0"/>
              <a:t> upravne takse </a:t>
            </a:r>
            <a:r>
              <a:rPr lang="sl-SI" altLang="sl-SI" sz="1800" dirty="0"/>
              <a:t>za dokumente in dejanja v zvezi z izobraževanjem.</a:t>
            </a:r>
          </a:p>
          <a:p>
            <a:r>
              <a:rPr lang="sl-SI" altLang="sl-SI" dirty="0"/>
              <a:t>Morebitni drugi stroški se zaračunavajo v skladu z </a:t>
            </a:r>
            <a:r>
              <a:rPr lang="sl-SI" altLang="sl-SI" dirty="0">
                <a:hlinkClick r:id="rId3"/>
              </a:rPr>
              <a:t>Zakonom o splošnem upravnem postopku</a:t>
            </a:r>
            <a:r>
              <a:rPr lang="sl-SI" altLang="sl-SI" dirty="0"/>
              <a:t> (Ur. l. RS, št. 24/2006-UPB2, 105/2006-ZUS-1, 126/2007, 65/2008, 47/2009, 47/2009 </a:t>
            </a:r>
            <a:r>
              <a:rPr lang="sl-SI" altLang="sl-SI" dirty="0" err="1"/>
              <a:t>odl</a:t>
            </a:r>
            <a:r>
              <a:rPr lang="sl-SI" altLang="sl-SI" dirty="0"/>
              <a:t>. US: U-I-54/06-32 (48/2009 </a:t>
            </a:r>
            <a:r>
              <a:rPr lang="sl-SI" altLang="sl-SI" dirty="0" err="1"/>
              <a:t>popr</a:t>
            </a:r>
            <a:r>
              <a:rPr lang="sl-SI" altLang="sl-SI" dirty="0"/>
              <a:t>.), 8/2010).</a:t>
            </a:r>
          </a:p>
          <a:p>
            <a:r>
              <a:rPr lang="sl-SI" altLang="sl-SI" dirty="0"/>
              <a:t>Stroške je potrebno natančno navesti in argumentirati</a:t>
            </a:r>
          </a:p>
          <a:p>
            <a:endParaRPr lang="sl-SI" altLang="sl-SI" sz="1800" dirty="0"/>
          </a:p>
          <a:p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2549749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479F6CC-5CAE-4349-BD4F-BEF2722611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0892" y="196534"/>
            <a:ext cx="8151939" cy="1367090"/>
          </a:xfrm>
        </p:spPr>
        <p:txBody>
          <a:bodyPr>
            <a:normAutofit fontScale="90000"/>
          </a:bodyPr>
          <a:lstStyle/>
          <a:p>
            <a:pPr algn="ctr"/>
            <a:br>
              <a:rPr lang="sl-SI" altLang="sl-SI" sz="3200" dirty="0"/>
            </a:br>
            <a:r>
              <a:rPr lang="sl-SI" altLang="sl-SI" dirty="0"/>
              <a:t>Evidence</a:t>
            </a:r>
            <a:br>
              <a:rPr lang="sl-SI" altLang="sl-SI" dirty="0"/>
            </a:br>
            <a:r>
              <a:rPr lang="sl-SI" altLang="sl-SI" sz="2200" dirty="0">
                <a:solidFill>
                  <a:schemeClr val="tx1"/>
                </a:solidFill>
              </a:rPr>
              <a:t>(23. člen ZVPI)</a:t>
            </a:r>
            <a:br>
              <a:rPr lang="sl-SI" altLang="sl-SI" sz="2200" dirty="0">
                <a:solidFill>
                  <a:schemeClr val="tx1"/>
                </a:solidFill>
              </a:rPr>
            </a:br>
            <a:endParaRPr lang="sl-SI" altLang="sl-SI" sz="2200" dirty="0">
              <a:solidFill>
                <a:schemeClr val="tx1"/>
              </a:solidFill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35F85AC-E691-469B-B415-070F3D6224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5216" y="2276475"/>
            <a:ext cx="9319197" cy="3657600"/>
          </a:xfrm>
        </p:spPr>
        <p:txBody>
          <a:bodyPr>
            <a:normAutofit lnSpcReduction="10000"/>
          </a:bodyPr>
          <a:lstStyle/>
          <a:p>
            <a:pPr lvl="1">
              <a:buFontTx/>
              <a:buNone/>
            </a:pPr>
            <a:r>
              <a:rPr lang="sl-SI" altLang="sl-SI" sz="2400" dirty="0"/>
              <a:t>Izobraževalna institucija vodi evidenco </a:t>
            </a:r>
          </a:p>
          <a:p>
            <a:pPr lvl="1">
              <a:buFontTx/>
              <a:buNone/>
            </a:pPr>
            <a:r>
              <a:rPr lang="sl-SI" altLang="sl-SI" sz="2400" dirty="0"/>
              <a:t>izdanih odločb na prvi in drugi stopnji</a:t>
            </a:r>
          </a:p>
          <a:p>
            <a:pPr lvl="1">
              <a:buFontTx/>
              <a:buNone/>
            </a:pPr>
            <a:r>
              <a:rPr lang="sl-SI" altLang="sl-SI" sz="2400" dirty="0"/>
              <a:t>(pritožbe), ki obsega:</a:t>
            </a:r>
          </a:p>
          <a:p>
            <a:pPr lvl="1">
              <a:buFontTx/>
              <a:buChar char="-"/>
            </a:pPr>
            <a:r>
              <a:rPr lang="sl-SI" altLang="sl-SI" sz="2400" dirty="0"/>
              <a:t>Osebne podatke osebe</a:t>
            </a:r>
          </a:p>
          <a:p>
            <a:pPr lvl="1">
              <a:buFontTx/>
              <a:buChar char="-"/>
            </a:pPr>
            <a:r>
              <a:rPr lang="sl-SI" altLang="sl-SI" sz="2400" dirty="0"/>
              <a:t>Podatke o odločbi</a:t>
            </a:r>
          </a:p>
          <a:p>
            <a:pPr lvl="1">
              <a:buFontTx/>
              <a:buChar char="-"/>
            </a:pPr>
            <a:r>
              <a:rPr lang="sl-SI" altLang="sl-SI" sz="2400" dirty="0"/>
              <a:t>Podatke o listini o izobraževanju</a:t>
            </a:r>
          </a:p>
          <a:p>
            <a:pPr lvl="1">
              <a:buFontTx/>
              <a:buChar char="-"/>
            </a:pPr>
            <a:r>
              <a:rPr lang="sl-SI" altLang="sl-SI" sz="2400" dirty="0"/>
              <a:t>Podatke o izobraževalnem programu, kamor se imetnik tuje listine vključuje</a:t>
            </a:r>
          </a:p>
        </p:txBody>
      </p:sp>
    </p:spTree>
    <p:extLst>
      <p:ext uri="{BB962C8B-B14F-4D97-AF65-F5344CB8AC3E}">
        <p14:creationId xmlns:p14="http://schemas.microsoft.com/office/powerpoint/2010/main" val="1945684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A072659A-8933-43B6-94F1-D690C4520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 dirty="0">
                <a:solidFill>
                  <a:schemeClr val="tx2"/>
                </a:solidFill>
              </a:rPr>
              <a:t>Uporabne spletne povezave:</a:t>
            </a:r>
            <a:br>
              <a:rPr lang="sl-SI" altLang="sl-SI" sz="3200" dirty="0">
                <a:solidFill>
                  <a:schemeClr val="tx2"/>
                </a:solidFill>
              </a:rPr>
            </a:br>
            <a:endParaRPr lang="sl-SI" altLang="sl-SI" sz="3200" dirty="0">
              <a:solidFill>
                <a:schemeClr val="tx2"/>
              </a:solidFill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9F82195-9D30-4476-9B1A-075A0D3B6E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496" y="1773238"/>
            <a:ext cx="9364917" cy="447516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sl-SI" altLang="sl-SI" sz="2800" dirty="0"/>
              <a:t>Spletna stran MVZI, ENIC-NARIC center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l-SI" altLang="sl-SI" sz="1700" dirty="0">
                <a:hlinkClick r:id="rId2"/>
              </a:rPr>
              <a:t>https://www.gov.si/drzavni-organi/ministrstva/ministrstvo-za-visoko-solstvo-znanost-in-inovacije/</a:t>
            </a:r>
            <a:endParaRPr lang="sl-SI" altLang="sl-SI" sz="1700" dirty="0"/>
          </a:p>
          <a:p>
            <a:pPr marL="0" indent="0">
              <a:lnSpc>
                <a:spcPct val="80000"/>
              </a:lnSpc>
              <a:buNone/>
            </a:pPr>
            <a:endParaRPr lang="sl-SI" altLang="sl-SI" sz="2400" dirty="0"/>
          </a:p>
          <a:p>
            <a:pPr>
              <a:lnSpc>
                <a:spcPct val="80000"/>
              </a:lnSpc>
            </a:pPr>
            <a:r>
              <a:rPr lang="sl-SI" altLang="sl-SI" sz="2800" dirty="0"/>
              <a:t>Tuje spletne strani o šolskih sistemih:</a:t>
            </a:r>
          </a:p>
          <a:p>
            <a:pPr lvl="1">
              <a:lnSpc>
                <a:spcPct val="80000"/>
              </a:lnSpc>
            </a:pPr>
            <a:r>
              <a:rPr lang="sl-SI" altLang="sl-SI" sz="1700" dirty="0">
                <a:hlinkClick r:id="rId3"/>
              </a:rPr>
              <a:t>http://www.enic-naric.net/</a:t>
            </a:r>
            <a:endParaRPr lang="sl-SI" altLang="sl-SI" sz="1700" dirty="0"/>
          </a:p>
          <a:p>
            <a:pPr lvl="1">
              <a:lnSpc>
                <a:spcPct val="80000"/>
              </a:lnSpc>
            </a:pPr>
            <a:r>
              <a:rPr lang="sl-SI" altLang="sl-SI" sz="1700" dirty="0">
                <a:hlinkClick r:id="rId4"/>
              </a:rPr>
              <a:t>https://www.eurydice.si/</a:t>
            </a:r>
            <a:r>
              <a:rPr lang="sl-SI" altLang="sl-SI" sz="1700" dirty="0"/>
              <a:t> </a:t>
            </a:r>
          </a:p>
          <a:p>
            <a:pPr lvl="1">
              <a:lnSpc>
                <a:spcPct val="80000"/>
              </a:lnSpc>
            </a:pPr>
            <a:r>
              <a:rPr lang="sl-SI" altLang="sl-SI" sz="1700" dirty="0">
                <a:hlinkClick r:id="rId5"/>
              </a:rPr>
              <a:t>https://anabin.kmk.org/anabin.html</a:t>
            </a:r>
            <a:r>
              <a:rPr lang="sl-SI" altLang="sl-SI" sz="17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sl-SI" altLang="sl-SI" sz="2400" dirty="0"/>
          </a:p>
          <a:p>
            <a:pPr>
              <a:lnSpc>
                <a:spcPct val="80000"/>
              </a:lnSpc>
            </a:pPr>
            <a:r>
              <a:rPr lang="sl-SI" altLang="sl-SI" sz="2800" dirty="0"/>
              <a:t>Spletna stran MVI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l-SI" altLang="sl-SI" sz="1700" dirty="0">
                <a:hlinkClick r:id="rId6"/>
              </a:rPr>
              <a:t>https://www.gov.si/drzavni-organi/ministrstva/ministrstvo-za-vzgojo-in-izobrazevanje/</a:t>
            </a:r>
            <a:endParaRPr lang="sl-SI" altLang="sl-SI" sz="1700" dirty="0"/>
          </a:p>
          <a:p>
            <a:pPr marL="0" indent="0">
              <a:lnSpc>
                <a:spcPct val="80000"/>
              </a:lnSpc>
              <a:buNone/>
            </a:pPr>
            <a:endParaRPr lang="sl-SI" altLang="sl-SI" sz="2400" dirty="0"/>
          </a:p>
          <a:p>
            <a:pPr>
              <a:lnSpc>
                <a:spcPct val="80000"/>
              </a:lnSpc>
            </a:pPr>
            <a:r>
              <a:rPr lang="sl-SI" altLang="sl-SI" sz="2800" dirty="0"/>
              <a:t>Spletna stran tuje šole, ki jo obravnavate</a:t>
            </a:r>
          </a:p>
          <a:p>
            <a:pPr>
              <a:lnSpc>
                <a:spcPct val="80000"/>
              </a:lnSpc>
            </a:pPr>
            <a:endParaRPr lang="sl-SI" altLang="sl-SI" sz="2800" dirty="0"/>
          </a:p>
        </p:txBody>
      </p:sp>
    </p:spTree>
    <p:extLst>
      <p:ext uri="{BB962C8B-B14F-4D97-AF65-F5344CB8AC3E}">
        <p14:creationId xmlns:p14="http://schemas.microsoft.com/office/powerpoint/2010/main" val="443638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BF804A-694B-DB61-0EE3-118B9DB70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Predvidene glavne spremembe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5F29978-22B7-FB0A-8EED-92CF9BD16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Vrednotenje</a:t>
            </a:r>
          </a:p>
          <a:p>
            <a:pPr marL="0" indent="0">
              <a:buNone/>
            </a:pPr>
            <a:r>
              <a:rPr lang="sl-SI" dirty="0"/>
              <a:t>- sklic na mednarodne pogodbe (vrednotenje in priznavanje listin iz območij podpisnic mednarodnih pogodb)</a:t>
            </a:r>
          </a:p>
          <a:p>
            <a:pPr marL="0" indent="0">
              <a:buNone/>
            </a:pPr>
            <a:r>
              <a:rPr lang="sl-SI" dirty="0"/>
              <a:t>- oprostitev plačila stroškov za določene skupine</a:t>
            </a:r>
          </a:p>
          <a:p>
            <a:pPr marL="0" indent="0">
              <a:buNone/>
            </a:pPr>
            <a:r>
              <a:rPr lang="sl-SI" dirty="0"/>
              <a:t>- uporaba tujega naziva/naslova</a:t>
            </a:r>
          </a:p>
          <a:p>
            <a:pPr marL="0" indent="0">
              <a:buNone/>
            </a:pPr>
            <a:r>
              <a:rPr lang="sl-SI" dirty="0"/>
              <a:t>- elektronsko vročanje (priznavanje možnost elektronskega vročanja po ZUP)</a:t>
            </a:r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  <a:p>
            <a:r>
              <a:rPr lang="sl-SI" dirty="0"/>
              <a:t>Avtomatično priznavanje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05039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3D59E0-D146-E6B1-BA70-724AA78A6D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l-SI" sz="4400" dirty="0"/>
              <a:t>EU in mednarodna politika na področju priznavanja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4E04D75-0DE2-EAEA-C22A-FED4CACF42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Sabina Zajc</a:t>
            </a:r>
          </a:p>
        </p:txBody>
      </p:sp>
    </p:spTree>
    <p:extLst>
      <p:ext uri="{BB962C8B-B14F-4D97-AF65-F5344CB8AC3E}">
        <p14:creationId xmlns:p14="http://schemas.microsoft.com/office/powerpoint/2010/main" val="2412135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319CC5-1A88-C3C8-1C78-131F76D1F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dirty="0"/>
              <a:t>Svetovna konvencija o priznavanju visokošolskih kvalifikacij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3CC3BF3-48AE-7A87-61E1-AC6E9DDF1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hlinkClick r:id="rId2"/>
              </a:rPr>
              <a:t>Global Convention on the Recognition of Qualifications concerning Higher Education | UNESCO</a:t>
            </a:r>
            <a:r>
              <a:rPr lang="sl-SI" dirty="0"/>
              <a:t> (</a:t>
            </a:r>
            <a:r>
              <a:rPr lang="sl-SI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http://en.unesco.org/about-us/legal</a:t>
            </a:r>
            <a:r>
              <a:rPr lang="sl-SI" u="sng" dirty="0">
                <a:solidFill>
                  <a:schemeClr val="tx1"/>
                </a:solidFill>
              </a:rPr>
              <a:t>- </a:t>
            </a:r>
            <a:r>
              <a:rPr lang="sl-SI" u="sng" dirty="0" err="1">
                <a:solidFill>
                  <a:schemeClr val="tx1"/>
                </a:solidFill>
              </a:rPr>
              <a:t>affairs</a:t>
            </a:r>
            <a:r>
              <a:rPr lang="sl-SI" u="sng" dirty="0">
                <a:solidFill>
                  <a:schemeClr val="tx1"/>
                </a:solidFill>
              </a:rPr>
              <a:t>/global-convention-recognition-qualifications-concerning-higher-education)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1600" dirty="0">
                <a:solidFill>
                  <a:schemeClr val="tx1"/>
                </a:solidFill>
                <a:latin typeface="Trebuchet MS" panose="020B0603020202020204" pitchFamily="34" charset="0"/>
              </a:rPr>
              <a:t>Stopila v veljavo 5. 3. 2023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16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28 držav ratificiralo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1600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Republika Slovenija je v postopku ratifikacije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1600" dirty="0">
                <a:solidFill>
                  <a:schemeClr val="tx1"/>
                </a:solidFill>
              </a:rPr>
              <a:t>Svetovna konvencija o priznavanju visokošolskih kvalifikacij bo dopolnjevala Unescove regionalne konvencije o priznavanju visokošolskih kvalifikacij in jih povezovala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1600" dirty="0">
                <a:solidFill>
                  <a:schemeClr val="tx1"/>
                </a:solidFill>
              </a:rPr>
              <a:t>oblikovale se bodo skupne, praktične in pregledne rešitve za izboljšanje praks priznavanja na svetovni ravni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1600" dirty="0">
                <a:solidFill>
                  <a:schemeClr val="tx1"/>
                </a:solidFill>
              </a:rPr>
              <a:t>konvencija bo spodbudila mednarodno mobilnost ter komunikacijo in sodelovanje v zvezi s pravičnimi in preglednimi postopki priznavanja ter zagotavljanje kakovosti in akademsko integriteto v visokošolskem izobraževanju na svetovni ravni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15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18876E-6A91-5961-A51F-609D88090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ABD2D6F-9339-3E64-3D27-22CC0AF84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>
                <a:solidFill>
                  <a:schemeClr val="tx1"/>
                </a:solidFill>
              </a:rPr>
              <a:t>zahteve konvencije</a:t>
            </a:r>
            <a:r>
              <a:rPr lang="sl-SI" dirty="0"/>
              <a:t>: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- </a:t>
            </a:r>
            <a:r>
              <a:rPr lang="sl-SI" sz="1600" dirty="0">
                <a:solidFill>
                  <a:schemeClr val="tx1"/>
                </a:solidFill>
              </a:rPr>
              <a:t>oblikovanje in sprejem modernih principov in transparentnih postopkov priznavanja v razumnem času</a:t>
            </a:r>
          </a:p>
          <a:p>
            <a:pPr marL="0" indent="0">
              <a:buNone/>
            </a:pPr>
            <a:endParaRPr lang="sl-SI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sz="1600" dirty="0">
                <a:solidFill>
                  <a:schemeClr val="tx1"/>
                </a:solidFill>
              </a:rPr>
              <a:t>- vsako tuje izobraževanje se prizna, če ni mogoče dokazati bistvenih razlik glede na domače sorodno izobraževanje</a:t>
            </a:r>
          </a:p>
          <a:p>
            <a:pPr marL="0" indent="0">
              <a:buNone/>
            </a:pPr>
            <a:endParaRPr lang="sl-SI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sz="1600" dirty="0">
                <a:solidFill>
                  <a:schemeClr val="tx1"/>
                </a:solidFill>
              </a:rPr>
              <a:t>- ustanovitev nacionalnih informacijskih centrov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99073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2F349D-D262-6CA6-B319-5A31945FD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D405D82-56C4-210D-74E3-E033C297A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>
                <a:solidFill>
                  <a:schemeClr val="tx1"/>
                </a:solidFill>
              </a:rPr>
              <a:t>vrednotenje in priznavanje listin iz Palestine</a:t>
            </a:r>
            <a:r>
              <a:rPr lang="sl-SI" b="1" dirty="0"/>
              <a:t>: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r>
              <a:rPr lang="sl-SI" dirty="0"/>
              <a:t>- </a:t>
            </a:r>
            <a:r>
              <a:rPr lang="sl-SI" sz="1600" dirty="0">
                <a:solidFill>
                  <a:schemeClr val="tx1"/>
                </a:solidFill>
              </a:rPr>
              <a:t>v skladu z ZVPI trenutno ni mogoče </a:t>
            </a:r>
          </a:p>
          <a:p>
            <a:pPr marL="0" indent="0">
              <a:buNone/>
            </a:pPr>
            <a:endParaRPr lang="sl-SI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sz="1600" dirty="0">
                <a:solidFill>
                  <a:schemeClr val="tx1"/>
                </a:solidFill>
              </a:rPr>
              <a:t>- mogoče ko bo ratificirana Svetovna konvencija (Palestina je že podpisnica konvencije)</a:t>
            </a:r>
          </a:p>
        </p:txBody>
      </p:sp>
    </p:spTree>
    <p:extLst>
      <p:ext uri="{BB962C8B-B14F-4D97-AF65-F5344CB8AC3E}">
        <p14:creationId xmlns:p14="http://schemas.microsoft.com/office/powerpoint/2010/main" val="2315334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72D337-4696-3C69-45B7-9400756C8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Avtomatično priznavanje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ACFD8F2-7EDD-26CE-FAAC-E803F7BEA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sz="2100" b="1" dirty="0">
                <a:solidFill>
                  <a:schemeClr val="accent1"/>
                </a:solidFill>
                <a:latin typeface="+mn-lt"/>
              </a:rPr>
              <a:t>Bukareški komunike  </a:t>
            </a:r>
            <a:br>
              <a:rPr lang="sl-SI" sz="2100" dirty="0"/>
            </a:br>
            <a:r>
              <a:rPr lang="sl-SI" sz="2100" dirty="0">
                <a:solidFill>
                  <a:schemeClr val="tx1"/>
                </a:solidFill>
                <a:latin typeface="+mn-lt"/>
              </a:rPr>
              <a:t>(2012)</a:t>
            </a:r>
          </a:p>
          <a:p>
            <a:pPr marL="0" indent="0">
              <a:buNone/>
            </a:pPr>
            <a:endParaRPr lang="sl-SI" sz="1800" dirty="0"/>
          </a:p>
          <a:p>
            <a:pPr marL="0" indent="0">
              <a:buNone/>
            </a:pPr>
            <a:r>
              <a:rPr lang="sl-SI" sz="1800" dirty="0"/>
              <a:t>Visokošolski ministri evropskega visokošolskega prostora so se zavezali k iskanju poti k avtomatičnemu priznavanju primerljivih diplom, oziroma akademskih stopenj izobraževanja za namen nadaljevanja izobraževanja (dolgoročni cilj)</a:t>
            </a:r>
          </a:p>
          <a:p>
            <a:pPr marL="0" indent="0">
              <a:buNone/>
            </a:pPr>
            <a:endParaRPr lang="sl-SI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1800" b="1" dirty="0">
                <a:solidFill>
                  <a:srgbClr val="FF0000"/>
                </a:solidFill>
              </a:rPr>
              <a:t>Definicija:</a:t>
            </a:r>
            <a:r>
              <a:rPr lang="sl-SI" sz="1800" dirty="0">
                <a:solidFill>
                  <a:srgbClr val="00B0F0"/>
                </a:solidFill>
              </a:rPr>
              <a:t> </a:t>
            </a:r>
            <a:r>
              <a:rPr lang="sl-SI" sz="1800" b="1" dirty="0"/>
              <a:t>avtomatično priznavanje akademskih stopenj vodi do avtomatične pravice imetnika listine o izobraževanju, da se ga upošteva za dostop do študijskega programa za nadaljevanje izobraževanja, na naslednji stopnji izobraževanja v katerikoli EHEA državi </a:t>
            </a:r>
            <a:r>
              <a:rPr lang="sl-SI" sz="1800" b="1" dirty="0">
                <a:solidFill>
                  <a:srgbClr val="FF0000"/>
                </a:solidFill>
              </a:rPr>
              <a:t>(DOSTOP; </a:t>
            </a:r>
            <a:r>
              <a:rPr lang="sl-SI" sz="1800" b="1" i="1" dirty="0">
                <a:solidFill>
                  <a:srgbClr val="FF0000"/>
                </a:solidFill>
              </a:rPr>
              <a:t>ACCESS</a:t>
            </a:r>
            <a:r>
              <a:rPr lang="sl-SI" sz="18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sl-SI" sz="18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sl-SI" sz="1800" b="1" dirty="0">
                <a:solidFill>
                  <a:srgbClr val="00B0F0"/>
                </a:solidFill>
              </a:rPr>
              <a:t>Izvedba cilja: </a:t>
            </a:r>
            <a:r>
              <a:rPr lang="sl-SI" sz="1800" dirty="0"/>
              <a:t>visokošolski ministri so predlagali ustanovitev skupine 10 držav – </a:t>
            </a:r>
            <a:r>
              <a:rPr lang="sl-SI" sz="1800" dirty="0" err="1"/>
              <a:t>Pathfinder</a:t>
            </a:r>
            <a:r>
              <a:rPr lang="sl-SI" sz="1800" dirty="0"/>
              <a:t> </a:t>
            </a:r>
            <a:r>
              <a:rPr lang="sl-SI" sz="1800" dirty="0" err="1"/>
              <a:t>Group</a:t>
            </a:r>
            <a:r>
              <a:rPr lang="sl-SI" sz="1800" dirty="0"/>
              <a:t>, ki naj bi raziskala načine kako doseči ta cilj, cilj avtomatičnega priznavanja.</a:t>
            </a:r>
            <a:r>
              <a:rPr lang="sl-SI" sz="1800" b="1" dirty="0"/>
              <a:t> (</a:t>
            </a:r>
            <a:r>
              <a:rPr lang="en-GB" sz="1800" dirty="0"/>
              <a:t>Report by the EHEA Pathfinder Group on Automatic Recognition</a:t>
            </a:r>
            <a:r>
              <a:rPr lang="sl-SI" sz="1800" dirty="0"/>
              <a:t>, 2014; kot priporočilo ministrski konferenci 2015)</a:t>
            </a:r>
            <a:endParaRPr lang="en-US" sz="1800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62123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44EFD7-A77D-FF5A-D4D7-41B30F14F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b="1" dirty="0">
                <a:latin typeface="+mn-lt"/>
              </a:rPr>
              <a:t>PRIPOROČILO SVETA</a:t>
            </a:r>
            <a:r>
              <a:rPr lang="sl-SI" sz="2000" b="1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 </a:t>
            </a:r>
            <a:r>
              <a:rPr lang="en-US" sz="2000" dirty="0" err="1">
                <a:latin typeface="+mn-lt"/>
              </a:rPr>
              <a:t>spodbujanju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avtomatičnega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vzajemnega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priznavanja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visokošolskih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diplom</a:t>
            </a:r>
            <a:r>
              <a:rPr lang="en-US" sz="2000" dirty="0">
                <a:latin typeface="+mn-lt"/>
              </a:rPr>
              <a:t> in </a:t>
            </a:r>
            <a:r>
              <a:rPr lang="en-US" sz="2000" dirty="0" err="1">
                <a:latin typeface="+mn-lt"/>
              </a:rPr>
              <a:t>spričeval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višjega</a:t>
            </a:r>
            <a:r>
              <a:rPr lang="sl-SI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sekundarnega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izobraževanja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ter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izidov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iz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učnih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obdobij</a:t>
            </a:r>
            <a:r>
              <a:rPr lang="en-US" sz="2000" dirty="0">
                <a:latin typeface="+mn-lt"/>
              </a:rPr>
              <a:t> v </a:t>
            </a:r>
            <a:r>
              <a:rPr lang="en-US" sz="2000" dirty="0" err="1">
                <a:latin typeface="+mn-lt"/>
              </a:rPr>
              <a:t>tujini</a:t>
            </a:r>
            <a:r>
              <a:rPr lang="sl-SI" sz="2000" b="1" kern="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sl-SI" sz="2000" kern="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ang.The</a:t>
            </a:r>
            <a:r>
              <a:rPr lang="sl-SI" sz="20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kern="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Council</a:t>
            </a:r>
            <a:r>
              <a:rPr lang="sl-SI" sz="20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kern="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Recommendation</a:t>
            </a:r>
            <a:r>
              <a:rPr lang="sl-SI" sz="20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on “</a:t>
            </a:r>
            <a:r>
              <a:rPr lang="sl-SI" sz="2000" kern="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promoting</a:t>
            </a:r>
            <a:r>
              <a:rPr lang="sl-SI" sz="20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kern="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automatic</a:t>
            </a:r>
            <a:r>
              <a:rPr lang="sl-SI" sz="20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kern="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mutual</a:t>
            </a:r>
            <a:r>
              <a:rPr lang="sl-SI" sz="20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recognition of </a:t>
            </a:r>
            <a:r>
              <a:rPr lang="sl-SI" sz="2000" kern="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higher</a:t>
            </a:r>
            <a:r>
              <a:rPr lang="sl-SI" sz="20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kern="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r>
              <a:rPr lang="sl-SI" sz="20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kern="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sl-SI" sz="20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kern="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upper</a:t>
            </a:r>
            <a:r>
              <a:rPr lang="sl-SI" sz="20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kern="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secondary</a:t>
            </a:r>
            <a:r>
              <a:rPr lang="sl-SI" sz="20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kern="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r>
              <a:rPr lang="sl-SI" sz="20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kern="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sl-SI" sz="20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kern="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training</a:t>
            </a:r>
            <a:r>
              <a:rPr lang="sl-SI" sz="20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kern="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qualifications</a:t>
            </a:r>
            <a:r>
              <a:rPr lang="sl-SI" sz="20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kern="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sl-SI" sz="20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sl-SI" sz="2000" kern="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outcomes</a:t>
            </a:r>
            <a:r>
              <a:rPr lang="sl-SI" sz="20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sl-SI" sz="2000" kern="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learning</a:t>
            </a:r>
            <a:r>
              <a:rPr lang="sl-SI" sz="20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kern="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periods</a:t>
            </a:r>
            <a:r>
              <a:rPr lang="sl-SI" sz="20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kern="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abroad</a:t>
            </a:r>
            <a:r>
              <a:rPr lang="sl-SI" sz="20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”)</a:t>
            </a:r>
            <a:br>
              <a:rPr lang="sl-SI" sz="2200" dirty="0">
                <a:latin typeface="+mn-lt"/>
              </a:rPr>
            </a:br>
            <a:r>
              <a:rPr lang="sl-SI" sz="2200" dirty="0">
                <a:latin typeface="+mn-lt"/>
              </a:rPr>
              <a:t>(2018)</a:t>
            </a:r>
            <a:br>
              <a:rPr lang="sl-SI" sz="2200" dirty="0">
                <a:latin typeface="+mn-lt"/>
              </a:rPr>
            </a:br>
            <a:br>
              <a:rPr lang="sl-SI" sz="3600" dirty="0">
                <a:latin typeface="+mn-lt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BDDC5B3-043D-73CE-03CE-D825CCDD5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60" y="2636077"/>
            <a:ext cx="8596668" cy="388077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l-SI" sz="1600" kern="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l-SI" sz="1600" kern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sprejeta </a:t>
            </a:r>
            <a:r>
              <a:rPr lang="sl-SI" sz="1600" b="1" kern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26.11.2018.</a:t>
            </a:r>
            <a:endParaRPr lang="sl-SI" sz="1600" b="1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l-SI" sz="1600" kern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Evropska komisija in Svet EU sta se zavezala: do leta 2025 = </a:t>
            </a:r>
            <a:r>
              <a:rPr lang="sl-SI" sz="1600" kern="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European</a:t>
            </a:r>
            <a:r>
              <a:rPr lang="sl-SI" sz="1600" kern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600" kern="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r>
              <a:rPr lang="sl-SI" sz="1600" kern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Area (EEA). (avtomatično priznavanje kvalifikacij-eden od gradnikov EEA)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l-SI" sz="1600" kern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države članice do leta 2025 uvedejo vse potrebne korake, ki bodo vsakemu študentu ali dijaku, ki je zaključil izobraževanje v eni državi članici, omogočili avtomatično priznavanje te kvalifikacije v drugi državi članici za nadaljevanje izobraževanja, brez posebnega postopka priznavanja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24419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570E4C-EC31-DBA2-84BE-520F7A714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70B8776-B5F7-E505-D681-42C814F98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endParaRPr kumimoji="0" lang="sl-SI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Temeljno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načelo</a:t>
            </a:r>
            <a:r>
              <a:rPr kumimoji="0" lang="sl-SI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- 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 </a:t>
            </a:r>
            <a:r>
              <a:rPr kumimoji="0" lang="en-US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leta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2025</a:t>
            </a:r>
            <a:r>
              <a:rPr kumimoji="0" lang="sl-SI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se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sprejme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potrebne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ukrepe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za</a:t>
            </a:r>
            <a:r>
              <a:rPr kumimoji="0" lang="sl-SI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dosego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avtomatičnega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vzajemnega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priznavanja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za </a:t>
            </a:r>
            <a:r>
              <a:rPr kumimoji="0" lang="en-US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namene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nadaljnjega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učenja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en-US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tako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da se </a:t>
            </a:r>
            <a:r>
              <a:rPr kumimoji="0" lang="en-US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brez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ločenega</a:t>
            </a:r>
            <a:r>
              <a:rPr lang="sl-SI" sz="1800" dirty="0">
                <a:solidFill>
                  <a:prstClr val="black"/>
                </a:solidFill>
              </a:rPr>
              <a:t> </a:t>
            </a:r>
            <a:r>
              <a:rPr kumimoji="0" lang="en-US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postopka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priznavanja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:</a:t>
            </a:r>
            <a:endParaRPr kumimoji="0" lang="sl-SI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a)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visokošolska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kvalifikacija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pridobljena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v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eni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državi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članici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v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drugih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državah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članicah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avtomatično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prizna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isti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ravni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za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namene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dostopa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nadaljnjega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študija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brez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poseganja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v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pravico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visokošolske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institucije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ali</a:t>
            </a: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pristojnih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organov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da za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nekatere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programe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določijo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posebna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vstopna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merila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ali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da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preverijo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avtentičnost</a:t>
            </a: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dokumentov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;</a:t>
            </a: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b) izidi iz učnega obdobja v tujini na visokošolski ravni v eni državi članici avtomatično in v celoti priznajo v drugih državah članicah, kot je predhodno dogovorjeno v učnem dogovoru in potrjeno v potrdilu o opravljenih obveznostih, v skladu z evropskim sistemom prenašanja in zbiranja kreditnih točk;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66557941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1_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1693</TotalTime>
  <Words>1628</Words>
  <Application>Microsoft Office PowerPoint</Application>
  <PresentationFormat>Širokozaslonsko</PresentationFormat>
  <Paragraphs>171</Paragraphs>
  <Slides>24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24</vt:i4>
      </vt:variant>
    </vt:vector>
  </HeadingPairs>
  <TitlesOfParts>
    <vt:vector size="33" baseType="lpstr">
      <vt:lpstr>Arial</vt:lpstr>
      <vt:lpstr>Calibri</vt:lpstr>
      <vt:lpstr>Republika</vt:lpstr>
      <vt:lpstr>Trebuchet MS</vt:lpstr>
      <vt:lpstr>Wingdings</vt:lpstr>
      <vt:lpstr>Wingdings 2</vt:lpstr>
      <vt:lpstr>Wingdings 3</vt:lpstr>
      <vt:lpstr>Gladko</vt:lpstr>
      <vt:lpstr>1_Gladko</vt:lpstr>
      <vt:lpstr>Spletni seminar o vrednotenju in priznavanju izobraževanja za pooblaščene osebe v visokošolskih zavodih </vt:lpstr>
      <vt:lpstr>Splošne informacije</vt:lpstr>
      <vt:lpstr>EU in mednarodna politika na področju priznavanja</vt:lpstr>
      <vt:lpstr>Svetovna konvencija o priznavanju visokošolskih kvalifikacij</vt:lpstr>
      <vt:lpstr>PowerPointova predstavitev</vt:lpstr>
      <vt:lpstr>PowerPointova predstavitev</vt:lpstr>
      <vt:lpstr>Avtomatično priznavanje</vt:lpstr>
      <vt:lpstr>PRIPOROČILO SVETA o spodbujanju avtomatičnega vzajemnega priznavanja visokošolskih diplom in spričeval višjega sekundarnega izobraževanja ter izidov iz učnih obdobij v tujini(ang.The Council Recommendation on “promoting automatic mutual recognition of higher education and upper secondary education and training qualifications and the outcomes of learning periods abroad”) (2018)  </vt:lpstr>
      <vt:lpstr>PowerPointova predstavitev</vt:lpstr>
      <vt:lpstr>Rimski komunike (2020) </vt:lpstr>
      <vt:lpstr>AdReN Projekt</vt:lpstr>
      <vt:lpstr>Uvedba možnosti avtomatičnega priznavanja v RS na sistemski ravni</vt:lpstr>
      <vt:lpstr>Odmor</vt:lpstr>
      <vt:lpstr> Predstavitev ZVPI in načrtovane novele ZVPI</vt:lpstr>
      <vt:lpstr>Predpisi, ki urejajo področje</vt:lpstr>
      <vt:lpstr>ZVPI  Zakon o vrednotenju in priznavanju izobraževanja  (Uradni list RS, št. 87/2011, 97/2011-popr. in 109/2012) </vt:lpstr>
      <vt:lpstr>Merila (16. člen ZVPI)</vt:lpstr>
      <vt:lpstr>Odločba V skladu z merili iz 16. člena ZVPI se v odločbi ugotovi: </vt:lpstr>
      <vt:lpstr>Odločba </vt:lpstr>
      <vt:lpstr>Obličnost odločbe </vt:lpstr>
      <vt:lpstr>Stroški</vt:lpstr>
      <vt:lpstr> Evidence (23. člen ZVPI) </vt:lpstr>
      <vt:lpstr>Uporabne spletne povezave: </vt:lpstr>
      <vt:lpstr>Predvidene glavne spremembe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Mateja Robič</dc:creator>
  <cp:lastModifiedBy>Mateja Robič</cp:lastModifiedBy>
  <cp:revision>141</cp:revision>
  <cp:lastPrinted>2024-03-12T15:00:37Z</cp:lastPrinted>
  <dcterms:created xsi:type="dcterms:W3CDTF">2024-03-05T07:03:46Z</dcterms:created>
  <dcterms:modified xsi:type="dcterms:W3CDTF">2024-03-13T11:16:00Z</dcterms:modified>
</cp:coreProperties>
</file>