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95" r:id="rId2"/>
    <p:sldId id="454" r:id="rId3"/>
    <p:sldId id="462" r:id="rId4"/>
    <p:sldId id="463" r:id="rId5"/>
    <p:sldId id="435" r:id="rId6"/>
    <p:sldId id="436" r:id="rId7"/>
    <p:sldId id="464" r:id="rId8"/>
    <p:sldId id="466" r:id="rId9"/>
    <p:sldId id="467" r:id="rId10"/>
    <p:sldId id="470" r:id="rId11"/>
    <p:sldId id="472" r:id="rId12"/>
    <p:sldId id="468" r:id="rId13"/>
    <p:sldId id="469" r:id="rId14"/>
    <p:sldId id="471" r:id="rId15"/>
    <p:sldId id="474" r:id="rId16"/>
    <p:sldId id="475" r:id="rId17"/>
    <p:sldId id="476" r:id="rId18"/>
    <p:sldId id="480" r:id="rId19"/>
    <p:sldId id="479" r:id="rId20"/>
    <p:sldId id="478" r:id="rId21"/>
    <p:sldId id="477" r:id="rId22"/>
    <p:sldId id="438" r:id="rId23"/>
    <p:sldId id="439" r:id="rId24"/>
    <p:sldId id="483" r:id="rId25"/>
    <p:sldId id="481" r:id="rId26"/>
    <p:sldId id="484" r:id="rId27"/>
    <p:sldId id="482" r:id="rId28"/>
    <p:sldId id="489" r:id="rId29"/>
    <p:sldId id="490" r:id="rId30"/>
    <p:sldId id="491" r:id="rId31"/>
    <p:sldId id="497" r:id="rId32"/>
  </p:sldIdLst>
  <p:sldSz cx="12192000" cy="6858000"/>
  <p:notesSz cx="7104063" cy="10234613"/>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9900"/>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07AD82-7BB4-44FC-BB88-9E61E48F6FE2}" v="4" dt="2024-01-22T15:38:34.1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86" d="100"/>
          <a:sy n="86" d="100"/>
        </p:scale>
        <p:origin x="422"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jca Štraus" userId="0154c6b4-3218-4854-9e4e-ad02e2d651df" providerId="ADAL" clId="{C807AD82-7BB4-44FC-BB88-9E61E48F6FE2}"/>
    <pc:docChg chg="delSld modSld">
      <pc:chgData name="Mojca Štraus" userId="0154c6b4-3218-4854-9e4e-ad02e2d651df" providerId="ADAL" clId="{C807AD82-7BB4-44FC-BB88-9E61E48F6FE2}" dt="2024-01-22T15:46:54.373" v="254" actId="20577"/>
      <pc:docMkLst>
        <pc:docMk/>
      </pc:docMkLst>
      <pc:sldChg chg="del">
        <pc:chgData name="Mojca Štraus" userId="0154c6b4-3218-4854-9e4e-ad02e2d651df" providerId="ADAL" clId="{C807AD82-7BB4-44FC-BB88-9E61E48F6FE2}" dt="2024-01-22T15:35:08.418" v="0" actId="2696"/>
        <pc:sldMkLst>
          <pc:docMk/>
          <pc:sldMk cId="3081665316" sldId="400"/>
        </pc:sldMkLst>
      </pc:sldChg>
      <pc:sldChg chg="addSp delSp modSp mod">
        <pc:chgData name="Mojca Štraus" userId="0154c6b4-3218-4854-9e4e-ad02e2d651df" providerId="ADAL" clId="{C807AD82-7BB4-44FC-BB88-9E61E48F6FE2}" dt="2024-01-22T15:39:30.384" v="50" actId="1036"/>
        <pc:sldMkLst>
          <pc:docMk/>
          <pc:sldMk cId="4148101516" sldId="464"/>
        </pc:sldMkLst>
        <pc:spChg chg="add mod">
          <ac:chgData name="Mojca Štraus" userId="0154c6b4-3218-4854-9e4e-ad02e2d651df" providerId="ADAL" clId="{C807AD82-7BB4-44FC-BB88-9E61E48F6FE2}" dt="2024-01-22T15:39:30.384" v="50" actId="1036"/>
          <ac:spMkLst>
            <pc:docMk/>
            <pc:sldMk cId="4148101516" sldId="464"/>
            <ac:spMk id="3" creationId="{085EAC8E-42E3-4955-0F49-325837675548}"/>
          </ac:spMkLst>
        </pc:spChg>
        <pc:graphicFrameChg chg="add del mod">
          <ac:chgData name="Mojca Štraus" userId="0154c6b4-3218-4854-9e4e-ad02e2d651df" providerId="ADAL" clId="{C807AD82-7BB4-44FC-BB88-9E61E48F6FE2}" dt="2024-01-22T15:38:34.113" v="28"/>
          <ac:graphicFrameMkLst>
            <pc:docMk/>
            <pc:sldMk cId="4148101516" sldId="464"/>
            <ac:graphicFrameMk id="4" creationId="{343A84CA-F88A-80F4-600A-721E0A8FAE54}"/>
          </ac:graphicFrameMkLst>
        </pc:graphicFrameChg>
      </pc:sldChg>
      <pc:sldChg chg="modSp mod">
        <pc:chgData name="Mojca Štraus" userId="0154c6b4-3218-4854-9e4e-ad02e2d651df" providerId="ADAL" clId="{C807AD82-7BB4-44FC-BB88-9E61E48F6FE2}" dt="2024-01-22T15:36:47.155" v="4" actId="207"/>
        <pc:sldMkLst>
          <pc:docMk/>
          <pc:sldMk cId="746406484" sldId="477"/>
        </pc:sldMkLst>
        <pc:spChg chg="mod">
          <ac:chgData name="Mojca Štraus" userId="0154c6b4-3218-4854-9e4e-ad02e2d651df" providerId="ADAL" clId="{C807AD82-7BB4-44FC-BB88-9E61E48F6FE2}" dt="2024-01-22T15:36:35.904" v="3" actId="207"/>
          <ac:spMkLst>
            <pc:docMk/>
            <pc:sldMk cId="746406484" sldId="477"/>
            <ac:spMk id="2" creationId="{734AE666-7741-89D1-149D-D9A47BBF1AB0}"/>
          </ac:spMkLst>
        </pc:spChg>
        <pc:spChg chg="mod">
          <ac:chgData name="Mojca Štraus" userId="0154c6b4-3218-4854-9e4e-ad02e2d651df" providerId="ADAL" clId="{C807AD82-7BB4-44FC-BB88-9E61E48F6FE2}" dt="2024-01-22T15:36:15.577" v="2" actId="207"/>
          <ac:spMkLst>
            <pc:docMk/>
            <pc:sldMk cId="746406484" sldId="477"/>
            <ac:spMk id="3" creationId="{519AFBCE-EA85-3001-9924-9BD3E6E8B8A7}"/>
          </ac:spMkLst>
        </pc:spChg>
        <pc:spChg chg="mod">
          <ac:chgData name="Mojca Štraus" userId="0154c6b4-3218-4854-9e4e-ad02e2d651df" providerId="ADAL" clId="{C807AD82-7BB4-44FC-BB88-9E61E48F6FE2}" dt="2024-01-22T15:36:47.155" v="4" actId="207"/>
          <ac:spMkLst>
            <pc:docMk/>
            <pc:sldMk cId="746406484" sldId="477"/>
            <ac:spMk id="4" creationId="{988C9FBF-C435-369B-955B-D592D55B74B2}"/>
          </ac:spMkLst>
        </pc:spChg>
      </pc:sldChg>
      <pc:sldChg chg="modSp mod">
        <pc:chgData name="Mojca Štraus" userId="0154c6b4-3218-4854-9e4e-ad02e2d651df" providerId="ADAL" clId="{C807AD82-7BB4-44FC-BB88-9E61E48F6FE2}" dt="2024-01-22T15:46:54.373" v="254" actId="20577"/>
        <pc:sldMkLst>
          <pc:docMk/>
          <pc:sldMk cId="1178702511" sldId="491"/>
        </pc:sldMkLst>
        <pc:spChg chg="mod">
          <ac:chgData name="Mojca Štraus" userId="0154c6b4-3218-4854-9e4e-ad02e2d651df" providerId="ADAL" clId="{C807AD82-7BB4-44FC-BB88-9E61E48F6FE2}" dt="2024-01-22T15:46:54.373" v="254" actId="20577"/>
          <ac:spMkLst>
            <pc:docMk/>
            <pc:sldMk cId="1178702511" sldId="491"/>
            <ac:spMk id="3" creationId="{8FF53697-BCC1-C227-A3B7-2EC761E2705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C:\Users\ksterman\Desktop\Trendi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24861176236446"/>
          <c:y val="0.15813990256958979"/>
          <c:w val="0.8720866039504771"/>
          <c:h val="0.73784522084551796"/>
        </c:manualLayout>
      </c:layout>
      <c:lineChart>
        <c:grouping val="standard"/>
        <c:varyColors val="0"/>
        <c:ser>
          <c:idx val="1"/>
          <c:order val="0"/>
          <c:tx>
            <c:strRef>
              <c:f>Podatki!$B$4</c:f>
              <c:strCache>
                <c:ptCount val="1"/>
                <c:pt idx="0">
                  <c:v>Splošna gimnazija</c:v>
                </c:pt>
              </c:strCache>
            </c:strRef>
          </c:tx>
          <c:spPr>
            <a:ln w="15875">
              <a:solidFill>
                <a:srgbClr val="C00000"/>
              </a:solidFill>
            </a:ln>
          </c:spPr>
          <c:marker>
            <c:symbol val="circle"/>
            <c:size val="5"/>
            <c:spPr>
              <a:gradFill>
                <a:gsLst>
                  <a:gs pos="80000">
                    <a:srgbClr val="C00000"/>
                  </a:gs>
                  <a:gs pos="0">
                    <a:schemeClr val="bg1">
                      <a:lumMod val="85000"/>
                    </a:schemeClr>
                  </a:gs>
                </a:gsLst>
                <a:path path="circle">
                  <a:fillToRect l="50000" t="50000" r="50000" b="50000"/>
                </a:path>
              </a:gradFill>
              <a:ln>
                <a:noFill/>
              </a:ln>
            </c:spPr>
          </c:marker>
          <c:dLbls>
            <c:spPr>
              <a:noFill/>
              <a:ln w="25400">
                <a:noFill/>
              </a:ln>
            </c:spPr>
            <c:txPr>
              <a:bodyPr wrap="square" lIns="38100" tIns="19050" rIns="38100" bIns="19050" anchor="ctr">
                <a:spAutoFit/>
              </a:bodyPr>
              <a:lstStyle/>
              <a:p>
                <a:pPr>
                  <a:defRPr sz="600">
                    <a:latin typeface="Times New Roman" panose="02020603050405020304" pitchFamily="18" charset="0"/>
                    <a:cs typeface="Times New Roman" panose="02020603050405020304" pitchFamily="18" charset="0"/>
                  </a:defRPr>
                </a:pPr>
                <a:endParaRPr lang="sl-S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Podatki!$C$3:$F$3</c:f>
              <c:numCache>
                <c:formatCode>General</c:formatCode>
                <c:ptCount val="4"/>
                <c:pt idx="0">
                  <c:v>2012</c:v>
                </c:pt>
                <c:pt idx="1">
                  <c:v>2015</c:v>
                </c:pt>
                <c:pt idx="2">
                  <c:v>2018</c:v>
                </c:pt>
                <c:pt idx="3">
                  <c:v>2022</c:v>
                </c:pt>
              </c:numCache>
            </c:numRef>
          </c:cat>
          <c:val>
            <c:numRef>
              <c:f>Podatki!$C$4:$F$4</c:f>
              <c:numCache>
                <c:formatCode>0</c:formatCode>
                <c:ptCount val="4"/>
                <c:pt idx="0">
                  <c:v>577</c:v>
                </c:pt>
                <c:pt idx="1">
                  <c:v>570</c:v>
                </c:pt>
                <c:pt idx="2">
                  <c:v>576</c:v>
                </c:pt>
                <c:pt idx="3">
                  <c:v>555</c:v>
                </c:pt>
              </c:numCache>
            </c:numRef>
          </c:val>
          <c:smooth val="0"/>
          <c:extLst>
            <c:ext xmlns:c16="http://schemas.microsoft.com/office/drawing/2014/chart" uri="{C3380CC4-5D6E-409C-BE32-E72D297353CC}">
              <c16:uniqueId val="{00000000-D6E0-43B9-BE22-03F108849784}"/>
            </c:ext>
          </c:extLst>
        </c:ser>
        <c:ser>
          <c:idx val="2"/>
          <c:order val="1"/>
          <c:tx>
            <c:strRef>
              <c:f>Podatki!$B$5</c:f>
              <c:strCache>
                <c:ptCount val="1"/>
                <c:pt idx="0">
                  <c:v>Srednje strokovno izobraževanje</c:v>
                </c:pt>
              </c:strCache>
            </c:strRef>
          </c:tx>
          <c:spPr>
            <a:ln w="15875">
              <a:solidFill>
                <a:srgbClr val="FF0000"/>
              </a:solidFill>
            </a:ln>
          </c:spPr>
          <c:marker>
            <c:symbol val="circle"/>
            <c:size val="5"/>
            <c:spPr>
              <a:gradFill flip="none" rotWithShape="1">
                <a:gsLst>
                  <a:gs pos="0">
                    <a:schemeClr val="accent1">
                      <a:lumMod val="5000"/>
                      <a:lumOff val="95000"/>
                    </a:schemeClr>
                  </a:gs>
                  <a:gs pos="80000">
                    <a:srgbClr val="FF0000"/>
                  </a:gs>
                </a:gsLst>
                <a:path path="shape">
                  <a:fillToRect l="50000" t="50000" r="50000" b="50000"/>
                </a:path>
                <a:tileRect/>
              </a:gradFill>
              <a:ln>
                <a:noFill/>
              </a:ln>
            </c:spPr>
          </c:marker>
          <c:dLbls>
            <c:spPr>
              <a:noFill/>
              <a:ln w="25400">
                <a:noFill/>
              </a:ln>
            </c:spPr>
            <c:txPr>
              <a:bodyPr wrap="square" lIns="38100" tIns="19050" rIns="38100" bIns="19050" anchor="ctr">
                <a:spAutoFit/>
              </a:bodyPr>
              <a:lstStyle/>
              <a:p>
                <a:pPr>
                  <a:defRPr sz="600">
                    <a:latin typeface="Times New Roman" panose="02020603050405020304" pitchFamily="18" charset="0"/>
                    <a:cs typeface="Times New Roman" panose="02020603050405020304" pitchFamily="18" charset="0"/>
                  </a:defRPr>
                </a:pPr>
                <a:endParaRPr lang="sl-S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Podatki!$C$3:$F$3</c:f>
              <c:numCache>
                <c:formatCode>General</c:formatCode>
                <c:ptCount val="4"/>
                <c:pt idx="0">
                  <c:v>2012</c:v>
                </c:pt>
                <c:pt idx="1">
                  <c:v>2015</c:v>
                </c:pt>
                <c:pt idx="2">
                  <c:v>2018</c:v>
                </c:pt>
                <c:pt idx="3">
                  <c:v>2022</c:v>
                </c:pt>
              </c:numCache>
            </c:numRef>
          </c:cat>
          <c:val>
            <c:numRef>
              <c:f>Podatki!$C$5:$F$5</c:f>
              <c:numCache>
                <c:formatCode>0</c:formatCode>
                <c:ptCount val="4"/>
                <c:pt idx="0">
                  <c:v>477</c:v>
                </c:pt>
                <c:pt idx="1">
                  <c:v>498</c:v>
                </c:pt>
                <c:pt idx="2">
                  <c:v>498</c:v>
                </c:pt>
                <c:pt idx="3">
                  <c:v>470</c:v>
                </c:pt>
              </c:numCache>
            </c:numRef>
          </c:val>
          <c:smooth val="0"/>
          <c:extLst>
            <c:ext xmlns:c16="http://schemas.microsoft.com/office/drawing/2014/chart" uri="{C3380CC4-5D6E-409C-BE32-E72D297353CC}">
              <c16:uniqueId val="{00000001-D6E0-43B9-BE22-03F108849784}"/>
            </c:ext>
          </c:extLst>
        </c:ser>
        <c:ser>
          <c:idx val="0"/>
          <c:order val="2"/>
          <c:tx>
            <c:strRef>
              <c:f>Podatki!$B$6</c:f>
              <c:strCache>
                <c:ptCount val="1"/>
                <c:pt idx="0">
                  <c:v>Srednje poklicno izobraževanje</c:v>
                </c:pt>
              </c:strCache>
            </c:strRef>
          </c:tx>
          <c:spPr>
            <a:ln w="15875">
              <a:solidFill>
                <a:schemeClr val="accent2">
                  <a:lumMod val="75000"/>
                </a:schemeClr>
              </a:solidFill>
            </a:ln>
          </c:spPr>
          <c:marker>
            <c:symbol val="circle"/>
            <c:size val="5"/>
            <c:spPr>
              <a:gradFill flip="none" rotWithShape="1">
                <a:gsLst>
                  <a:gs pos="0">
                    <a:schemeClr val="accent2">
                      <a:lumMod val="5000"/>
                      <a:lumOff val="95000"/>
                    </a:schemeClr>
                  </a:gs>
                  <a:gs pos="80000">
                    <a:schemeClr val="tx1">
                      <a:lumMod val="65000"/>
                      <a:lumOff val="35000"/>
                    </a:schemeClr>
                  </a:gs>
                </a:gsLst>
                <a:path path="shape">
                  <a:fillToRect l="50000" t="50000" r="50000" b="50000"/>
                </a:path>
                <a:tileRect/>
              </a:gradFill>
              <a:ln>
                <a:noFill/>
              </a:ln>
            </c:spPr>
          </c:marker>
          <c:dLbls>
            <c:dLbl>
              <c:idx val="0"/>
              <c:layout>
                <c:manualLayout>
                  <c:x val="-5.1001821493624776E-2"/>
                  <c:y val="-4.44232860569297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6E0-43B9-BE22-03F108849784}"/>
                </c:ext>
              </c:extLst>
            </c:dLbl>
            <c:dLbl>
              <c:idx val="1"/>
              <c:layout>
                <c:manualLayout>
                  <c:x val="-4.7358834244080196E-2"/>
                  <c:y val="-3.99809574512367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6E0-43B9-BE22-03F108849784}"/>
                </c:ext>
              </c:extLst>
            </c:dLbl>
            <c:dLbl>
              <c:idx val="2"/>
              <c:layout>
                <c:manualLayout>
                  <c:x val="-4.7358834244080196E-2"/>
                  <c:y val="-3.99809574512367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6E0-43B9-BE22-03F108849784}"/>
                </c:ext>
              </c:extLst>
            </c:dLbl>
            <c:spPr>
              <a:noFill/>
              <a:ln>
                <a:noFill/>
              </a:ln>
              <a:effectLst/>
            </c:spPr>
            <c:txPr>
              <a:bodyPr wrap="square" lIns="38100" tIns="19050" rIns="38100" bIns="19050" anchor="ctr">
                <a:spAutoFit/>
              </a:bodyPr>
              <a:lstStyle/>
              <a:p>
                <a:pPr>
                  <a:defRPr sz="600">
                    <a:latin typeface="Times New Roman" panose="02020603050405020304" pitchFamily="18" charset="0"/>
                    <a:cs typeface="Times New Roman" panose="02020603050405020304" pitchFamily="18" charset="0"/>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Podatki!$C$3:$F$3</c:f>
              <c:numCache>
                <c:formatCode>General</c:formatCode>
                <c:ptCount val="4"/>
                <c:pt idx="0">
                  <c:v>2012</c:v>
                </c:pt>
                <c:pt idx="1">
                  <c:v>2015</c:v>
                </c:pt>
                <c:pt idx="2">
                  <c:v>2018</c:v>
                </c:pt>
                <c:pt idx="3">
                  <c:v>2022</c:v>
                </c:pt>
              </c:numCache>
            </c:numRef>
          </c:cat>
          <c:val>
            <c:numRef>
              <c:f>Podatki!$C$6:$F$6</c:f>
              <c:numCache>
                <c:formatCode>0</c:formatCode>
                <c:ptCount val="4"/>
                <c:pt idx="0">
                  <c:v>410</c:v>
                </c:pt>
                <c:pt idx="1">
                  <c:v>430</c:v>
                </c:pt>
                <c:pt idx="2">
                  <c:v>439</c:v>
                </c:pt>
                <c:pt idx="3">
                  <c:v>408</c:v>
                </c:pt>
              </c:numCache>
            </c:numRef>
          </c:val>
          <c:smooth val="0"/>
          <c:extLst>
            <c:ext xmlns:c16="http://schemas.microsoft.com/office/drawing/2014/chart" uri="{C3380CC4-5D6E-409C-BE32-E72D297353CC}">
              <c16:uniqueId val="{00000005-D6E0-43B9-BE22-03F108849784}"/>
            </c:ext>
          </c:extLst>
        </c:ser>
        <c:dLbls>
          <c:showLegendKey val="0"/>
          <c:showVal val="0"/>
          <c:showCatName val="0"/>
          <c:showSerName val="0"/>
          <c:showPercent val="0"/>
          <c:showBubbleSize val="0"/>
        </c:dLbls>
        <c:marker val="1"/>
        <c:smooth val="0"/>
        <c:axId val="224801920"/>
        <c:axId val="224821632"/>
      </c:lineChart>
      <c:catAx>
        <c:axId val="224801920"/>
        <c:scaling>
          <c:orientation val="minMax"/>
        </c:scaling>
        <c:delete val="0"/>
        <c:axPos val="t"/>
        <c:title>
          <c:tx>
            <c:rich>
              <a:bodyPr/>
              <a:lstStyle/>
              <a:p>
                <a:pPr>
                  <a:defRPr sz="800">
                    <a:solidFill>
                      <a:sysClr val="windowText" lastClr="000000"/>
                    </a:solidFill>
                    <a:latin typeface="Times New Roman" panose="02020603050405020304" pitchFamily="18" charset="0"/>
                    <a:cs typeface="Times New Roman" panose="02020603050405020304" pitchFamily="18" charset="0"/>
                  </a:defRPr>
                </a:pPr>
                <a:r>
                  <a:rPr lang="sl-SI" sz="800">
                    <a:solidFill>
                      <a:sysClr val="windowText" lastClr="000000"/>
                    </a:solidFill>
                    <a:latin typeface="Times New Roman" panose="02020603050405020304" pitchFamily="18" charset="0"/>
                    <a:cs typeface="Times New Roman" panose="02020603050405020304" pitchFamily="18" charset="0"/>
                  </a:rPr>
                  <a:t>Zajem</a:t>
                </a:r>
                <a:r>
                  <a:rPr lang="sl-SI" sz="800" baseline="0">
                    <a:solidFill>
                      <a:sysClr val="windowText" lastClr="000000"/>
                    </a:solidFill>
                    <a:latin typeface="Times New Roman" panose="02020603050405020304" pitchFamily="18" charset="0"/>
                    <a:cs typeface="Times New Roman" panose="02020603050405020304" pitchFamily="18" charset="0"/>
                  </a:rPr>
                  <a:t> podatkov</a:t>
                </a:r>
                <a:r>
                  <a:rPr lang="sl-SI" sz="800">
                    <a:solidFill>
                      <a:sysClr val="windowText" lastClr="000000"/>
                    </a:solidFill>
                    <a:latin typeface="Times New Roman" panose="02020603050405020304" pitchFamily="18" charset="0"/>
                    <a:cs typeface="Times New Roman" panose="02020603050405020304" pitchFamily="18" charset="0"/>
                  </a:rPr>
                  <a:t> v raziskavi PISA</a:t>
                </a:r>
              </a:p>
            </c:rich>
          </c:tx>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900" b="0" i="0" u="none" strike="noStrike" baseline="0">
                <a:solidFill>
                  <a:sysClr val="windowText" lastClr="000000"/>
                </a:solidFill>
                <a:latin typeface="Times New Roman" panose="02020603050405020304" pitchFamily="18" charset="0"/>
                <a:ea typeface="Arial Narrow"/>
                <a:cs typeface="Times New Roman" panose="02020603050405020304" pitchFamily="18" charset="0"/>
              </a:defRPr>
            </a:pPr>
            <a:endParaRPr lang="sl-SI"/>
          </a:p>
        </c:txPr>
        <c:crossAx val="224821632"/>
        <c:crosses val="max"/>
        <c:auto val="0"/>
        <c:lblAlgn val="ctr"/>
        <c:lblOffset val="100"/>
        <c:noMultiLvlLbl val="0"/>
      </c:catAx>
      <c:valAx>
        <c:axId val="224821632"/>
        <c:scaling>
          <c:orientation val="minMax"/>
          <c:max val="650"/>
          <c:min val="400"/>
        </c:scaling>
        <c:delete val="0"/>
        <c:axPos val="l"/>
        <c:title>
          <c:tx>
            <c:rich>
              <a:bodyPr/>
              <a:lstStyle/>
              <a:p>
                <a:pPr>
                  <a:defRPr sz="800">
                    <a:solidFill>
                      <a:sysClr val="windowText" lastClr="000000"/>
                    </a:solidFill>
                    <a:latin typeface="Times New Roman" panose="02020603050405020304" pitchFamily="18" charset="0"/>
                    <a:cs typeface="Times New Roman" panose="02020603050405020304" pitchFamily="18" charset="0"/>
                  </a:defRPr>
                </a:pPr>
                <a:r>
                  <a:rPr lang="sl-SI" sz="800">
                    <a:solidFill>
                      <a:sysClr val="windowText" lastClr="000000"/>
                    </a:solidFill>
                    <a:latin typeface="Times New Roman" panose="02020603050405020304" pitchFamily="18" charset="0"/>
                    <a:cs typeface="Times New Roman" panose="02020603050405020304" pitchFamily="18" charset="0"/>
                  </a:rPr>
                  <a:t>Povprečni</a:t>
                </a:r>
                <a:r>
                  <a:rPr lang="sl-SI" sz="800" baseline="0">
                    <a:solidFill>
                      <a:sysClr val="windowText" lastClr="000000"/>
                    </a:solidFill>
                    <a:latin typeface="Times New Roman" panose="02020603050405020304" pitchFamily="18" charset="0"/>
                    <a:cs typeface="Times New Roman" panose="02020603050405020304" pitchFamily="18" charset="0"/>
                  </a:rPr>
                  <a:t> dosežek iz matematike</a:t>
                </a:r>
                <a:endParaRPr lang="sl-SI" sz="800">
                  <a:solidFill>
                    <a:sysClr val="windowText" lastClr="000000"/>
                  </a:solidFill>
                  <a:latin typeface="Times New Roman" panose="02020603050405020304" pitchFamily="18" charset="0"/>
                  <a:cs typeface="Times New Roman" panose="02020603050405020304" pitchFamily="18" charset="0"/>
                </a:endParaRPr>
              </a:p>
            </c:rich>
          </c:tx>
          <c:layout>
            <c:manualLayout>
              <c:xMode val="edge"/>
              <c:yMode val="edge"/>
              <c:x val="4.647109314279513E-3"/>
              <c:y val="0.28473608961907282"/>
            </c:manualLayout>
          </c:layout>
          <c:overlay val="0"/>
        </c:title>
        <c:numFmt formatCode="0" sourceLinked="1"/>
        <c:majorTickMark val="cross"/>
        <c:minorTickMark val="none"/>
        <c:tickLblPos val="nextTo"/>
        <c:spPr>
          <a:noFill/>
          <a:ln>
            <a:solidFill>
              <a:schemeClr val="bg1">
                <a:lumMod val="85000"/>
              </a:schemeClr>
            </a:solidFill>
          </a:ln>
          <a:effectLst/>
        </c:spPr>
        <c:txPr>
          <a:bodyPr rot="0" vert="horz"/>
          <a:lstStyle/>
          <a:p>
            <a:pPr>
              <a:defRPr sz="900" b="0" i="0" u="none" strike="noStrike" baseline="0">
                <a:solidFill>
                  <a:sysClr val="windowText" lastClr="000000"/>
                </a:solidFill>
                <a:latin typeface="Times New Roman" panose="02020603050405020304" pitchFamily="18" charset="0"/>
                <a:ea typeface="Arial Narrow"/>
                <a:cs typeface="Times New Roman" panose="02020603050405020304" pitchFamily="18" charset="0"/>
              </a:defRPr>
            </a:pPr>
            <a:endParaRPr lang="sl-SI"/>
          </a:p>
        </c:txPr>
        <c:crossAx val="224801920"/>
        <c:crosses val="autoZero"/>
        <c:crossBetween val="between"/>
        <c:majorUnit val="50"/>
      </c:valAx>
      <c:spPr>
        <a:noFill/>
        <a:ln w="25400">
          <a:noFill/>
        </a:ln>
      </c:spPr>
    </c:plotArea>
    <c:legend>
      <c:legendPos val="r"/>
      <c:layout>
        <c:manualLayout>
          <c:xMode val="edge"/>
          <c:yMode val="edge"/>
          <c:x val="0.10359988730825689"/>
          <c:y val="0.17709374345966683"/>
          <c:w val="0.39090773489379427"/>
          <c:h val="0.12361356498269772"/>
        </c:manualLayout>
      </c:layout>
      <c:overlay val="0"/>
      <c:txPr>
        <a:bodyPr/>
        <a:lstStyle/>
        <a:p>
          <a:pPr>
            <a:defRPr sz="600">
              <a:latin typeface="Times New Roman" panose="02020603050405020304" pitchFamily="18" charset="0"/>
              <a:cs typeface="Times New Roman" panose="02020603050405020304" pitchFamily="18" charset="0"/>
            </a:defRPr>
          </a:pPr>
          <a:endParaRPr lang="sl-SI"/>
        </a:p>
      </c:txPr>
    </c:legend>
    <c:plotVisOnly val="1"/>
    <c:dispBlanksAs val="span"/>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sl-SI"/>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0AD3A-D59C-E166-B8DC-83359671D0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l-SI"/>
          </a:p>
        </p:txBody>
      </p:sp>
      <p:sp>
        <p:nvSpPr>
          <p:cNvPr id="3" name="Subtitle 2">
            <a:extLst>
              <a:ext uri="{FF2B5EF4-FFF2-40B4-BE49-F238E27FC236}">
                <a16:creationId xmlns:a16="http://schemas.microsoft.com/office/drawing/2014/main" id="{699F2874-4945-B046-0669-CC88CACA5E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l-SI"/>
          </a:p>
        </p:txBody>
      </p:sp>
      <p:sp>
        <p:nvSpPr>
          <p:cNvPr id="4" name="Date Placeholder 3">
            <a:extLst>
              <a:ext uri="{FF2B5EF4-FFF2-40B4-BE49-F238E27FC236}">
                <a16:creationId xmlns:a16="http://schemas.microsoft.com/office/drawing/2014/main" id="{BD3D042F-019B-E058-94F9-DA20D9BDC137}"/>
              </a:ext>
            </a:extLst>
          </p:cNvPr>
          <p:cNvSpPr>
            <a:spLocks noGrp="1"/>
          </p:cNvSpPr>
          <p:nvPr>
            <p:ph type="dt" sz="half" idx="10"/>
          </p:nvPr>
        </p:nvSpPr>
        <p:spPr/>
        <p:txBody>
          <a:bodyPr/>
          <a:lstStyle/>
          <a:p>
            <a:fld id="{4515225C-D0B4-4E34-ADA7-20FF735AA551}" type="datetimeFigureOut">
              <a:rPr lang="sl-SI" smtClean="0"/>
              <a:t>22. 01. 2024</a:t>
            </a:fld>
            <a:endParaRPr lang="sl-SI"/>
          </a:p>
        </p:txBody>
      </p:sp>
      <p:sp>
        <p:nvSpPr>
          <p:cNvPr id="5" name="Footer Placeholder 4">
            <a:extLst>
              <a:ext uri="{FF2B5EF4-FFF2-40B4-BE49-F238E27FC236}">
                <a16:creationId xmlns:a16="http://schemas.microsoft.com/office/drawing/2014/main" id="{CF066B94-763C-19A5-19D0-8B2E2011AC42}"/>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CD980EFF-C825-DDB3-C41D-44649EAC2E12}"/>
              </a:ext>
            </a:extLst>
          </p:cNvPr>
          <p:cNvSpPr>
            <a:spLocks noGrp="1"/>
          </p:cNvSpPr>
          <p:nvPr>
            <p:ph type="sldNum" sz="quarter" idx="12"/>
          </p:nvPr>
        </p:nvSpPr>
        <p:spPr/>
        <p:txBody>
          <a:bodyPr/>
          <a:lstStyle/>
          <a:p>
            <a:fld id="{2C0DDE08-679D-4976-9339-939F2894F295}" type="slidenum">
              <a:rPr lang="sl-SI" smtClean="0"/>
              <a:t>‹#›</a:t>
            </a:fld>
            <a:endParaRPr lang="sl-SI"/>
          </a:p>
        </p:txBody>
      </p:sp>
    </p:spTree>
    <p:extLst>
      <p:ext uri="{BB962C8B-B14F-4D97-AF65-F5344CB8AC3E}">
        <p14:creationId xmlns:p14="http://schemas.microsoft.com/office/powerpoint/2010/main" val="3166496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79E40-F4E8-0D1D-EE6C-DDCAE485E8EB}"/>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93A34D01-739F-5B73-700B-EB20D88535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89030677-F75D-64F8-9EAB-EC4B5B1CA4EF}"/>
              </a:ext>
            </a:extLst>
          </p:cNvPr>
          <p:cNvSpPr>
            <a:spLocks noGrp="1"/>
          </p:cNvSpPr>
          <p:nvPr>
            <p:ph type="dt" sz="half" idx="10"/>
          </p:nvPr>
        </p:nvSpPr>
        <p:spPr/>
        <p:txBody>
          <a:bodyPr/>
          <a:lstStyle/>
          <a:p>
            <a:fld id="{4515225C-D0B4-4E34-ADA7-20FF735AA551}" type="datetimeFigureOut">
              <a:rPr lang="sl-SI" smtClean="0"/>
              <a:t>22. 01. 2024</a:t>
            </a:fld>
            <a:endParaRPr lang="sl-SI"/>
          </a:p>
        </p:txBody>
      </p:sp>
      <p:sp>
        <p:nvSpPr>
          <p:cNvPr id="5" name="Footer Placeholder 4">
            <a:extLst>
              <a:ext uri="{FF2B5EF4-FFF2-40B4-BE49-F238E27FC236}">
                <a16:creationId xmlns:a16="http://schemas.microsoft.com/office/drawing/2014/main" id="{F41C93E4-2102-41F3-DD0D-1F6DD29C26FF}"/>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F5282DD3-DA2E-CE8E-B595-AB05C0EEFD40}"/>
              </a:ext>
            </a:extLst>
          </p:cNvPr>
          <p:cNvSpPr>
            <a:spLocks noGrp="1"/>
          </p:cNvSpPr>
          <p:nvPr>
            <p:ph type="sldNum" sz="quarter" idx="12"/>
          </p:nvPr>
        </p:nvSpPr>
        <p:spPr/>
        <p:txBody>
          <a:bodyPr/>
          <a:lstStyle/>
          <a:p>
            <a:fld id="{2C0DDE08-679D-4976-9339-939F2894F295}" type="slidenum">
              <a:rPr lang="sl-SI" smtClean="0"/>
              <a:t>‹#›</a:t>
            </a:fld>
            <a:endParaRPr lang="sl-SI"/>
          </a:p>
        </p:txBody>
      </p:sp>
    </p:spTree>
    <p:extLst>
      <p:ext uri="{BB962C8B-B14F-4D97-AF65-F5344CB8AC3E}">
        <p14:creationId xmlns:p14="http://schemas.microsoft.com/office/powerpoint/2010/main" val="3215610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780B7F-874B-7ACB-F762-5B776EB9D3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BDDA5A03-FDE3-9CCE-F6C4-D90CF42DB5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7D9DA5D5-7C37-CF5E-2CF9-4EC35DDDABC9}"/>
              </a:ext>
            </a:extLst>
          </p:cNvPr>
          <p:cNvSpPr>
            <a:spLocks noGrp="1"/>
          </p:cNvSpPr>
          <p:nvPr>
            <p:ph type="dt" sz="half" idx="10"/>
          </p:nvPr>
        </p:nvSpPr>
        <p:spPr/>
        <p:txBody>
          <a:bodyPr/>
          <a:lstStyle/>
          <a:p>
            <a:fld id="{4515225C-D0B4-4E34-ADA7-20FF735AA551}" type="datetimeFigureOut">
              <a:rPr lang="sl-SI" smtClean="0"/>
              <a:t>22. 01. 2024</a:t>
            </a:fld>
            <a:endParaRPr lang="sl-SI"/>
          </a:p>
        </p:txBody>
      </p:sp>
      <p:sp>
        <p:nvSpPr>
          <p:cNvPr id="5" name="Footer Placeholder 4">
            <a:extLst>
              <a:ext uri="{FF2B5EF4-FFF2-40B4-BE49-F238E27FC236}">
                <a16:creationId xmlns:a16="http://schemas.microsoft.com/office/drawing/2014/main" id="{0D2DAD55-3A27-14B1-DE9E-6ABCE1F2CB88}"/>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8524802B-740B-AE4B-1D25-92598BEE6C8F}"/>
              </a:ext>
            </a:extLst>
          </p:cNvPr>
          <p:cNvSpPr>
            <a:spLocks noGrp="1"/>
          </p:cNvSpPr>
          <p:nvPr>
            <p:ph type="sldNum" sz="quarter" idx="12"/>
          </p:nvPr>
        </p:nvSpPr>
        <p:spPr/>
        <p:txBody>
          <a:bodyPr/>
          <a:lstStyle/>
          <a:p>
            <a:fld id="{2C0DDE08-679D-4976-9339-939F2894F295}" type="slidenum">
              <a:rPr lang="sl-SI" smtClean="0"/>
              <a:t>‹#›</a:t>
            </a:fld>
            <a:endParaRPr lang="sl-SI"/>
          </a:p>
        </p:txBody>
      </p:sp>
    </p:spTree>
    <p:extLst>
      <p:ext uri="{BB962C8B-B14F-4D97-AF65-F5344CB8AC3E}">
        <p14:creationId xmlns:p14="http://schemas.microsoft.com/office/powerpoint/2010/main" val="1781923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9549C-B10D-8DC6-D690-5DE6160BCD80}"/>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30158010-364E-5288-759F-2408055418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D7CBC73F-78E3-C89C-A709-DF570E39BFAA}"/>
              </a:ext>
            </a:extLst>
          </p:cNvPr>
          <p:cNvSpPr>
            <a:spLocks noGrp="1"/>
          </p:cNvSpPr>
          <p:nvPr>
            <p:ph type="dt" sz="half" idx="10"/>
          </p:nvPr>
        </p:nvSpPr>
        <p:spPr/>
        <p:txBody>
          <a:bodyPr/>
          <a:lstStyle/>
          <a:p>
            <a:fld id="{4515225C-D0B4-4E34-ADA7-20FF735AA551}" type="datetimeFigureOut">
              <a:rPr lang="sl-SI" smtClean="0"/>
              <a:t>22. 01. 2024</a:t>
            </a:fld>
            <a:endParaRPr lang="sl-SI"/>
          </a:p>
        </p:txBody>
      </p:sp>
      <p:sp>
        <p:nvSpPr>
          <p:cNvPr id="5" name="Footer Placeholder 4">
            <a:extLst>
              <a:ext uri="{FF2B5EF4-FFF2-40B4-BE49-F238E27FC236}">
                <a16:creationId xmlns:a16="http://schemas.microsoft.com/office/drawing/2014/main" id="{DA6A7E79-F44F-7070-A347-A9C7A5E66853}"/>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006D2AA1-C184-571A-ABE6-AEFFD32E3A60}"/>
              </a:ext>
            </a:extLst>
          </p:cNvPr>
          <p:cNvSpPr>
            <a:spLocks noGrp="1"/>
          </p:cNvSpPr>
          <p:nvPr>
            <p:ph type="sldNum" sz="quarter" idx="12"/>
          </p:nvPr>
        </p:nvSpPr>
        <p:spPr/>
        <p:txBody>
          <a:bodyPr/>
          <a:lstStyle/>
          <a:p>
            <a:fld id="{2C0DDE08-679D-4976-9339-939F2894F295}" type="slidenum">
              <a:rPr lang="sl-SI" smtClean="0"/>
              <a:t>‹#›</a:t>
            </a:fld>
            <a:endParaRPr lang="sl-SI"/>
          </a:p>
        </p:txBody>
      </p:sp>
    </p:spTree>
    <p:extLst>
      <p:ext uri="{BB962C8B-B14F-4D97-AF65-F5344CB8AC3E}">
        <p14:creationId xmlns:p14="http://schemas.microsoft.com/office/powerpoint/2010/main" val="1412564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1EB21-340F-2C6E-F03E-436DC4713D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3ED715E9-CACB-F5DB-204F-42743770C4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1C49E0-024E-444E-C1C3-E290683D6F15}"/>
              </a:ext>
            </a:extLst>
          </p:cNvPr>
          <p:cNvSpPr>
            <a:spLocks noGrp="1"/>
          </p:cNvSpPr>
          <p:nvPr>
            <p:ph type="dt" sz="half" idx="10"/>
          </p:nvPr>
        </p:nvSpPr>
        <p:spPr/>
        <p:txBody>
          <a:bodyPr/>
          <a:lstStyle/>
          <a:p>
            <a:fld id="{4515225C-D0B4-4E34-ADA7-20FF735AA551}" type="datetimeFigureOut">
              <a:rPr lang="sl-SI" smtClean="0"/>
              <a:t>22. 01. 2024</a:t>
            </a:fld>
            <a:endParaRPr lang="sl-SI"/>
          </a:p>
        </p:txBody>
      </p:sp>
      <p:sp>
        <p:nvSpPr>
          <p:cNvPr id="5" name="Footer Placeholder 4">
            <a:extLst>
              <a:ext uri="{FF2B5EF4-FFF2-40B4-BE49-F238E27FC236}">
                <a16:creationId xmlns:a16="http://schemas.microsoft.com/office/drawing/2014/main" id="{ACA7B351-19EC-96B0-CFCF-55BF717F4633}"/>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CB12F4B8-1523-0AFB-288D-01CC3A3D9397}"/>
              </a:ext>
            </a:extLst>
          </p:cNvPr>
          <p:cNvSpPr>
            <a:spLocks noGrp="1"/>
          </p:cNvSpPr>
          <p:nvPr>
            <p:ph type="sldNum" sz="quarter" idx="12"/>
          </p:nvPr>
        </p:nvSpPr>
        <p:spPr/>
        <p:txBody>
          <a:bodyPr/>
          <a:lstStyle/>
          <a:p>
            <a:fld id="{2C0DDE08-679D-4976-9339-939F2894F295}" type="slidenum">
              <a:rPr lang="sl-SI" smtClean="0"/>
              <a:t>‹#›</a:t>
            </a:fld>
            <a:endParaRPr lang="sl-SI"/>
          </a:p>
        </p:txBody>
      </p:sp>
    </p:spTree>
    <p:extLst>
      <p:ext uri="{BB962C8B-B14F-4D97-AF65-F5344CB8AC3E}">
        <p14:creationId xmlns:p14="http://schemas.microsoft.com/office/powerpoint/2010/main" val="1265707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DA845-FAA7-106A-3490-D26DC5A9F5EA}"/>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6CB05D1C-A2F2-4FE8-DBC0-09F38B3EA3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B1360921-CD4D-0DDB-6D31-8FF171EEF0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E57F39C6-3475-E2C9-0306-575C02E60EC7}"/>
              </a:ext>
            </a:extLst>
          </p:cNvPr>
          <p:cNvSpPr>
            <a:spLocks noGrp="1"/>
          </p:cNvSpPr>
          <p:nvPr>
            <p:ph type="dt" sz="half" idx="10"/>
          </p:nvPr>
        </p:nvSpPr>
        <p:spPr/>
        <p:txBody>
          <a:bodyPr/>
          <a:lstStyle/>
          <a:p>
            <a:fld id="{4515225C-D0B4-4E34-ADA7-20FF735AA551}" type="datetimeFigureOut">
              <a:rPr lang="sl-SI" smtClean="0"/>
              <a:t>22. 01. 2024</a:t>
            </a:fld>
            <a:endParaRPr lang="sl-SI"/>
          </a:p>
        </p:txBody>
      </p:sp>
      <p:sp>
        <p:nvSpPr>
          <p:cNvPr id="6" name="Footer Placeholder 5">
            <a:extLst>
              <a:ext uri="{FF2B5EF4-FFF2-40B4-BE49-F238E27FC236}">
                <a16:creationId xmlns:a16="http://schemas.microsoft.com/office/drawing/2014/main" id="{423B3C4A-C6B7-F5A9-2943-9A1AE2617048}"/>
              </a:ext>
            </a:extLst>
          </p:cNvPr>
          <p:cNvSpPr>
            <a:spLocks noGrp="1"/>
          </p:cNvSpPr>
          <p:nvPr>
            <p:ph type="ftr" sz="quarter" idx="11"/>
          </p:nvPr>
        </p:nvSpPr>
        <p:spPr/>
        <p:txBody>
          <a:bodyPr/>
          <a:lstStyle/>
          <a:p>
            <a:endParaRPr lang="sl-SI"/>
          </a:p>
        </p:txBody>
      </p:sp>
      <p:sp>
        <p:nvSpPr>
          <p:cNvPr id="7" name="Slide Number Placeholder 6">
            <a:extLst>
              <a:ext uri="{FF2B5EF4-FFF2-40B4-BE49-F238E27FC236}">
                <a16:creationId xmlns:a16="http://schemas.microsoft.com/office/drawing/2014/main" id="{F74D01F3-482E-9EA8-DCD6-AF68BE75F90D}"/>
              </a:ext>
            </a:extLst>
          </p:cNvPr>
          <p:cNvSpPr>
            <a:spLocks noGrp="1"/>
          </p:cNvSpPr>
          <p:nvPr>
            <p:ph type="sldNum" sz="quarter" idx="12"/>
          </p:nvPr>
        </p:nvSpPr>
        <p:spPr/>
        <p:txBody>
          <a:bodyPr/>
          <a:lstStyle/>
          <a:p>
            <a:fld id="{2C0DDE08-679D-4976-9339-939F2894F295}" type="slidenum">
              <a:rPr lang="sl-SI" smtClean="0"/>
              <a:t>‹#›</a:t>
            </a:fld>
            <a:endParaRPr lang="sl-SI"/>
          </a:p>
        </p:txBody>
      </p:sp>
    </p:spTree>
    <p:extLst>
      <p:ext uri="{BB962C8B-B14F-4D97-AF65-F5344CB8AC3E}">
        <p14:creationId xmlns:p14="http://schemas.microsoft.com/office/powerpoint/2010/main" val="2986012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9382A-DA03-C5ED-D16F-5D96A7F64D7C}"/>
              </a:ext>
            </a:extLst>
          </p:cNvPr>
          <p:cNvSpPr>
            <a:spLocks noGrp="1"/>
          </p:cNvSpPr>
          <p:nvPr>
            <p:ph type="title"/>
          </p:nvPr>
        </p:nvSpPr>
        <p:spPr>
          <a:xfrm>
            <a:off x="839788" y="365125"/>
            <a:ext cx="105156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89A76BAC-BA1F-A27A-7D10-6384A9E611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37D56A-79FF-8968-59A0-6D50131853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14F0FB30-9E35-9AB3-1DEF-6CF3CF4D3E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5A8EA0-F697-E0D6-DCD9-650D09C311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9D974137-EFD5-FC2B-2576-8578A062A3F0}"/>
              </a:ext>
            </a:extLst>
          </p:cNvPr>
          <p:cNvSpPr>
            <a:spLocks noGrp="1"/>
          </p:cNvSpPr>
          <p:nvPr>
            <p:ph type="dt" sz="half" idx="10"/>
          </p:nvPr>
        </p:nvSpPr>
        <p:spPr/>
        <p:txBody>
          <a:bodyPr/>
          <a:lstStyle/>
          <a:p>
            <a:fld id="{4515225C-D0B4-4E34-ADA7-20FF735AA551}" type="datetimeFigureOut">
              <a:rPr lang="sl-SI" smtClean="0"/>
              <a:t>22. 01. 2024</a:t>
            </a:fld>
            <a:endParaRPr lang="sl-SI"/>
          </a:p>
        </p:txBody>
      </p:sp>
      <p:sp>
        <p:nvSpPr>
          <p:cNvPr id="8" name="Footer Placeholder 7">
            <a:extLst>
              <a:ext uri="{FF2B5EF4-FFF2-40B4-BE49-F238E27FC236}">
                <a16:creationId xmlns:a16="http://schemas.microsoft.com/office/drawing/2014/main" id="{06CE2B5D-6689-0DC1-0738-9512C4C82C2F}"/>
              </a:ext>
            </a:extLst>
          </p:cNvPr>
          <p:cNvSpPr>
            <a:spLocks noGrp="1"/>
          </p:cNvSpPr>
          <p:nvPr>
            <p:ph type="ftr" sz="quarter" idx="11"/>
          </p:nvPr>
        </p:nvSpPr>
        <p:spPr/>
        <p:txBody>
          <a:bodyPr/>
          <a:lstStyle/>
          <a:p>
            <a:endParaRPr lang="sl-SI"/>
          </a:p>
        </p:txBody>
      </p:sp>
      <p:sp>
        <p:nvSpPr>
          <p:cNvPr id="9" name="Slide Number Placeholder 8">
            <a:extLst>
              <a:ext uri="{FF2B5EF4-FFF2-40B4-BE49-F238E27FC236}">
                <a16:creationId xmlns:a16="http://schemas.microsoft.com/office/drawing/2014/main" id="{0138A6A5-A05E-D43D-4C63-C0A13CA34304}"/>
              </a:ext>
            </a:extLst>
          </p:cNvPr>
          <p:cNvSpPr>
            <a:spLocks noGrp="1"/>
          </p:cNvSpPr>
          <p:nvPr>
            <p:ph type="sldNum" sz="quarter" idx="12"/>
          </p:nvPr>
        </p:nvSpPr>
        <p:spPr/>
        <p:txBody>
          <a:bodyPr/>
          <a:lstStyle/>
          <a:p>
            <a:fld id="{2C0DDE08-679D-4976-9339-939F2894F295}" type="slidenum">
              <a:rPr lang="sl-SI" smtClean="0"/>
              <a:t>‹#›</a:t>
            </a:fld>
            <a:endParaRPr lang="sl-SI"/>
          </a:p>
        </p:txBody>
      </p:sp>
    </p:spTree>
    <p:extLst>
      <p:ext uri="{BB962C8B-B14F-4D97-AF65-F5344CB8AC3E}">
        <p14:creationId xmlns:p14="http://schemas.microsoft.com/office/powerpoint/2010/main" val="1962055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0645E-5AE1-C26D-3AB9-CE87F03FDCFD}"/>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27ABB071-A006-3DA4-A08E-F0596AB0098C}"/>
              </a:ext>
            </a:extLst>
          </p:cNvPr>
          <p:cNvSpPr>
            <a:spLocks noGrp="1"/>
          </p:cNvSpPr>
          <p:nvPr>
            <p:ph type="dt" sz="half" idx="10"/>
          </p:nvPr>
        </p:nvSpPr>
        <p:spPr/>
        <p:txBody>
          <a:bodyPr/>
          <a:lstStyle/>
          <a:p>
            <a:fld id="{4515225C-D0B4-4E34-ADA7-20FF735AA551}" type="datetimeFigureOut">
              <a:rPr lang="sl-SI" smtClean="0"/>
              <a:t>22. 01. 2024</a:t>
            </a:fld>
            <a:endParaRPr lang="sl-SI"/>
          </a:p>
        </p:txBody>
      </p:sp>
      <p:sp>
        <p:nvSpPr>
          <p:cNvPr id="4" name="Footer Placeholder 3">
            <a:extLst>
              <a:ext uri="{FF2B5EF4-FFF2-40B4-BE49-F238E27FC236}">
                <a16:creationId xmlns:a16="http://schemas.microsoft.com/office/drawing/2014/main" id="{9B6178E2-1306-41F2-CF64-9DE1FC3E790B}"/>
              </a:ext>
            </a:extLst>
          </p:cNvPr>
          <p:cNvSpPr>
            <a:spLocks noGrp="1"/>
          </p:cNvSpPr>
          <p:nvPr>
            <p:ph type="ftr" sz="quarter" idx="11"/>
          </p:nvPr>
        </p:nvSpPr>
        <p:spPr/>
        <p:txBody>
          <a:bodyPr/>
          <a:lstStyle/>
          <a:p>
            <a:endParaRPr lang="sl-SI"/>
          </a:p>
        </p:txBody>
      </p:sp>
      <p:sp>
        <p:nvSpPr>
          <p:cNvPr id="5" name="Slide Number Placeholder 4">
            <a:extLst>
              <a:ext uri="{FF2B5EF4-FFF2-40B4-BE49-F238E27FC236}">
                <a16:creationId xmlns:a16="http://schemas.microsoft.com/office/drawing/2014/main" id="{602F87D4-C220-C6C6-F7C8-57D57EFACBAC}"/>
              </a:ext>
            </a:extLst>
          </p:cNvPr>
          <p:cNvSpPr>
            <a:spLocks noGrp="1"/>
          </p:cNvSpPr>
          <p:nvPr>
            <p:ph type="sldNum" sz="quarter" idx="12"/>
          </p:nvPr>
        </p:nvSpPr>
        <p:spPr/>
        <p:txBody>
          <a:bodyPr/>
          <a:lstStyle/>
          <a:p>
            <a:fld id="{2C0DDE08-679D-4976-9339-939F2894F295}" type="slidenum">
              <a:rPr lang="sl-SI" smtClean="0"/>
              <a:t>‹#›</a:t>
            </a:fld>
            <a:endParaRPr lang="sl-SI"/>
          </a:p>
        </p:txBody>
      </p:sp>
    </p:spTree>
    <p:extLst>
      <p:ext uri="{BB962C8B-B14F-4D97-AF65-F5344CB8AC3E}">
        <p14:creationId xmlns:p14="http://schemas.microsoft.com/office/powerpoint/2010/main" val="1497631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9D6D85-B0E9-99F4-B47B-DB4B9B213B24}"/>
              </a:ext>
            </a:extLst>
          </p:cNvPr>
          <p:cNvSpPr>
            <a:spLocks noGrp="1"/>
          </p:cNvSpPr>
          <p:nvPr>
            <p:ph type="dt" sz="half" idx="10"/>
          </p:nvPr>
        </p:nvSpPr>
        <p:spPr/>
        <p:txBody>
          <a:bodyPr/>
          <a:lstStyle/>
          <a:p>
            <a:fld id="{4515225C-D0B4-4E34-ADA7-20FF735AA551}" type="datetimeFigureOut">
              <a:rPr lang="sl-SI" smtClean="0"/>
              <a:t>22. 01. 2024</a:t>
            </a:fld>
            <a:endParaRPr lang="sl-SI"/>
          </a:p>
        </p:txBody>
      </p:sp>
      <p:sp>
        <p:nvSpPr>
          <p:cNvPr id="3" name="Footer Placeholder 2">
            <a:extLst>
              <a:ext uri="{FF2B5EF4-FFF2-40B4-BE49-F238E27FC236}">
                <a16:creationId xmlns:a16="http://schemas.microsoft.com/office/drawing/2014/main" id="{3F404CF3-5AE2-4D02-A84D-8D0E856A85C4}"/>
              </a:ext>
            </a:extLst>
          </p:cNvPr>
          <p:cNvSpPr>
            <a:spLocks noGrp="1"/>
          </p:cNvSpPr>
          <p:nvPr>
            <p:ph type="ftr" sz="quarter" idx="11"/>
          </p:nvPr>
        </p:nvSpPr>
        <p:spPr/>
        <p:txBody>
          <a:bodyPr/>
          <a:lstStyle/>
          <a:p>
            <a:endParaRPr lang="sl-SI"/>
          </a:p>
        </p:txBody>
      </p:sp>
      <p:sp>
        <p:nvSpPr>
          <p:cNvPr id="4" name="Slide Number Placeholder 3">
            <a:extLst>
              <a:ext uri="{FF2B5EF4-FFF2-40B4-BE49-F238E27FC236}">
                <a16:creationId xmlns:a16="http://schemas.microsoft.com/office/drawing/2014/main" id="{CCE5DA8B-67FE-213C-66BC-E9AB409DE064}"/>
              </a:ext>
            </a:extLst>
          </p:cNvPr>
          <p:cNvSpPr>
            <a:spLocks noGrp="1"/>
          </p:cNvSpPr>
          <p:nvPr>
            <p:ph type="sldNum" sz="quarter" idx="12"/>
          </p:nvPr>
        </p:nvSpPr>
        <p:spPr/>
        <p:txBody>
          <a:bodyPr/>
          <a:lstStyle/>
          <a:p>
            <a:fld id="{2C0DDE08-679D-4976-9339-939F2894F295}" type="slidenum">
              <a:rPr lang="sl-SI" smtClean="0"/>
              <a:t>‹#›</a:t>
            </a:fld>
            <a:endParaRPr lang="sl-SI"/>
          </a:p>
        </p:txBody>
      </p:sp>
    </p:spTree>
    <p:extLst>
      <p:ext uri="{BB962C8B-B14F-4D97-AF65-F5344CB8AC3E}">
        <p14:creationId xmlns:p14="http://schemas.microsoft.com/office/powerpoint/2010/main" val="1763086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3265C-5739-4C4F-0319-935FB87FC2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F8558FCC-3118-56EE-4EB3-90DB6393E9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AA735BD7-F357-5B54-9BB4-23EBBD6204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674481-DD75-6434-10F3-273437B77640}"/>
              </a:ext>
            </a:extLst>
          </p:cNvPr>
          <p:cNvSpPr>
            <a:spLocks noGrp="1"/>
          </p:cNvSpPr>
          <p:nvPr>
            <p:ph type="dt" sz="half" idx="10"/>
          </p:nvPr>
        </p:nvSpPr>
        <p:spPr/>
        <p:txBody>
          <a:bodyPr/>
          <a:lstStyle/>
          <a:p>
            <a:fld id="{4515225C-D0B4-4E34-ADA7-20FF735AA551}" type="datetimeFigureOut">
              <a:rPr lang="sl-SI" smtClean="0"/>
              <a:t>22. 01. 2024</a:t>
            </a:fld>
            <a:endParaRPr lang="sl-SI"/>
          </a:p>
        </p:txBody>
      </p:sp>
      <p:sp>
        <p:nvSpPr>
          <p:cNvPr id="6" name="Footer Placeholder 5">
            <a:extLst>
              <a:ext uri="{FF2B5EF4-FFF2-40B4-BE49-F238E27FC236}">
                <a16:creationId xmlns:a16="http://schemas.microsoft.com/office/drawing/2014/main" id="{995B3015-C8F9-A2D8-2A0B-7C9DCB2B9DE8}"/>
              </a:ext>
            </a:extLst>
          </p:cNvPr>
          <p:cNvSpPr>
            <a:spLocks noGrp="1"/>
          </p:cNvSpPr>
          <p:nvPr>
            <p:ph type="ftr" sz="quarter" idx="11"/>
          </p:nvPr>
        </p:nvSpPr>
        <p:spPr/>
        <p:txBody>
          <a:bodyPr/>
          <a:lstStyle/>
          <a:p>
            <a:endParaRPr lang="sl-SI"/>
          </a:p>
        </p:txBody>
      </p:sp>
      <p:sp>
        <p:nvSpPr>
          <p:cNvPr id="7" name="Slide Number Placeholder 6">
            <a:extLst>
              <a:ext uri="{FF2B5EF4-FFF2-40B4-BE49-F238E27FC236}">
                <a16:creationId xmlns:a16="http://schemas.microsoft.com/office/drawing/2014/main" id="{95A39FA3-1C4A-B896-3DE2-68F7FAD38A93}"/>
              </a:ext>
            </a:extLst>
          </p:cNvPr>
          <p:cNvSpPr>
            <a:spLocks noGrp="1"/>
          </p:cNvSpPr>
          <p:nvPr>
            <p:ph type="sldNum" sz="quarter" idx="12"/>
          </p:nvPr>
        </p:nvSpPr>
        <p:spPr/>
        <p:txBody>
          <a:bodyPr/>
          <a:lstStyle/>
          <a:p>
            <a:fld id="{2C0DDE08-679D-4976-9339-939F2894F295}" type="slidenum">
              <a:rPr lang="sl-SI" smtClean="0"/>
              <a:t>‹#›</a:t>
            </a:fld>
            <a:endParaRPr lang="sl-SI"/>
          </a:p>
        </p:txBody>
      </p:sp>
    </p:spTree>
    <p:extLst>
      <p:ext uri="{BB962C8B-B14F-4D97-AF65-F5344CB8AC3E}">
        <p14:creationId xmlns:p14="http://schemas.microsoft.com/office/powerpoint/2010/main" val="2660472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C57FA-6F70-69DE-B254-72F1573064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5E655F95-51D7-0319-384C-8EC3EDC874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0D4FE6B8-C541-9020-7385-D5826F552E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9E6159-DC5F-1E43-25FE-0FAB9977EEA8}"/>
              </a:ext>
            </a:extLst>
          </p:cNvPr>
          <p:cNvSpPr>
            <a:spLocks noGrp="1"/>
          </p:cNvSpPr>
          <p:nvPr>
            <p:ph type="dt" sz="half" idx="10"/>
          </p:nvPr>
        </p:nvSpPr>
        <p:spPr/>
        <p:txBody>
          <a:bodyPr/>
          <a:lstStyle/>
          <a:p>
            <a:fld id="{4515225C-D0B4-4E34-ADA7-20FF735AA551}" type="datetimeFigureOut">
              <a:rPr lang="sl-SI" smtClean="0"/>
              <a:t>22. 01. 2024</a:t>
            </a:fld>
            <a:endParaRPr lang="sl-SI"/>
          </a:p>
        </p:txBody>
      </p:sp>
      <p:sp>
        <p:nvSpPr>
          <p:cNvPr id="6" name="Footer Placeholder 5">
            <a:extLst>
              <a:ext uri="{FF2B5EF4-FFF2-40B4-BE49-F238E27FC236}">
                <a16:creationId xmlns:a16="http://schemas.microsoft.com/office/drawing/2014/main" id="{F71A6D74-E4E5-136F-BAE7-E674B057501E}"/>
              </a:ext>
            </a:extLst>
          </p:cNvPr>
          <p:cNvSpPr>
            <a:spLocks noGrp="1"/>
          </p:cNvSpPr>
          <p:nvPr>
            <p:ph type="ftr" sz="quarter" idx="11"/>
          </p:nvPr>
        </p:nvSpPr>
        <p:spPr/>
        <p:txBody>
          <a:bodyPr/>
          <a:lstStyle/>
          <a:p>
            <a:endParaRPr lang="sl-SI"/>
          </a:p>
        </p:txBody>
      </p:sp>
      <p:sp>
        <p:nvSpPr>
          <p:cNvPr id="7" name="Slide Number Placeholder 6">
            <a:extLst>
              <a:ext uri="{FF2B5EF4-FFF2-40B4-BE49-F238E27FC236}">
                <a16:creationId xmlns:a16="http://schemas.microsoft.com/office/drawing/2014/main" id="{05AE4A7D-05EF-D801-C4E3-5EA7EDC7B0D0}"/>
              </a:ext>
            </a:extLst>
          </p:cNvPr>
          <p:cNvSpPr>
            <a:spLocks noGrp="1"/>
          </p:cNvSpPr>
          <p:nvPr>
            <p:ph type="sldNum" sz="quarter" idx="12"/>
          </p:nvPr>
        </p:nvSpPr>
        <p:spPr/>
        <p:txBody>
          <a:bodyPr/>
          <a:lstStyle/>
          <a:p>
            <a:fld id="{2C0DDE08-679D-4976-9339-939F2894F295}" type="slidenum">
              <a:rPr lang="sl-SI" smtClean="0"/>
              <a:t>‹#›</a:t>
            </a:fld>
            <a:endParaRPr lang="sl-SI"/>
          </a:p>
        </p:txBody>
      </p:sp>
    </p:spTree>
    <p:extLst>
      <p:ext uri="{BB962C8B-B14F-4D97-AF65-F5344CB8AC3E}">
        <p14:creationId xmlns:p14="http://schemas.microsoft.com/office/powerpoint/2010/main" val="747232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5DEEC3-B4C6-1C37-5C06-4B0B768F85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l-SI"/>
          </a:p>
        </p:txBody>
      </p:sp>
      <p:sp>
        <p:nvSpPr>
          <p:cNvPr id="3" name="Text Placeholder 2">
            <a:extLst>
              <a:ext uri="{FF2B5EF4-FFF2-40B4-BE49-F238E27FC236}">
                <a16:creationId xmlns:a16="http://schemas.microsoft.com/office/drawing/2014/main" id="{05F2C001-B51D-ADF9-D019-4155A39A23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C7F266BC-89D5-99FF-596D-0904329C19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15225C-D0B4-4E34-ADA7-20FF735AA551}" type="datetimeFigureOut">
              <a:rPr lang="sl-SI" smtClean="0"/>
              <a:t>22. 01. 2024</a:t>
            </a:fld>
            <a:endParaRPr lang="sl-SI"/>
          </a:p>
        </p:txBody>
      </p:sp>
      <p:sp>
        <p:nvSpPr>
          <p:cNvPr id="5" name="Footer Placeholder 4">
            <a:extLst>
              <a:ext uri="{FF2B5EF4-FFF2-40B4-BE49-F238E27FC236}">
                <a16:creationId xmlns:a16="http://schemas.microsoft.com/office/drawing/2014/main" id="{531CFC2F-CC59-15D7-0706-3EA43858B2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Slide Number Placeholder 5">
            <a:extLst>
              <a:ext uri="{FF2B5EF4-FFF2-40B4-BE49-F238E27FC236}">
                <a16:creationId xmlns:a16="http://schemas.microsoft.com/office/drawing/2014/main" id="{CFD36B15-7C93-5A55-9188-1C40717B37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0DDE08-679D-4976-9339-939F2894F295}" type="slidenum">
              <a:rPr lang="sl-SI" smtClean="0"/>
              <a:t>‹#›</a:t>
            </a:fld>
            <a:endParaRPr lang="sl-SI"/>
          </a:p>
        </p:txBody>
      </p:sp>
    </p:spTree>
    <p:extLst>
      <p:ext uri="{BB962C8B-B14F-4D97-AF65-F5344CB8AC3E}">
        <p14:creationId xmlns:p14="http://schemas.microsoft.com/office/powerpoint/2010/main" val="1400442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 Id="rId9" Type="http://schemas.openxmlformats.org/officeDocument/2006/relationships/image" Target="../media/image30.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pei.si/wp-content/uploads/2023/12/PISA-2022_prvi-rezultati.pdf" TargetMode="External"/><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pei.si/wp-content/uploads/2023/12/PISA-2022_prvi-rezultati.pdf" TargetMode="Externa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pei.si/wp-content/uploads/2023/12/PISA-2022_prvi-rezultati.pdf" TargetMode="External"/><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pei.si/wp-content/uploads/2023/12/PISA-2022_prvi-rezultati.pdf" TargetMode="Externa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pei.si/wp-content/uploads/2023/12/PISA-2022_prvi-rezultati.pdf" TargetMode="External"/><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pei.si/wp-content/uploads/2023/12/PISA-2022_prvi-rezultati.pdf" TargetMode="External"/><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pei.si/wp-content/uploads/2023/12/PISA-2022_prvi-rezultati.pdf" TargetMode="External"/><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pei.si/raziskovalna-dejavnost/mednarodne-raziskave/" TargetMode="External"/><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11.emf"/><Relationship Id="rId7" Type="http://schemas.openxmlformats.org/officeDocument/2006/relationships/image" Target="../media/image13.emf"/><Relationship Id="rId2" Type="http://schemas.openxmlformats.org/officeDocument/2006/relationships/image" Target="../media/image10.emf"/><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2.emf"/><Relationship Id="rId4" Type="http://schemas.openxmlformats.org/officeDocument/2006/relationships/image" Target="../media/image8.emf"/><Relationship Id="rId9"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D5CFAA2-E180-95CE-E668-D849E5A58167}"/>
              </a:ext>
            </a:extLst>
          </p:cNvPr>
          <p:cNvSpPr>
            <a:spLocks noGrp="1"/>
          </p:cNvSpPr>
          <p:nvPr>
            <p:ph type="title"/>
          </p:nvPr>
        </p:nvSpPr>
        <p:spPr>
          <a:xfrm>
            <a:off x="888948" y="3214075"/>
            <a:ext cx="4230100" cy="3387497"/>
          </a:xfrm>
        </p:spPr>
        <p:txBody>
          <a:bodyPr vert="horz" lIns="91440" tIns="45720" rIns="91440" bIns="45720" rtlCol="0" anchor="b">
            <a:normAutofit/>
          </a:bodyPr>
          <a:lstStyle/>
          <a:p>
            <a:pPr algn="r"/>
            <a:br>
              <a:rPr lang="en-US" sz="3200" b="1" kern="1200" dirty="0">
                <a:solidFill>
                  <a:srgbClr val="FFFFFF"/>
                </a:solidFill>
                <a:latin typeface="Candara" panose="020E0502030303020204" pitchFamily="34" charset="0"/>
              </a:rPr>
            </a:br>
            <a:r>
              <a:rPr lang="en-US" sz="3200" b="1" kern="1200" dirty="0">
                <a:solidFill>
                  <a:srgbClr val="FFFFFF"/>
                </a:solidFill>
                <a:latin typeface="Candara" panose="020E0502030303020204" pitchFamily="34" charset="0"/>
              </a:rPr>
              <a:t>Mojca Štraus</a:t>
            </a:r>
            <a:r>
              <a:rPr lang="sl-SI" sz="3200" b="1" kern="1200" dirty="0">
                <a:solidFill>
                  <a:srgbClr val="FFFFFF"/>
                </a:solidFill>
                <a:latin typeface="Candara" panose="020E0502030303020204" pitchFamily="34" charset="0"/>
              </a:rPr>
              <a:t>,</a:t>
            </a:r>
            <a:r>
              <a:rPr lang="en-US" sz="3200" b="1" kern="1200" dirty="0">
                <a:solidFill>
                  <a:srgbClr val="FFFFFF"/>
                </a:solidFill>
                <a:latin typeface="Candara" panose="020E0502030303020204" pitchFamily="34" charset="0"/>
              </a:rPr>
              <a:t> </a:t>
            </a:r>
            <a:br>
              <a:rPr lang="en-US" sz="3200" b="1" kern="1200" dirty="0">
                <a:solidFill>
                  <a:srgbClr val="FFFFFF"/>
                </a:solidFill>
                <a:latin typeface="Candara" panose="020E0502030303020204" pitchFamily="34" charset="0"/>
              </a:rPr>
            </a:br>
            <a:r>
              <a:rPr lang="en-US" sz="3200" b="1" kern="1200" dirty="0" err="1">
                <a:solidFill>
                  <a:srgbClr val="FFFFFF"/>
                </a:solidFill>
                <a:latin typeface="Candara" panose="020E0502030303020204" pitchFamily="34" charset="0"/>
              </a:rPr>
              <a:t>Ministrstvo</a:t>
            </a:r>
            <a:r>
              <a:rPr lang="en-US" sz="3200" b="1" kern="1200" dirty="0">
                <a:solidFill>
                  <a:srgbClr val="FFFFFF"/>
                </a:solidFill>
                <a:latin typeface="Candara" panose="020E0502030303020204" pitchFamily="34" charset="0"/>
              </a:rPr>
              <a:t> za </a:t>
            </a:r>
            <a:r>
              <a:rPr lang="en-US" sz="3200" b="1" kern="1200" dirty="0" err="1">
                <a:solidFill>
                  <a:srgbClr val="FFFFFF"/>
                </a:solidFill>
                <a:latin typeface="Candara" panose="020E0502030303020204" pitchFamily="34" charset="0"/>
              </a:rPr>
              <a:t>vzgojo</a:t>
            </a:r>
            <a:r>
              <a:rPr lang="en-US" sz="3200" b="1" kern="1200" dirty="0">
                <a:solidFill>
                  <a:srgbClr val="FFFFFF"/>
                </a:solidFill>
                <a:latin typeface="Candara" panose="020E0502030303020204" pitchFamily="34" charset="0"/>
              </a:rPr>
              <a:t> in </a:t>
            </a:r>
            <a:r>
              <a:rPr lang="en-US" sz="3200" b="1" kern="1200" dirty="0" err="1">
                <a:solidFill>
                  <a:srgbClr val="FFFFFF"/>
                </a:solidFill>
                <a:latin typeface="Candara" panose="020E0502030303020204" pitchFamily="34" charset="0"/>
              </a:rPr>
              <a:t>izobraževanje</a:t>
            </a:r>
            <a:endParaRPr lang="en-US" sz="3200" b="1" kern="1200" dirty="0">
              <a:solidFill>
                <a:srgbClr val="FFFFFF"/>
              </a:solidFill>
              <a:latin typeface="Candara" panose="020E0502030303020204" pitchFamily="34" charset="0"/>
            </a:endParaRPr>
          </a:p>
        </p:txBody>
      </p:sp>
      <p:sp>
        <p:nvSpPr>
          <p:cNvPr id="3" name="TextBox 2">
            <a:extLst>
              <a:ext uri="{FF2B5EF4-FFF2-40B4-BE49-F238E27FC236}">
                <a16:creationId xmlns:a16="http://schemas.microsoft.com/office/drawing/2014/main" id="{C05D3EB8-F15F-2A85-5E49-5368571387D4}"/>
              </a:ext>
            </a:extLst>
          </p:cNvPr>
          <p:cNvSpPr txBox="1"/>
          <p:nvPr/>
        </p:nvSpPr>
        <p:spPr>
          <a:xfrm>
            <a:off x="6503158" y="577291"/>
            <a:ext cx="5261049" cy="5952092"/>
          </a:xfrm>
          <a:prstGeom prst="rect">
            <a:avLst/>
          </a:prstGeom>
        </p:spPr>
        <p:txBody>
          <a:bodyPr vert="horz" lIns="91440" tIns="45720" rIns="91440" bIns="45720" rtlCol="0" anchor="ctr">
            <a:noAutofit/>
          </a:bodyPr>
          <a:lstStyle/>
          <a:p>
            <a:pPr>
              <a:lnSpc>
                <a:spcPct val="90000"/>
              </a:lnSpc>
              <a:spcAft>
                <a:spcPts val="600"/>
              </a:spcAft>
            </a:pPr>
            <a:endParaRPr lang="sl-SI" sz="4800" b="1" dirty="0">
              <a:solidFill>
                <a:schemeClr val="accent1">
                  <a:lumMod val="50000"/>
                </a:schemeClr>
              </a:solidFill>
              <a:latin typeface="Candara" panose="020E0502030303020204" pitchFamily="34" charset="0"/>
            </a:endParaRPr>
          </a:p>
          <a:p>
            <a:pPr>
              <a:lnSpc>
                <a:spcPct val="90000"/>
              </a:lnSpc>
              <a:spcAft>
                <a:spcPts val="600"/>
              </a:spcAft>
            </a:pPr>
            <a:endParaRPr lang="sl-SI" sz="4800" b="1" dirty="0">
              <a:solidFill>
                <a:schemeClr val="accent1">
                  <a:lumMod val="50000"/>
                </a:schemeClr>
              </a:solidFill>
              <a:latin typeface="Candara" panose="020E0502030303020204" pitchFamily="34" charset="0"/>
            </a:endParaRPr>
          </a:p>
          <a:p>
            <a:pPr>
              <a:lnSpc>
                <a:spcPct val="90000"/>
              </a:lnSpc>
              <a:spcAft>
                <a:spcPts val="600"/>
              </a:spcAft>
            </a:pPr>
            <a:endParaRPr lang="sl-SI" sz="4800" b="1" dirty="0">
              <a:solidFill>
                <a:schemeClr val="accent1">
                  <a:lumMod val="50000"/>
                </a:schemeClr>
              </a:solidFill>
              <a:latin typeface="Candara" panose="020E0502030303020204" pitchFamily="34" charset="0"/>
            </a:endParaRPr>
          </a:p>
          <a:p>
            <a:pPr>
              <a:lnSpc>
                <a:spcPct val="90000"/>
              </a:lnSpc>
              <a:spcAft>
                <a:spcPts val="600"/>
              </a:spcAft>
            </a:pPr>
            <a:r>
              <a:rPr lang="en-US" sz="4800" b="1" dirty="0">
                <a:solidFill>
                  <a:schemeClr val="accent1">
                    <a:lumMod val="50000"/>
                  </a:schemeClr>
                </a:solidFill>
                <a:latin typeface="Candara" panose="020E0502030303020204" pitchFamily="34" charset="0"/>
              </a:rPr>
              <a:t>PIRLS</a:t>
            </a:r>
            <a:r>
              <a:rPr lang="sl-SI" sz="4800" b="1" dirty="0">
                <a:solidFill>
                  <a:schemeClr val="accent1">
                    <a:lumMod val="50000"/>
                  </a:schemeClr>
                </a:solidFill>
                <a:latin typeface="Candara" panose="020E0502030303020204" pitchFamily="34" charset="0"/>
              </a:rPr>
              <a:t>, ICCS</a:t>
            </a:r>
            <a:r>
              <a:rPr lang="en-US" sz="4800" b="1" dirty="0">
                <a:solidFill>
                  <a:schemeClr val="accent1">
                    <a:lumMod val="50000"/>
                  </a:schemeClr>
                </a:solidFill>
                <a:latin typeface="Candara" panose="020E0502030303020204" pitchFamily="34" charset="0"/>
              </a:rPr>
              <a:t> </a:t>
            </a:r>
            <a:r>
              <a:rPr lang="sl-SI" sz="4800" b="1" dirty="0">
                <a:solidFill>
                  <a:schemeClr val="accent1">
                    <a:lumMod val="50000"/>
                  </a:schemeClr>
                </a:solidFill>
                <a:latin typeface="Candara" panose="020E0502030303020204" pitchFamily="34" charset="0"/>
              </a:rPr>
              <a:t>in </a:t>
            </a:r>
            <a:r>
              <a:rPr lang="en-US" sz="4800" b="1" dirty="0">
                <a:solidFill>
                  <a:schemeClr val="accent1">
                    <a:lumMod val="50000"/>
                  </a:schemeClr>
                </a:solidFill>
                <a:latin typeface="Candara" panose="020E0502030303020204" pitchFamily="34" charset="0"/>
              </a:rPr>
              <a:t>PISA </a:t>
            </a:r>
          </a:p>
          <a:p>
            <a:pPr>
              <a:lnSpc>
                <a:spcPct val="90000"/>
              </a:lnSpc>
              <a:spcAft>
                <a:spcPts val="600"/>
              </a:spcAft>
            </a:pPr>
            <a:endParaRPr lang="sl-SI" sz="2800" b="1" dirty="0">
              <a:solidFill>
                <a:schemeClr val="accent1">
                  <a:lumMod val="50000"/>
                </a:schemeClr>
              </a:solidFill>
              <a:latin typeface="Candara" panose="020E0502030303020204" pitchFamily="34" charset="0"/>
            </a:endParaRPr>
          </a:p>
          <a:p>
            <a:pPr>
              <a:lnSpc>
                <a:spcPct val="90000"/>
              </a:lnSpc>
              <a:spcAft>
                <a:spcPts val="600"/>
              </a:spcAft>
            </a:pPr>
            <a:endParaRPr lang="sl-SI" sz="2800" b="1" dirty="0">
              <a:solidFill>
                <a:schemeClr val="accent1">
                  <a:lumMod val="50000"/>
                </a:schemeClr>
              </a:solidFill>
              <a:latin typeface="Candara" panose="020E0502030303020204" pitchFamily="34" charset="0"/>
            </a:endParaRPr>
          </a:p>
          <a:p>
            <a:pPr>
              <a:lnSpc>
                <a:spcPct val="90000"/>
              </a:lnSpc>
              <a:spcAft>
                <a:spcPts val="600"/>
              </a:spcAft>
            </a:pPr>
            <a:r>
              <a:rPr lang="sl-SI" sz="2800" b="1" dirty="0">
                <a:solidFill>
                  <a:schemeClr val="accent1">
                    <a:lumMod val="50000"/>
                  </a:schemeClr>
                </a:solidFill>
                <a:latin typeface="Candara" panose="020E0502030303020204" pitchFamily="34" charset="0"/>
              </a:rPr>
              <a:t>Delovno srečanje svetovalnih delavk in delavcev osnovnih in srednjih šol</a:t>
            </a:r>
          </a:p>
          <a:p>
            <a:pPr>
              <a:lnSpc>
                <a:spcPct val="90000"/>
              </a:lnSpc>
              <a:spcAft>
                <a:spcPts val="600"/>
              </a:spcAft>
            </a:pPr>
            <a:endParaRPr lang="sl-SI" sz="2800" b="1" kern="1200" dirty="0">
              <a:solidFill>
                <a:schemeClr val="accent1">
                  <a:lumMod val="50000"/>
                </a:schemeClr>
              </a:solidFill>
              <a:latin typeface="Candara" panose="020E0502030303020204" pitchFamily="34" charset="0"/>
            </a:endParaRPr>
          </a:p>
          <a:p>
            <a:pPr>
              <a:lnSpc>
                <a:spcPct val="90000"/>
              </a:lnSpc>
              <a:spcAft>
                <a:spcPts val="600"/>
              </a:spcAft>
            </a:pPr>
            <a:r>
              <a:rPr lang="sl-SI" sz="2800" b="1" kern="1200" dirty="0">
                <a:solidFill>
                  <a:schemeClr val="accent1">
                    <a:lumMod val="50000"/>
                  </a:schemeClr>
                </a:solidFill>
                <a:latin typeface="Candara" panose="020E0502030303020204" pitchFamily="34" charset="0"/>
              </a:rPr>
              <a:t>Ljubljana</a:t>
            </a:r>
            <a:r>
              <a:rPr lang="en-US" sz="2800" b="1" kern="1200" dirty="0">
                <a:solidFill>
                  <a:schemeClr val="accent1">
                    <a:lumMod val="50000"/>
                  </a:schemeClr>
                </a:solidFill>
                <a:latin typeface="Candara" panose="020E0502030303020204" pitchFamily="34" charset="0"/>
              </a:rPr>
              <a:t>, </a:t>
            </a:r>
            <a:r>
              <a:rPr lang="sl-SI" sz="2800" b="1" kern="1200" dirty="0">
                <a:solidFill>
                  <a:schemeClr val="accent1">
                    <a:lumMod val="50000"/>
                  </a:schemeClr>
                </a:solidFill>
                <a:latin typeface="Candara" panose="020E0502030303020204" pitchFamily="34" charset="0"/>
              </a:rPr>
              <a:t>23</a:t>
            </a:r>
            <a:r>
              <a:rPr lang="en-US" sz="2800" b="1" kern="1200" dirty="0">
                <a:solidFill>
                  <a:schemeClr val="accent1">
                    <a:lumMod val="50000"/>
                  </a:schemeClr>
                </a:solidFill>
                <a:latin typeface="Candara" panose="020E0502030303020204" pitchFamily="34" charset="0"/>
              </a:rPr>
              <a:t>.</a:t>
            </a:r>
            <a:r>
              <a:rPr lang="sl-SI" sz="2800" b="1" kern="1200" dirty="0">
                <a:solidFill>
                  <a:schemeClr val="accent1">
                    <a:lumMod val="50000"/>
                  </a:schemeClr>
                </a:solidFill>
                <a:latin typeface="Candara" panose="020E0502030303020204" pitchFamily="34" charset="0"/>
              </a:rPr>
              <a:t> in 24.</a:t>
            </a:r>
            <a:r>
              <a:rPr lang="en-US" sz="2800" b="1" kern="1200" dirty="0">
                <a:solidFill>
                  <a:schemeClr val="accent1">
                    <a:lumMod val="50000"/>
                  </a:schemeClr>
                </a:solidFill>
                <a:latin typeface="Candara" panose="020E0502030303020204" pitchFamily="34" charset="0"/>
              </a:rPr>
              <a:t> </a:t>
            </a:r>
            <a:r>
              <a:rPr lang="sl-SI" sz="2800" b="1" kern="1200" dirty="0">
                <a:solidFill>
                  <a:schemeClr val="accent1">
                    <a:lumMod val="50000"/>
                  </a:schemeClr>
                </a:solidFill>
                <a:latin typeface="Candara" panose="020E0502030303020204" pitchFamily="34" charset="0"/>
              </a:rPr>
              <a:t>1</a:t>
            </a:r>
            <a:r>
              <a:rPr lang="en-US" sz="2800" b="1" kern="1200" dirty="0">
                <a:solidFill>
                  <a:schemeClr val="accent1">
                    <a:lumMod val="50000"/>
                  </a:schemeClr>
                </a:solidFill>
                <a:latin typeface="Candara" panose="020E0502030303020204" pitchFamily="34" charset="0"/>
              </a:rPr>
              <a:t>. 202</a:t>
            </a:r>
            <a:r>
              <a:rPr lang="sl-SI" sz="2800" b="1" kern="1200" dirty="0">
                <a:solidFill>
                  <a:schemeClr val="accent1">
                    <a:lumMod val="50000"/>
                  </a:schemeClr>
                </a:solidFill>
                <a:latin typeface="Candara" panose="020E0502030303020204" pitchFamily="34" charset="0"/>
              </a:rPr>
              <a:t>4</a:t>
            </a:r>
            <a:endParaRPr lang="en-US" sz="2800" b="1" dirty="0">
              <a:solidFill>
                <a:schemeClr val="accent1">
                  <a:lumMod val="50000"/>
                </a:schemeClr>
              </a:solidFill>
              <a:latin typeface="Candara" panose="020E0502030303020204" pitchFamily="34" charset="0"/>
            </a:endParaRPr>
          </a:p>
        </p:txBody>
      </p:sp>
    </p:spTree>
    <p:extLst>
      <p:ext uri="{BB962C8B-B14F-4D97-AF65-F5344CB8AC3E}">
        <p14:creationId xmlns:p14="http://schemas.microsoft.com/office/powerpoint/2010/main" val="288904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4">
            <a:extLst>
              <a:ext uri="{FF2B5EF4-FFF2-40B4-BE49-F238E27FC236}">
                <a16:creationId xmlns:a16="http://schemas.microsoft.com/office/drawing/2014/main" id="{69F15DC3-F6E2-F303-6040-F1385D0FA51C}"/>
              </a:ext>
            </a:extLst>
          </p:cNvPr>
          <p:cNvSpPr>
            <a:spLocks noGrp="1"/>
          </p:cNvSpPr>
          <p:nvPr>
            <p:ph type="title"/>
          </p:nvPr>
        </p:nvSpPr>
        <p:spPr>
          <a:xfrm>
            <a:off x="699713" y="248038"/>
            <a:ext cx="7063721" cy="1159200"/>
          </a:xfrm>
        </p:spPr>
        <p:txBody>
          <a:bodyPr vert="horz" lIns="91440" tIns="45720" rIns="91440" bIns="45720" rtlCol="0" anchor="ctr">
            <a:normAutofit fontScale="90000"/>
          </a:bodyPr>
          <a:lstStyle/>
          <a:p>
            <a:r>
              <a:rPr lang="sl-SI" sz="3600" b="1" kern="1200" dirty="0">
                <a:solidFill>
                  <a:srgbClr val="FFFFFF"/>
                </a:solidFill>
                <a:latin typeface="Candara" panose="020E0502030303020204" pitchFamily="34" charset="0"/>
              </a:rPr>
              <a:t>Primerjave deležev dobrih in deležev šibkih bralcev med državami</a:t>
            </a:r>
          </a:p>
        </p:txBody>
      </p:sp>
      <p:pic>
        <p:nvPicPr>
          <p:cNvPr id="10" name="Picture 9">
            <a:extLst>
              <a:ext uri="{FF2B5EF4-FFF2-40B4-BE49-F238E27FC236}">
                <a16:creationId xmlns:a16="http://schemas.microsoft.com/office/drawing/2014/main" id="{3198DFF1-CA8E-0FF9-6140-D428966E129A}"/>
              </a:ext>
            </a:extLst>
          </p:cNvPr>
          <p:cNvPicPr>
            <a:picLocks noChangeAspect="1"/>
          </p:cNvPicPr>
          <p:nvPr/>
        </p:nvPicPr>
        <p:blipFill>
          <a:blip r:embed="rId2"/>
          <a:stretch>
            <a:fillRect/>
          </a:stretch>
        </p:blipFill>
        <p:spPr>
          <a:xfrm>
            <a:off x="613785" y="1762126"/>
            <a:ext cx="5715953" cy="3513773"/>
          </a:xfrm>
          <a:prstGeom prst="rect">
            <a:avLst/>
          </a:prstGeom>
        </p:spPr>
      </p:pic>
      <p:pic>
        <p:nvPicPr>
          <p:cNvPr id="11" name="Picture 10">
            <a:extLst>
              <a:ext uri="{FF2B5EF4-FFF2-40B4-BE49-F238E27FC236}">
                <a16:creationId xmlns:a16="http://schemas.microsoft.com/office/drawing/2014/main" id="{70A46882-EFA0-BF6F-A43F-CF7A48B8F833}"/>
              </a:ext>
            </a:extLst>
          </p:cNvPr>
          <p:cNvPicPr>
            <a:picLocks noChangeAspect="1"/>
          </p:cNvPicPr>
          <p:nvPr/>
        </p:nvPicPr>
        <p:blipFill>
          <a:blip r:embed="rId3"/>
          <a:stretch>
            <a:fillRect/>
          </a:stretch>
        </p:blipFill>
        <p:spPr>
          <a:xfrm>
            <a:off x="6480448" y="1762126"/>
            <a:ext cx="5715953" cy="3513773"/>
          </a:xfrm>
          <a:prstGeom prst="rect">
            <a:avLst/>
          </a:prstGeom>
        </p:spPr>
      </p:pic>
      <p:sp>
        <p:nvSpPr>
          <p:cNvPr id="15" name="TextBox 14">
            <a:extLst>
              <a:ext uri="{FF2B5EF4-FFF2-40B4-BE49-F238E27FC236}">
                <a16:creationId xmlns:a16="http://schemas.microsoft.com/office/drawing/2014/main" id="{F8D68211-BC4B-3D64-AEC1-6384D7EDC117}"/>
              </a:ext>
            </a:extLst>
          </p:cNvPr>
          <p:cNvSpPr txBox="1"/>
          <p:nvPr/>
        </p:nvSpPr>
        <p:spPr>
          <a:xfrm>
            <a:off x="937621" y="5461367"/>
            <a:ext cx="10525125" cy="815608"/>
          </a:xfrm>
          <a:prstGeom prst="rect">
            <a:avLst/>
          </a:prstGeom>
          <a:noFill/>
        </p:spPr>
        <p:txBody>
          <a:bodyPr wrap="square" rtlCol="0">
            <a:spAutoFit/>
          </a:bodyPr>
          <a:lstStyle/>
          <a:p>
            <a:r>
              <a:rPr lang="sl-SI" sz="1800" dirty="0">
                <a:solidFill>
                  <a:schemeClr val="accent1">
                    <a:lumMod val="50000"/>
                  </a:schemeClr>
                </a:solidFill>
                <a:latin typeface="Arial Narrow" panose="020B0606020202030204" pitchFamily="34" charset="0"/>
              </a:rPr>
              <a:t>Če bi vse države imele enake dosežke, bi posamezna območja zajemala po </a:t>
            </a:r>
            <a:r>
              <a:rPr lang="sl-SI" sz="1800" b="1" dirty="0">
                <a:solidFill>
                  <a:schemeClr val="accent1">
                    <a:lumMod val="50000"/>
                  </a:schemeClr>
                </a:solidFill>
                <a:latin typeface="Arial Narrow" panose="020B0606020202030204" pitchFamily="34" charset="0"/>
              </a:rPr>
              <a:t>četrtino</a:t>
            </a:r>
            <a:r>
              <a:rPr lang="sl-SI" sz="1800" dirty="0">
                <a:solidFill>
                  <a:schemeClr val="accent1">
                    <a:lumMod val="50000"/>
                  </a:schemeClr>
                </a:solidFill>
                <a:latin typeface="Arial Narrow" panose="020B0606020202030204" pitchFamily="34" charset="0"/>
              </a:rPr>
              <a:t> (rdeče, rumeno, zeleno, modro). Uspešnejše države imajo tako npr. več modrega in manj rdečega območja.</a:t>
            </a:r>
          </a:p>
          <a:p>
            <a:r>
              <a:rPr lang="sl-SI" sz="1100" dirty="0">
                <a:solidFill>
                  <a:schemeClr val="accent1">
                    <a:lumMod val="50000"/>
                  </a:schemeClr>
                </a:solidFill>
                <a:latin typeface="Arial Narrow" panose="020B0606020202030204" pitchFamily="34" charset="0"/>
              </a:rPr>
              <a:t>Četrtine so določene glede na dosežke v desetih državah: Avstrija, Češka, Danska, Finska, Italija, Nemčija, Nizozemska, Poljska, Slovenija, Švedska.</a:t>
            </a:r>
          </a:p>
        </p:txBody>
      </p:sp>
    </p:spTree>
    <p:extLst>
      <p:ext uri="{BB962C8B-B14F-4D97-AF65-F5344CB8AC3E}">
        <p14:creationId xmlns:p14="http://schemas.microsoft.com/office/powerpoint/2010/main" val="233068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2161B92-194D-69A9-B869-93FE47058F0C}"/>
              </a:ext>
            </a:extLst>
          </p:cNvPr>
          <p:cNvPicPr>
            <a:picLocks noChangeAspect="1"/>
          </p:cNvPicPr>
          <p:nvPr/>
        </p:nvPicPr>
        <p:blipFill>
          <a:blip r:embed="rId2"/>
          <a:stretch>
            <a:fillRect/>
          </a:stretch>
        </p:blipFill>
        <p:spPr>
          <a:xfrm>
            <a:off x="922508" y="1663740"/>
            <a:ext cx="5147310" cy="4333875"/>
          </a:xfrm>
          <a:prstGeom prst="rect">
            <a:avLst/>
          </a:prstGeom>
        </p:spPr>
      </p:pic>
      <p:pic>
        <p:nvPicPr>
          <p:cNvPr id="8" name="Picture 7">
            <a:extLst>
              <a:ext uri="{FF2B5EF4-FFF2-40B4-BE49-F238E27FC236}">
                <a16:creationId xmlns:a16="http://schemas.microsoft.com/office/drawing/2014/main" id="{FBE222D7-5FA4-2786-DC9F-7123AF85B9C8}"/>
              </a:ext>
            </a:extLst>
          </p:cNvPr>
          <p:cNvPicPr>
            <a:picLocks noChangeAspect="1"/>
          </p:cNvPicPr>
          <p:nvPr/>
        </p:nvPicPr>
        <p:blipFill>
          <a:blip r:embed="rId3"/>
          <a:stretch>
            <a:fillRect/>
          </a:stretch>
        </p:blipFill>
        <p:spPr>
          <a:xfrm>
            <a:off x="5744995" y="1662094"/>
            <a:ext cx="6000750" cy="4333875"/>
          </a:xfrm>
          <a:prstGeom prst="rect">
            <a:avLst/>
          </a:prstGeom>
        </p:spPr>
      </p:pic>
      <p:sp>
        <p:nvSpPr>
          <p:cNvPr id="9" name="Title 4">
            <a:extLst>
              <a:ext uri="{FF2B5EF4-FFF2-40B4-BE49-F238E27FC236}">
                <a16:creationId xmlns:a16="http://schemas.microsoft.com/office/drawing/2014/main" id="{69F15DC3-F6E2-F303-6040-F1385D0FA51C}"/>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sl-SI" sz="3600" b="1" kern="1200" dirty="0">
                <a:solidFill>
                  <a:srgbClr val="FFFFFF"/>
                </a:solidFill>
                <a:latin typeface="Candara" panose="020E0502030303020204" pitchFamily="34" charset="0"/>
              </a:rPr>
              <a:t>Bralna pismenost (PIRLS in PISA)</a:t>
            </a:r>
            <a:br>
              <a:rPr lang="sl-SI" sz="3600" b="1" kern="1200" dirty="0">
                <a:solidFill>
                  <a:srgbClr val="FFFFFF"/>
                </a:solidFill>
                <a:latin typeface="Candara" panose="020E0502030303020204" pitchFamily="34" charset="0"/>
              </a:rPr>
            </a:br>
            <a:r>
              <a:rPr lang="sl-SI" sz="3600" b="1" kern="1200" dirty="0">
                <a:solidFill>
                  <a:srgbClr val="FFFFFF"/>
                </a:solidFill>
                <a:latin typeface="Candara" panose="020E0502030303020204" pitchFamily="34" charset="0"/>
              </a:rPr>
              <a:t>- razlike med spoloma</a:t>
            </a:r>
            <a:endParaRPr lang="en-US" sz="3600" b="1" kern="1200" dirty="0">
              <a:solidFill>
                <a:srgbClr val="FFFFFF"/>
              </a:solidFill>
              <a:latin typeface="Candara" panose="020E0502030303020204" pitchFamily="34" charset="0"/>
            </a:endParaRPr>
          </a:p>
        </p:txBody>
      </p:sp>
      <p:sp>
        <p:nvSpPr>
          <p:cNvPr id="2" name="TextBox 1">
            <a:extLst>
              <a:ext uri="{FF2B5EF4-FFF2-40B4-BE49-F238E27FC236}">
                <a16:creationId xmlns:a16="http://schemas.microsoft.com/office/drawing/2014/main" id="{2A1D0BCF-28CC-13AB-5B5D-22942F5C9CC2}"/>
              </a:ext>
            </a:extLst>
          </p:cNvPr>
          <p:cNvSpPr txBox="1"/>
          <p:nvPr/>
        </p:nvSpPr>
        <p:spPr>
          <a:xfrm>
            <a:off x="922508" y="6028086"/>
            <a:ext cx="10525125" cy="538609"/>
          </a:xfrm>
          <a:prstGeom prst="rect">
            <a:avLst/>
          </a:prstGeom>
          <a:noFill/>
        </p:spPr>
        <p:txBody>
          <a:bodyPr wrap="square" rtlCol="0">
            <a:spAutoFit/>
          </a:bodyPr>
          <a:lstStyle/>
          <a:p>
            <a:r>
              <a:rPr lang="sl-SI" sz="1800" dirty="0">
                <a:solidFill>
                  <a:schemeClr val="accent1">
                    <a:lumMod val="50000"/>
                  </a:schemeClr>
                </a:solidFill>
                <a:latin typeface="Arial Narrow" panose="020B0606020202030204" pitchFamily="34" charset="0"/>
              </a:rPr>
              <a:t>Prednos</a:t>
            </a:r>
            <a:r>
              <a:rPr lang="sl-SI" dirty="0">
                <a:solidFill>
                  <a:schemeClr val="accent1">
                    <a:lumMod val="50000"/>
                  </a:schemeClr>
                </a:solidFill>
                <a:latin typeface="Arial Narrow" panose="020B0606020202030204" pitchFamily="34" charset="0"/>
              </a:rPr>
              <a:t>t deklet v bralnih dosežkih pred fanti je v Sloveniji med leti stabilna, je pa tudi </a:t>
            </a:r>
            <a:r>
              <a:rPr lang="sl-SI" dirty="0" err="1">
                <a:solidFill>
                  <a:schemeClr val="accent1">
                    <a:lumMod val="50000"/>
                  </a:schemeClr>
                </a:solidFill>
                <a:latin typeface="Arial Narrow" panose="020B0606020202030204" pitchFamily="34" charset="0"/>
              </a:rPr>
              <a:t>mednarodnoprimerjalno</a:t>
            </a:r>
            <a:r>
              <a:rPr lang="sl-SI" dirty="0">
                <a:solidFill>
                  <a:schemeClr val="accent1">
                    <a:lumMod val="50000"/>
                  </a:schemeClr>
                </a:solidFill>
                <a:latin typeface="Arial Narrow" panose="020B0606020202030204" pitchFamily="34" charset="0"/>
              </a:rPr>
              <a:t> med večjimi.</a:t>
            </a:r>
          </a:p>
          <a:p>
            <a:r>
              <a:rPr lang="sl-SI" sz="1100" dirty="0">
                <a:solidFill>
                  <a:schemeClr val="accent1">
                    <a:lumMod val="50000"/>
                  </a:schemeClr>
                </a:solidFill>
                <a:latin typeface="Arial Narrow" panose="020B0606020202030204" pitchFamily="34" charset="0"/>
              </a:rPr>
              <a:t>Velike razlike med spoloma pri branju so tudi na Finskem.</a:t>
            </a:r>
          </a:p>
        </p:txBody>
      </p:sp>
    </p:spTree>
    <p:extLst>
      <p:ext uri="{BB962C8B-B14F-4D97-AF65-F5344CB8AC3E}">
        <p14:creationId xmlns:p14="http://schemas.microsoft.com/office/powerpoint/2010/main" val="1840645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F8796C6-3AFF-9229-C32D-68D9559A1C2A}"/>
              </a:ext>
            </a:extLst>
          </p:cNvPr>
          <p:cNvSpPr>
            <a:spLocks noGrp="1"/>
          </p:cNvSpPr>
          <p:nvPr>
            <p:ph type="title"/>
          </p:nvPr>
        </p:nvSpPr>
        <p:spPr>
          <a:xfrm>
            <a:off x="184827" y="248038"/>
            <a:ext cx="7850220" cy="1159200"/>
          </a:xfrm>
        </p:spPr>
        <p:txBody>
          <a:bodyPr vert="horz" lIns="91440" tIns="45720" rIns="91440" bIns="45720" rtlCol="0" anchor="ctr">
            <a:normAutofit fontScale="90000"/>
          </a:bodyPr>
          <a:lstStyle/>
          <a:p>
            <a:r>
              <a:rPr lang="sl-SI" sz="3600" b="1" kern="1200" dirty="0">
                <a:solidFill>
                  <a:srgbClr val="FFFFFF"/>
                </a:solidFill>
                <a:latin typeface="Candara" panose="020E0502030303020204" pitchFamily="34" charset="0"/>
              </a:rPr>
              <a:t>Generacija 4.r, ki je sodelovala v PIRLS 2016, je sodelovala v raziskavi PISA 2022</a:t>
            </a:r>
            <a:endParaRPr lang="en-US" sz="3600" b="1" kern="1200" dirty="0">
              <a:solidFill>
                <a:srgbClr val="FFFFFF"/>
              </a:solidFill>
              <a:latin typeface="Candara" panose="020E0502030303020204" pitchFamily="34" charset="0"/>
            </a:endParaRPr>
          </a:p>
        </p:txBody>
      </p:sp>
      <p:pic>
        <p:nvPicPr>
          <p:cNvPr id="3" name="Picture 2">
            <a:extLst>
              <a:ext uri="{FF2B5EF4-FFF2-40B4-BE49-F238E27FC236}">
                <a16:creationId xmlns:a16="http://schemas.microsoft.com/office/drawing/2014/main" id="{88885364-2C9D-AA19-918E-A3887E844EDC}"/>
              </a:ext>
            </a:extLst>
          </p:cNvPr>
          <p:cNvPicPr>
            <a:picLocks noChangeAspect="1"/>
          </p:cNvPicPr>
          <p:nvPr/>
        </p:nvPicPr>
        <p:blipFill>
          <a:blip r:embed="rId2"/>
          <a:stretch>
            <a:fillRect/>
          </a:stretch>
        </p:blipFill>
        <p:spPr>
          <a:xfrm>
            <a:off x="900113" y="1653009"/>
            <a:ext cx="10758488" cy="5125140"/>
          </a:xfrm>
          <a:prstGeom prst="rect">
            <a:avLst/>
          </a:prstGeom>
        </p:spPr>
      </p:pic>
      <p:sp>
        <p:nvSpPr>
          <p:cNvPr id="2" name="Rectangle 1">
            <a:extLst>
              <a:ext uri="{FF2B5EF4-FFF2-40B4-BE49-F238E27FC236}">
                <a16:creationId xmlns:a16="http://schemas.microsoft.com/office/drawing/2014/main" id="{33FE0E1A-5A92-7CAF-5E5A-BC79292F97F0}"/>
              </a:ext>
            </a:extLst>
          </p:cNvPr>
          <p:cNvSpPr/>
          <p:nvPr/>
        </p:nvSpPr>
        <p:spPr>
          <a:xfrm>
            <a:off x="8202967" y="2876365"/>
            <a:ext cx="337351" cy="337352"/>
          </a:xfrm>
          <a:prstGeom prst="rect">
            <a:avLst/>
          </a:prstGeom>
          <a:noFill/>
          <a:ln w="57150">
            <a:solidFill>
              <a:srgbClr val="FF0000">
                <a:alpha val="56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 name="Rectangle 5">
            <a:extLst>
              <a:ext uri="{FF2B5EF4-FFF2-40B4-BE49-F238E27FC236}">
                <a16:creationId xmlns:a16="http://schemas.microsoft.com/office/drawing/2014/main" id="{42462F58-0535-29E9-D4F1-286A76757EC0}"/>
              </a:ext>
            </a:extLst>
          </p:cNvPr>
          <p:cNvSpPr/>
          <p:nvPr/>
        </p:nvSpPr>
        <p:spPr>
          <a:xfrm>
            <a:off x="8540318" y="4976544"/>
            <a:ext cx="337351" cy="337352"/>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8" name="Rectangle 7">
            <a:extLst>
              <a:ext uri="{FF2B5EF4-FFF2-40B4-BE49-F238E27FC236}">
                <a16:creationId xmlns:a16="http://schemas.microsoft.com/office/drawing/2014/main" id="{AFE7CB81-220E-6ECD-877A-44F29F7DF60C}"/>
              </a:ext>
            </a:extLst>
          </p:cNvPr>
          <p:cNvSpPr/>
          <p:nvPr/>
        </p:nvSpPr>
        <p:spPr>
          <a:xfrm>
            <a:off x="6477924" y="2882849"/>
            <a:ext cx="337351" cy="3373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0" name="Arrow: Down 9">
            <a:extLst>
              <a:ext uri="{FF2B5EF4-FFF2-40B4-BE49-F238E27FC236}">
                <a16:creationId xmlns:a16="http://schemas.microsoft.com/office/drawing/2014/main" id="{97A828D4-AFE4-ACBB-F6D8-DD07E15E677D}"/>
              </a:ext>
            </a:extLst>
          </p:cNvPr>
          <p:cNvSpPr/>
          <p:nvPr/>
        </p:nvSpPr>
        <p:spPr>
          <a:xfrm rot="18964918">
            <a:off x="7546711" y="3037312"/>
            <a:ext cx="337351" cy="2144606"/>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4101236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F8796C6-3AFF-9229-C32D-68D9559A1C2A}"/>
              </a:ext>
            </a:extLst>
          </p:cNvPr>
          <p:cNvSpPr>
            <a:spLocks noGrp="1"/>
          </p:cNvSpPr>
          <p:nvPr>
            <p:ph type="title"/>
          </p:nvPr>
        </p:nvSpPr>
        <p:spPr>
          <a:xfrm>
            <a:off x="1097847" y="878985"/>
            <a:ext cx="2918975" cy="3735420"/>
          </a:xfrm>
        </p:spPr>
        <p:txBody>
          <a:bodyPr vert="horz" lIns="91440" tIns="45720" rIns="91440" bIns="45720" rtlCol="0" anchor="ctr">
            <a:normAutofit/>
          </a:bodyPr>
          <a:lstStyle/>
          <a:p>
            <a:r>
              <a:rPr lang="sl-SI" sz="3600" b="1" kern="1200" dirty="0">
                <a:solidFill>
                  <a:schemeClr val="accent1">
                    <a:lumMod val="50000"/>
                  </a:schemeClr>
                </a:solidFill>
                <a:latin typeface="Candara" panose="020E0502030303020204" pitchFamily="34" charset="0"/>
              </a:rPr>
              <a:t>Primerjave dosežkov PIRLS 2016 in PISA 2022</a:t>
            </a:r>
            <a:endParaRPr lang="en-US" sz="3600" b="1" kern="1200" dirty="0">
              <a:solidFill>
                <a:schemeClr val="accent1">
                  <a:lumMod val="50000"/>
                </a:schemeClr>
              </a:solidFill>
              <a:latin typeface="Candara" panose="020E0502030303020204" pitchFamily="34" charset="0"/>
            </a:endParaRPr>
          </a:p>
        </p:txBody>
      </p:sp>
      <p:sp>
        <p:nvSpPr>
          <p:cNvPr id="4" name="TextBox 3">
            <a:extLst>
              <a:ext uri="{FF2B5EF4-FFF2-40B4-BE49-F238E27FC236}">
                <a16:creationId xmlns:a16="http://schemas.microsoft.com/office/drawing/2014/main" id="{073C95CF-9A58-9906-15A9-9CCA3BAC7240}"/>
              </a:ext>
            </a:extLst>
          </p:cNvPr>
          <p:cNvSpPr txBox="1"/>
          <p:nvPr/>
        </p:nvSpPr>
        <p:spPr>
          <a:xfrm>
            <a:off x="5672889" y="6458138"/>
            <a:ext cx="6519110" cy="400110"/>
          </a:xfrm>
          <a:prstGeom prst="rect">
            <a:avLst/>
          </a:prstGeom>
          <a:noFill/>
        </p:spPr>
        <p:txBody>
          <a:bodyPr wrap="square" rtlCol="0">
            <a:spAutoFit/>
          </a:bodyPr>
          <a:lstStyle/>
          <a:p>
            <a:r>
              <a:rPr lang="sl-SI" sz="1000" dirty="0">
                <a:solidFill>
                  <a:schemeClr val="bg1">
                    <a:lumMod val="75000"/>
                  </a:schemeClr>
                </a:solidFill>
              </a:rPr>
              <a:t>Opomba: Države, označene z *, v raziskavi PISA 2022 niso dosegale mednarodnih tehničnih standardov odzivnosti vzorca.</a:t>
            </a:r>
          </a:p>
          <a:p>
            <a:r>
              <a:rPr lang="sl-SI" sz="1000" dirty="0">
                <a:solidFill>
                  <a:schemeClr val="bg1">
                    <a:lumMod val="75000"/>
                  </a:schemeClr>
                </a:solidFill>
              </a:rPr>
              <a:t>V raziskavi PIRLS 2021 sta Belgija </a:t>
            </a:r>
            <a:r>
              <a:rPr lang="sl-SI" sz="1000" dirty="0" err="1">
                <a:solidFill>
                  <a:schemeClr val="bg1">
                    <a:lumMod val="75000"/>
                  </a:schemeClr>
                </a:solidFill>
              </a:rPr>
              <a:t>Fr</a:t>
            </a:r>
            <a:r>
              <a:rPr lang="sl-SI" sz="1000" dirty="0">
                <a:solidFill>
                  <a:schemeClr val="bg1">
                    <a:lumMod val="75000"/>
                  </a:schemeClr>
                </a:solidFill>
              </a:rPr>
              <a:t> in Belgija FL ločeni, v raziskavi PISA 2022 se poroča združeni dosežek za državo Belgijo.</a:t>
            </a:r>
          </a:p>
        </p:txBody>
      </p:sp>
      <p:pic>
        <p:nvPicPr>
          <p:cNvPr id="8" name="Picture 7">
            <a:extLst>
              <a:ext uri="{FF2B5EF4-FFF2-40B4-BE49-F238E27FC236}">
                <a16:creationId xmlns:a16="http://schemas.microsoft.com/office/drawing/2014/main" id="{69177ABC-AB73-BA05-59F6-A9D622BE7D28}"/>
              </a:ext>
            </a:extLst>
          </p:cNvPr>
          <p:cNvPicPr>
            <a:picLocks noChangeAspect="1"/>
          </p:cNvPicPr>
          <p:nvPr/>
        </p:nvPicPr>
        <p:blipFill>
          <a:blip r:embed="rId2"/>
          <a:stretch>
            <a:fillRect/>
          </a:stretch>
        </p:blipFill>
        <p:spPr>
          <a:xfrm>
            <a:off x="4016822" y="321894"/>
            <a:ext cx="8553450" cy="5924550"/>
          </a:xfrm>
          <a:prstGeom prst="rect">
            <a:avLst/>
          </a:prstGeom>
        </p:spPr>
      </p:pic>
      <p:sp>
        <p:nvSpPr>
          <p:cNvPr id="9" name="TextBox 8">
            <a:extLst>
              <a:ext uri="{FF2B5EF4-FFF2-40B4-BE49-F238E27FC236}">
                <a16:creationId xmlns:a16="http://schemas.microsoft.com/office/drawing/2014/main" id="{01C6FE35-764B-8DA6-1CE0-0FF6778C1A80}"/>
              </a:ext>
            </a:extLst>
          </p:cNvPr>
          <p:cNvSpPr txBox="1"/>
          <p:nvPr/>
        </p:nvSpPr>
        <p:spPr>
          <a:xfrm>
            <a:off x="415343" y="5517350"/>
            <a:ext cx="3601479" cy="923330"/>
          </a:xfrm>
          <a:prstGeom prst="rect">
            <a:avLst/>
          </a:prstGeom>
          <a:noFill/>
        </p:spPr>
        <p:txBody>
          <a:bodyPr wrap="square" rtlCol="0">
            <a:spAutoFit/>
          </a:bodyPr>
          <a:lstStyle/>
          <a:p>
            <a:r>
              <a:rPr lang="sl-SI" sz="1800" dirty="0">
                <a:solidFill>
                  <a:schemeClr val="accent1">
                    <a:lumMod val="50000"/>
                  </a:schemeClr>
                </a:solidFill>
                <a:latin typeface="Arial Narrow" panose="020B0606020202030204" pitchFamily="34" charset="0"/>
              </a:rPr>
              <a:t>Generacija PIRLS 2016 – PISA 2022 je </a:t>
            </a:r>
            <a:r>
              <a:rPr lang="sl-SI" sz="1800" dirty="0" err="1">
                <a:solidFill>
                  <a:schemeClr val="accent1">
                    <a:lumMod val="50000"/>
                  </a:schemeClr>
                </a:solidFill>
                <a:latin typeface="Arial Narrow" panose="020B0606020202030204" pitchFamily="34" charset="0"/>
              </a:rPr>
              <a:t>mednarodnoprimerjalno</a:t>
            </a:r>
            <a:r>
              <a:rPr lang="sl-SI" sz="1800" dirty="0">
                <a:solidFill>
                  <a:schemeClr val="accent1">
                    <a:lumMod val="50000"/>
                  </a:schemeClr>
                </a:solidFill>
                <a:latin typeface="Arial Narrow" panose="020B0606020202030204" pitchFamily="34" charset="0"/>
              </a:rPr>
              <a:t> uspešnejša v raziskavi PIRLS kot v raziskavi PISA.</a:t>
            </a:r>
          </a:p>
        </p:txBody>
      </p:sp>
    </p:spTree>
    <p:extLst>
      <p:ext uri="{BB962C8B-B14F-4D97-AF65-F5344CB8AC3E}">
        <p14:creationId xmlns:p14="http://schemas.microsoft.com/office/powerpoint/2010/main" val="3921258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F8796C6-3AFF-9229-C32D-68D9559A1C2A}"/>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sl-SI" sz="3600" b="1" kern="1200" dirty="0">
                <a:solidFill>
                  <a:srgbClr val="FFFFFF"/>
                </a:solidFill>
                <a:latin typeface="Candara" panose="020E0502030303020204" pitchFamily="34" charset="0"/>
              </a:rPr>
              <a:t>Državljanska vednost (ICCS)</a:t>
            </a:r>
            <a:endParaRPr lang="en-US" sz="3600" b="1" kern="1200" dirty="0">
              <a:solidFill>
                <a:srgbClr val="FFFFFF"/>
              </a:solidFill>
              <a:latin typeface="Candara" panose="020E0502030303020204" pitchFamily="34" charset="0"/>
            </a:endParaRPr>
          </a:p>
        </p:txBody>
      </p:sp>
      <p:pic>
        <p:nvPicPr>
          <p:cNvPr id="13" name="Picture 12">
            <a:extLst>
              <a:ext uri="{FF2B5EF4-FFF2-40B4-BE49-F238E27FC236}">
                <a16:creationId xmlns:a16="http://schemas.microsoft.com/office/drawing/2014/main" id="{F5219C03-3E60-5596-7290-4AF60A9815EC}"/>
              </a:ext>
            </a:extLst>
          </p:cNvPr>
          <p:cNvPicPr>
            <a:picLocks noChangeAspect="1"/>
          </p:cNvPicPr>
          <p:nvPr/>
        </p:nvPicPr>
        <p:blipFill>
          <a:blip r:embed="rId2"/>
          <a:stretch>
            <a:fillRect/>
          </a:stretch>
        </p:blipFill>
        <p:spPr>
          <a:xfrm>
            <a:off x="374086" y="2211517"/>
            <a:ext cx="6000750" cy="4333875"/>
          </a:xfrm>
          <a:prstGeom prst="rect">
            <a:avLst/>
          </a:prstGeom>
        </p:spPr>
      </p:pic>
      <p:pic>
        <p:nvPicPr>
          <p:cNvPr id="17" name="Picture 16">
            <a:extLst>
              <a:ext uri="{FF2B5EF4-FFF2-40B4-BE49-F238E27FC236}">
                <a16:creationId xmlns:a16="http://schemas.microsoft.com/office/drawing/2014/main" id="{425A08EE-70A3-D2A1-F73F-32A846A586DA}"/>
              </a:ext>
            </a:extLst>
          </p:cNvPr>
          <p:cNvPicPr>
            <a:picLocks noChangeAspect="1"/>
          </p:cNvPicPr>
          <p:nvPr/>
        </p:nvPicPr>
        <p:blipFill>
          <a:blip r:embed="rId3"/>
          <a:stretch>
            <a:fillRect/>
          </a:stretch>
        </p:blipFill>
        <p:spPr>
          <a:xfrm>
            <a:off x="6191249" y="2211517"/>
            <a:ext cx="6000750" cy="4333875"/>
          </a:xfrm>
          <a:prstGeom prst="rect">
            <a:avLst/>
          </a:prstGeom>
        </p:spPr>
      </p:pic>
      <p:sp>
        <p:nvSpPr>
          <p:cNvPr id="18" name="TextBox 17">
            <a:extLst>
              <a:ext uri="{FF2B5EF4-FFF2-40B4-BE49-F238E27FC236}">
                <a16:creationId xmlns:a16="http://schemas.microsoft.com/office/drawing/2014/main" id="{A8FA383E-D6F9-8026-FFF2-792B14296AF5}"/>
              </a:ext>
            </a:extLst>
          </p:cNvPr>
          <p:cNvSpPr txBox="1"/>
          <p:nvPr/>
        </p:nvSpPr>
        <p:spPr>
          <a:xfrm>
            <a:off x="6951371" y="5594877"/>
            <a:ext cx="3773780" cy="738664"/>
          </a:xfrm>
          <a:prstGeom prst="rect">
            <a:avLst/>
          </a:prstGeom>
          <a:noFill/>
        </p:spPr>
        <p:txBody>
          <a:bodyPr wrap="square" rtlCol="0">
            <a:spAutoFit/>
          </a:bodyPr>
          <a:lstStyle/>
          <a:p>
            <a:r>
              <a:rPr lang="sl-SI" sz="1400" dirty="0">
                <a:solidFill>
                  <a:schemeClr val="accent1">
                    <a:lumMod val="50000"/>
                  </a:schemeClr>
                </a:solidFill>
                <a:latin typeface="Arial Narrow" panose="020B0606020202030204" pitchFamily="34" charset="0"/>
              </a:rPr>
              <a:t>Razlike med spoloma so med leti v Sloveniji in tudi v drugih državah relativno stabilne; v državljanski vednosti so uspešnejše učenke.</a:t>
            </a:r>
          </a:p>
        </p:txBody>
      </p:sp>
      <p:sp>
        <p:nvSpPr>
          <p:cNvPr id="19" name="TextBox 18">
            <a:extLst>
              <a:ext uri="{FF2B5EF4-FFF2-40B4-BE49-F238E27FC236}">
                <a16:creationId xmlns:a16="http://schemas.microsoft.com/office/drawing/2014/main" id="{0C7B0F1D-B531-2A04-3C15-A0ED22B57F9B}"/>
              </a:ext>
            </a:extLst>
          </p:cNvPr>
          <p:cNvSpPr txBox="1"/>
          <p:nvPr/>
        </p:nvSpPr>
        <p:spPr>
          <a:xfrm>
            <a:off x="1626896" y="5642502"/>
            <a:ext cx="3773780" cy="738664"/>
          </a:xfrm>
          <a:prstGeom prst="rect">
            <a:avLst/>
          </a:prstGeom>
          <a:noFill/>
        </p:spPr>
        <p:txBody>
          <a:bodyPr wrap="square" rtlCol="0">
            <a:spAutoFit/>
          </a:bodyPr>
          <a:lstStyle/>
          <a:p>
            <a:r>
              <a:rPr lang="sl-SI" sz="1400" dirty="0">
                <a:solidFill>
                  <a:schemeClr val="accent1">
                    <a:lumMod val="50000"/>
                  </a:schemeClr>
                </a:solidFill>
                <a:latin typeface="Arial Narrow" panose="020B0606020202030204" pitchFamily="34" charset="0"/>
              </a:rPr>
              <a:t>V Sloveniji je padec državljanske vednosti v zadnjem obdobju med večjimi v primerjavi z drugimi evropskimi državami.</a:t>
            </a:r>
          </a:p>
        </p:txBody>
      </p:sp>
      <p:sp>
        <p:nvSpPr>
          <p:cNvPr id="21" name="TextBox 20">
            <a:extLst>
              <a:ext uri="{FF2B5EF4-FFF2-40B4-BE49-F238E27FC236}">
                <a16:creationId xmlns:a16="http://schemas.microsoft.com/office/drawing/2014/main" id="{27103D84-EDA1-00CF-92C8-CD532FB7C303}"/>
              </a:ext>
            </a:extLst>
          </p:cNvPr>
          <p:cNvSpPr txBox="1"/>
          <p:nvPr/>
        </p:nvSpPr>
        <p:spPr>
          <a:xfrm>
            <a:off x="6653486" y="6381166"/>
            <a:ext cx="5636830" cy="246221"/>
          </a:xfrm>
          <a:prstGeom prst="rect">
            <a:avLst/>
          </a:prstGeom>
          <a:noFill/>
        </p:spPr>
        <p:txBody>
          <a:bodyPr wrap="square" rtlCol="0">
            <a:spAutoFit/>
          </a:bodyPr>
          <a:lstStyle/>
          <a:p>
            <a:r>
              <a:rPr lang="sl-SI" sz="1000" dirty="0">
                <a:solidFill>
                  <a:schemeClr val="bg1">
                    <a:lumMod val="75000"/>
                  </a:schemeClr>
                </a:solidFill>
              </a:rPr>
              <a:t>Opomba: Podatki za Italijo, Latvijo in Nizozemsko zaradi ohranjanja preglednosti grafa niso prikazani.</a:t>
            </a:r>
          </a:p>
        </p:txBody>
      </p:sp>
    </p:spTree>
    <p:extLst>
      <p:ext uri="{BB962C8B-B14F-4D97-AF65-F5344CB8AC3E}">
        <p14:creationId xmlns:p14="http://schemas.microsoft.com/office/powerpoint/2010/main" val="4021187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F8796C6-3AFF-9229-C32D-68D9559A1C2A}"/>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sl-SI" sz="3600" b="1" kern="1200" dirty="0">
                <a:solidFill>
                  <a:srgbClr val="FFFFFF"/>
                </a:solidFill>
                <a:latin typeface="Candara" panose="020E0502030303020204" pitchFamily="34" charset="0"/>
              </a:rPr>
              <a:t>Matematična in naravoslovna pismenost (PISA)</a:t>
            </a:r>
            <a:endParaRPr lang="en-US" sz="3600" b="1" kern="1200" dirty="0">
              <a:solidFill>
                <a:srgbClr val="FFFFFF"/>
              </a:solidFill>
              <a:latin typeface="Candara" panose="020E0502030303020204" pitchFamily="34" charset="0"/>
            </a:endParaRPr>
          </a:p>
        </p:txBody>
      </p:sp>
      <p:pic>
        <p:nvPicPr>
          <p:cNvPr id="2" name="Picture 1">
            <a:extLst>
              <a:ext uri="{FF2B5EF4-FFF2-40B4-BE49-F238E27FC236}">
                <a16:creationId xmlns:a16="http://schemas.microsoft.com/office/drawing/2014/main" id="{280D4EB4-8224-E5B4-5EA5-E614D84461ED}"/>
              </a:ext>
            </a:extLst>
          </p:cNvPr>
          <p:cNvPicPr>
            <a:picLocks noChangeAspect="1"/>
          </p:cNvPicPr>
          <p:nvPr/>
        </p:nvPicPr>
        <p:blipFill>
          <a:blip r:embed="rId2"/>
          <a:stretch>
            <a:fillRect/>
          </a:stretch>
        </p:blipFill>
        <p:spPr>
          <a:xfrm>
            <a:off x="3016800" y="1717199"/>
            <a:ext cx="3643313" cy="2631281"/>
          </a:xfrm>
          <a:prstGeom prst="rect">
            <a:avLst/>
          </a:prstGeom>
        </p:spPr>
      </p:pic>
      <p:pic>
        <p:nvPicPr>
          <p:cNvPr id="3" name="Picture 2">
            <a:extLst>
              <a:ext uri="{FF2B5EF4-FFF2-40B4-BE49-F238E27FC236}">
                <a16:creationId xmlns:a16="http://schemas.microsoft.com/office/drawing/2014/main" id="{85FE11F5-C876-23BB-3E3E-90693CB9874B}"/>
              </a:ext>
            </a:extLst>
          </p:cNvPr>
          <p:cNvPicPr>
            <a:picLocks noChangeAspect="1"/>
          </p:cNvPicPr>
          <p:nvPr/>
        </p:nvPicPr>
        <p:blipFill>
          <a:blip r:embed="rId3"/>
          <a:stretch>
            <a:fillRect/>
          </a:stretch>
        </p:blipFill>
        <p:spPr>
          <a:xfrm>
            <a:off x="3016800" y="4237200"/>
            <a:ext cx="3643313" cy="2631281"/>
          </a:xfrm>
          <a:prstGeom prst="rect">
            <a:avLst/>
          </a:prstGeom>
        </p:spPr>
      </p:pic>
      <p:pic>
        <p:nvPicPr>
          <p:cNvPr id="11" name="Picture 10">
            <a:extLst>
              <a:ext uri="{FF2B5EF4-FFF2-40B4-BE49-F238E27FC236}">
                <a16:creationId xmlns:a16="http://schemas.microsoft.com/office/drawing/2014/main" id="{98F10914-1D07-9438-78FE-3E1223CC32D0}"/>
              </a:ext>
            </a:extLst>
          </p:cNvPr>
          <p:cNvPicPr>
            <a:picLocks noChangeAspect="1"/>
          </p:cNvPicPr>
          <p:nvPr/>
        </p:nvPicPr>
        <p:blipFill>
          <a:blip r:embed="rId4"/>
          <a:stretch>
            <a:fillRect/>
          </a:stretch>
        </p:blipFill>
        <p:spPr>
          <a:xfrm>
            <a:off x="-39600" y="1717200"/>
            <a:ext cx="3643313" cy="2493645"/>
          </a:xfrm>
          <a:prstGeom prst="rect">
            <a:avLst/>
          </a:prstGeom>
        </p:spPr>
      </p:pic>
      <p:pic>
        <p:nvPicPr>
          <p:cNvPr id="13" name="Picture 12">
            <a:extLst>
              <a:ext uri="{FF2B5EF4-FFF2-40B4-BE49-F238E27FC236}">
                <a16:creationId xmlns:a16="http://schemas.microsoft.com/office/drawing/2014/main" id="{6D7AE2AC-798A-4034-29A7-49A666D3BD7E}"/>
              </a:ext>
            </a:extLst>
          </p:cNvPr>
          <p:cNvPicPr>
            <a:picLocks noChangeAspect="1"/>
          </p:cNvPicPr>
          <p:nvPr/>
        </p:nvPicPr>
        <p:blipFill>
          <a:blip r:embed="rId5"/>
          <a:stretch>
            <a:fillRect/>
          </a:stretch>
        </p:blipFill>
        <p:spPr>
          <a:xfrm>
            <a:off x="-39600" y="4237200"/>
            <a:ext cx="3643313" cy="2493645"/>
          </a:xfrm>
          <a:prstGeom prst="rect">
            <a:avLst/>
          </a:prstGeom>
        </p:spPr>
      </p:pic>
      <p:pic>
        <p:nvPicPr>
          <p:cNvPr id="15" name="Picture 14">
            <a:extLst>
              <a:ext uri="{FF2B5EF4-FFF2-40B4-BE49-F238E27FC236}">
                <a16:creationId xmlns:a16="http://schemas.microsoft.com/office/drawing/2014/main" id="{EDCEDF5D-29A5-33FF-0437-CBCF7BCF0336}"/>
              </a:ext>
            </a:extLst>
          </p:cNvPr>
          <p:cNvPicPr>
            <a:picLocks noChangeAspect="1"/>
          </p:cNvPicPr>
          <p:nvPr/>
        </p:nvPicPr>
        <p:blipFill>
          <a:blip r:embed="rId6"/>
          <a:stretch>
            <a:fillRect/>
          </a:stretch>
        </p:blipFill>
        <p:spPr>
          <a:xfrm>
            <a:off x="6058800" y="1717200"/>
            <a:ext cx="3643313" cy="2631281"/>
          </a:xfrm>
          <a:prstGeom prst="rect">
            <a:avLst/>
          </a:prstGeom>
        </p:spPr>
      </p:pic>
      <p:pic>
        <p:nvPicPr>
          <p:cNvPr id="17" name="Picture 16">
            <a:extLst>
              <a:ext uri="{FF2B5EF4-FFF2-40B4-BE49-F238E27FC236}">
                <a16:creationId xmlns:a16="http://schemas.microsoft.com/office/drawing/2014/main" id="{94CA9EB6-0BB8-4D5C-2C72-A8E8F161FB96}"/>
              </a:ext>
            </a:extLst>
          </p:cNvPr>
          <p:cNvPicPr>
            <a:picLocks noChangeAspect="1"/>
          </p:cNvPicPr>
          <p:nvPr/>
        </p:nvPicPr>
        <p:blipFill>
          <a:blip r:embed="rId7"/>
          <a:stretch>
            <a:fillRect/>
          </a:stretch>
        </p:blipFill>
        <p:spPr>
          <a:xfrm>
            <a:off x="6058800" y="4237200"/>
            <a:ext cx="3643313" cy="2631281"/>
          </a:xfrm>
          <a:prstGeom prst="rect">
            <a:avLst/>
          </a:prstGeom>
        </p:spPr>
      </p:pic>
      <p:pic>
        <p:nvPicPr>
          <p:cNvPr id="21" name="Picture 20">
            <a:extLst>
              <a:ext uri="{FF2B5EF4-FFF2-40B4-BE49-F238E27FC236}">
                <a16:creationId xmlns:a16="http://schemas.microsoft.com/office/drawing/2014/main" id="{FC2EEB74-27A2-5E70-971E-DC294DFE150B}"/>
              </a:ext>
            </a:extLst>
          </p:cNvPr>
          <p:cNvPicPr>
            <a:picLocks noChangeAspect="1"/>
          </p:cNvPicPr>
          <p:nvPr/>
        </p:nvPicPr>
        <p:blipFill>
          <a:blip r:embed="rId8"/>
          <a:stretch>
            <a:fillRect/>
          </a:stretch>
        </p:blipFill>
        <p:spPr>
          <a:xfrm>
            <a:off x="9104400" y="1717200"/>
            <a:ext cx="3643313" cy="2631281"/>
          </a:xfrm>
          <a:prstGeom prst="rect">
            <a:avLst/>
          </a:prstGeom>
        </p:spPr>
      </p:pic>
      <p:pic>
        <p:nvPicPr>
          <p:cNvPr id="22" name="Picture 21">
            <a:extLst>
              <a:ext uri="{FF2B5EF4-FFF2-40B4-BE49-F238E27FC236}">
                <a16:creationId xmlns:a16="http://schemas.microsoft.com/office/drawing/2014/main" id="{3B5BCF68-88AA-2249-62C8-D895CF95E1A5}"/>
              </a:ext>
            </a:extLst>
          </p:cNvPr>
          <p:cNvPicPr>
            <a:picLocks noChangeAspect="1"/>
          </p:cNvPicPr>
          <p:nvPr/>
        </p:nvPicPr>
        <p:blipFill>
          <a:blip r:embed="rId9"/>
          <a:stretch>
            <a:fillRect/>
          </a:stretch>
        </p:blipFill>
        <p:spPr>
          <a:xfrm>
            <a:off x="9104400" y="4237200"/>
            <a:ext cx="3643313" cy="2631281"/>
          </a:xfrm>
          <a:prstGeom prst="rect">
            <a:avLst/>
          </a:prstGeom>
        </p:spPr>
      </p:pic>
    </p:spTree>
    <p:extLst>
      <p:ext uri="{BB962C8B-B14F-4D97-AF65-F5344CB8AC3E}">
        <p14:creationId xmlns:p14="http://schemas.microsoft.com/office/powerpoint/2010/main" val="1808212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Rectangle 17">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7643C8D-8420-1E9C-88E0-75FE10C87911}"/>
              </a:ext>
            </a:extLst>
          </p:cNvPr>
          <p:cNvSpPr txBox="1"/>
          <p:nvPr/>
        </p:nvSpPr>
        <p:spPr>
          <a:xfrm>
            <a:off x="4184106" y="1122946"/>
            <a:ext cx="7526631" cy="5016758"/>
          </a:xfrm>
          <a:prstGeom prst="rect">
            <a:avLst/>
          </a:prstGeom>
          <a:noFill/>
        </p:spPr>
        <p:txBody>
          <a:bodyPr wrap="square">
            <a:spAutoFit/>
          </a:bodyPr>
          <a:lstStyle/>
          <a:p>
            <a:pPr marL="342900" indent="-342900">
              <a:spcAft>
                <a:spcPts val="1200"/>
              </a:spcAft>
              <a:buFont typeface="Arial" panose="020B0604020202020204" pitchFamily="34" charset="0"/>
              <a:buChar char="•"/>
            </a:pPr>
            <a:r>
              <a:rPr lang="sl-SI" sz="2400" dirty="0">
                <a:solidFill>
                  <a:schemeClr val="accent1">
                    <a:lumMod val="50000"/>
                  </a:schemeClr>
                </a:solidFill>
                <a:latin typeface="Candara" panose="020E0502030303020204" pitchFamily="34" charset="0"/>
              </a:rPr>
              <a:t>Evalvacija sistema</a:t>
            </a:r>
          </a:p>
          <a:p>
            <a:pPr marL="800100" lvl="1" indent="-342900">
              <a:spcAft>
                <a:spcPts val="1200"/>
              </a:spcAft>
              <a:buFont typeface="Arial" panose="020B0604020202020204" pitchFamily="34" charset="0"/>
              <a:buChar char="•"/>
            </a:pPr>
            <a:r>
              <a:rPr lang="sl-SI" sz="2400" dirty="0">
                <a:solidFill>
                  <a:schemeClr val="accent1">
                    <a:lumMod val="50000"/>
                  </a:schemeClr>
                </a:solidFill>
                <a:latin typeface="Candara" panose="020E0502030303020204" pitchFamily="34" charset="0"/>
              </a:rPr>
              <a:t>Nacionalni okvir ugotavljanja in zagotavljanja kakovosti v vzgoji in izobraževanju </a:t>
            </a:r>
            <a:r>
              <a:rPr lang="sl-SI" sz="1200" dirty="0">
                <a:solidFill>
                  <a:schemeClr val="accent1">
                    <a:lumMod val="50000"/>
                  </a:schemeClr>
                </a:solidFill>
                <a:latin typeface="Candara" panose="020E0502030303020204" pitchFamily="34" charset="0"/>
              </a:rPr>
              <a:t>(MIZŠ, februar 2017)</a:t>
            </a:r>
          </a:p>
          <a:p>
            <a:pPr marL="800100" lvl="1" indent="-342900">
              <a:spcAft>
                <a:spcPts val="1200"/>
              </a:spcAft>
              <a:buFont typeface="Arial" panose="020B0604020202020204" pitchFamily="34" charset="0"/>
              <a:buChar char="•"/>
            </a:pPr>
            <a:r>
              <a:rPr lang="sl-SI" sz="2400" dirty="0">
                <a:solidFill>
                  <a:schemeClr val="accent1">
                    <a:lumMod val="50000"/>
                  </a:schemeClr>
                </a:solidFill>
                <a:latin typeface="Candara" panose="020E0502030303020204" pitchFamily="34" charset="0"/>
              </a:rPr>
              <a:t>Samoevalvacija zavodov (vrtcev, šol)</a:t>
            </a:r>
          </a:p>
          <a:p>
            <a:pPr marL="342900" indent="-342900">
              <a:spcAft>
                <a:spcPts val="1200"/>
              </a:spcAft>
              <a:buFont typeface="Arial" panose="020B0604020202020204" pitchFamily="34" charset="0"/>
              <a:buChar char="•"/>
            </a:pPr>
            <a:r>
              <a:rPr lang="sl-SI" sz="2400" dirty="0">
                <a:solidFill>
                  <a:schemeClr val="accent1">
                    <a:lumMod val="50000"/>
                  </a:schemeClr>
                </a:solidFill>
                <a:latin typeface="Candara" panose="020E0502030303020204" pitchFamily="34" charset="0"/>
              </a:rPr>
              <a:t>Bela knjiga, 2011</a:t>
            </a:r>
          </a:p>
          <a:p>
            <a:pPr marL="342900" indent="-342900">
              <a:spcAft>
                <a:spcPts val="1200"/>
              </a:spcAft>
              <a:buFont typeface="Arial" panose="020B0604020202020204" pitchFamily="34" charset="0"/>
              <a:buChar char="•"/>
            </a:pPr>
            <a:r>
              <a:rPr lang="sl-SI" sz="2400" dirty="0">
                <a:solidFill>
                  <a:schemeClr val="accent1">
                    <a:lumMod val="50000"/>
                  </a:schemeClr>
                </a:solidFill>
                <a:latin typeface="Candara" panose="020E0502030303020204" pitchFamily="34" charset="0"/>
              </a:rPr>
              <a:t>Strategija razvoja Slovenije 2030</a:t>
            </a:r>
          </a:p>
          <a:p>
            <a:pPr marL="342900" indent="-342900">
              <a:spcAft>
                <a:spcPts val="1200"/>
              </a:spcAft>
              <a:buFont typeface="Arial" panose="020B0604020202020204" pitchFamily="34" charset="0"/>
              <a:buChar char="•"/>
            </a:pPr>
            <a:r>
              <a:rPr lang="sl-SI" sz="2400" dirty="0">
                <a:solidFill>
                  <a:schemeClr val="accent1">
                    <a:lumMod val="50000"/>
                  </a:schemeClr>
                </a:solidFill>
                <a:latin typeface="Candara" panose="020E0502030303020204" pitchFamily="34" charset="0"/>
              </a:rPr>
              <a:t>Ciljne vrednosti programov ET2020, ET2030, SDG 4</a:t>
            </a:r>
          </a:p>
          <a:p>
            <a:pPr marL="342900" indent="-342900">
              <a:spcAft>
                <a:spcPts val="1200"/>
              </a:spcAft>
              <a:buFont typeface="Arial" panose="020B0604020202020204" pitchFamily="34" charset="0"/>
              <a:buChar char="•"/>
            </a:pPr>
            <a:r>
              <a:rPr lang="sl-SI" sz="2400" dirty="0">
                <a:solidFill>
                  <a:schemeClr val="accent1">
                    <a:lumMod val="50000"/>
                  </a:schemeClr>
                </a:solidFill>
                <a:latin typeface="Candara" panose="020E0502030303020204" pitchFamily="34" charset="0"/>
              </a:rPr>
              <a:t>Sekundarne analize</a:t>
            </a:r>
          </a:p>
          <a:p>
            <a:pPr marL="342900" indent="-342900">
              <a:spcAft>
                <a:spcPts val="1200"/>
              </a:spcAft>
              <a:buFont typeface="Arial" panose="020B0604020202020204" pitchFamily="34" charset="0"/>
              <a:buChar char="•"/>
            </a:pPr>
            <a:r>
              <a:rPr lang="sl-SI" sz="2400" dirty="0">
                <a:solidFill>
                  <a:schemeClr val="accent1">
                    <a:lumMod val="50000"/>
                  </a:schemeClr>
                </a:solidFill>
                <a:latin typeface="Candara" panose="020E0502030303020204" pitchFamily="34" charset="0"/>
              </a:rPr>
              <a:t>Nacionalni program vzgoje in izobraževanja </a:t>
            </a:r>
            <a:r>
              <a:rPr lang="sl-SI" sz="1200" dirty="0">
                <a:solidFill>
                  <a:schemeClr val="accent1">
                    <a:lumMod val="50000"/>
                  </a:schemeClr>
                </a:solidFill>
                <a:latin typeface="Candara" panose="020E0502030303020204" pitchFamily="34" charset="0"/>
              </a:rPr>
              <a:t>(pomlad 2024)</a:t>
            </a:r>
          </a:p>
          <a:p>
            <a:pPr marL="342900" indent="-342900">
              <a:spcAft>
                <a:spcPts val="1200"/>
              </a:spcAft>
              <a:buFont typeface="Arial" panose="020B0604020202020204" pitchFamily="34" charset="0"/>
              <a:buChar char="•"/>
            </a:pPr>
            <a:r>
              <a:rPr lang="sl-SI" sz="2400" dirty="0" err="1">
                <a:solidFill>
                  <a:schemeClr val="accent1">
                    <a:lumMod val="50000"/>
                  </a:schemeClr>
                </a:solidFill>
                <a:latin typeface="Candara" panose="020E0502030303020204" pitchFamily="34" charset="0"/>
              </a:rPr>
              <a:t>Kurikularna</a:t>
            </a:r>
            <a:r>
              <a:rPr lang="sl-SI" sz="2400" dirty="0">
                <a:solidFill>
                  <a:schemeClr val="accent1">
                    <a:lumMod val="50000"/>
                  </a:schemeClr>
                </a:solidFill>
                <a:latin typeface="Candara" panose="020E0502030303020204" pitchFamily="34" charset="0"/>
              </a:rPr>
              <a:t> prenova </a:t>
            </a:r>
            <a:r>
              <a:rPr lang="sl-SI" sz="1200" dirty="0">
                <a:solidFill>
                  <a:schemeClr val="accent1">
                    <a:lumMod val="50000"/>
                  </a:schemeClr>
                </a:solidFill>
                <a:latin typeface="Candara" panose="020E0502030303020204" pitchFamily="34" charset="0"/>
              </a:rPr>
              <a:t> (do 2026)</a:t>
            </a:r>
          </a:p>
        </p:txBody>
      </p:sp>
      <p:sp>
        <p:nvSpPr>
          <p:cNvPr id="6" name="Title 1">
            <a:extLst>
              <a:ext uri="{FF2B5EF4-FFF2-40B4-BE49-F238E27FC236}">
                <a16:creationId xmlns:a16="http://schemas.microsoft.com/office/drawing/2014/main" id="{1E0FF74C-7FFA-A31D-CA64-12CADDC50C6E}"/>
              </a:ext>
            </a:extLst>
          </p:cNvPr>
          <p:cNvSpPr>
            <a:spLocks noGrp="1"/>
          </p:cNvSpPr>
          <p:nvPr>
            <p:ph type="title"/>
          </p:nvPr>
        </p:nvSpPr>
        <p:spPr>
          <a:xfrm>
            <a:off x="1002632" y="1122945"/>
            <a:ext cx="3035192" cy="1971939"/>
          </a:xfrm>
        </p:spPr>
        <p:txBody>
          <a:bodyPr vert="horz" lIns="91440" tIns="45720" rIns="91440" bIns="45720" rtlCol="0" anchor="t">
            <a:noAutofit/>
          </a:bodyPr>
          <a:lstStyle/>
          <a:p>
            <a:r>
              <a:rPr lang="sl-SI" sz="3200" b="1" kern="1200" dirty="0">
                <a:solidFill>
                  <a:srgbClr val="FFFFFF"/>
                </a:solidFill>
                <a:latin typeface="Candara" panose="020E0502030303020204" pitchFamily="34" charset="0"/>
              </a:rPr>
              <a:t>Kaj država naredi z rezultati raziskav?</a:t>
            </a:r>
            <a:endParaRPr lang="en-US" sz="3200" b="1" kern="1200" dirty="0">
              <a:solidFill>
                <a:srgbClr val="FFFFFF"/>
              </a:solidFill>
              <a:latin typeface="Candara" panose="020E0502030303020204" pitchFamily="34" charset="0"/>
            </a:endParaRPr>
          </a:p>
        </p:txBody>
      </p:sp>
    </p:spTree>
    <p:extLst>
      <p:ext uri="{BB962C8B-B14F-4D97-AF65-F5344CB8AC3E}">
        <p14:creationId xmlns:p14="http://schemas.microsoft.com/office/powerpoint/2010/main" val="3548063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4">
            <a:extLst>
              <a:ext uri="{FF2B5EF4-FFF2-40B4-BE49-F238E27FC236}">
                <a16:creationId xmlns:a16="http://schemas.microsoft.com/office/drawing/2014/main" id="{69F15DC3-F6E2-F303-6040-F1385D0FA51C}"/>
              </a:ext>
            </a:extLst>
          </p:cNvPr>
          <p:cNvSpPr>
            <a:spLocks noGrp="1"/>
          </p:cNvSpPr>
          <p:nvPr>
            <p:ph type="title"/>
          </p:nvPr>
        </p:nvSpPr>
        <p:spPr>
          <a:xfrm>
            <a:off x="699713" y="248038"/>
            <a:ext cx="7253662" cy="1159200"/>
          </a:xfrm>
        </p:spPr>
        <p:txBody>
          <a:bodyPr vert="horz" lIns="91440" tIns="45720" rIns="91440" bIns="45720" rtlCol="0" anchor="ctr">
            <a:normAutofit/>
          </a:bodyPr>
          <a:lstStyle/>
          <a:p>
            <a:r>
              <a:rPr lang="sl-SI" sz="3600" b="1" kern="1200" dirty="0">
                <a:solidFill>
                  <a:srgbClr val="FFFFFF"/>
                </a:solidFill>
                <a:latin typeface="Candara" panose="020E0502030303020204" pitchFamily="34" charset="0"/>
              </a:rPr>
              <a:t>Povezanost dosežkov z vpisom v SŠ</a:t>
            </a:r>
            <a:endParaRPr lang="en-US" sz="3600" b="1" kern="1200" dirty="0">
              <a:solidFill>
                <a:srgbClr val="FFFFFF"/>
              </a:solidFill>
              <a:latin typeface="Candara" panose="020E0502030303020204" pitchFamily="34" charset="0"/>
            </a:endParaRPr>
          </a:p>
        </p:txBody>
      </p:sp>
      <p:pic>
        <p:nvPicPr>
          <p:cNvPr id="4" name="Picture 3">
            <a:extLst>
              <a:ext uri="{FF2B5EF4-FFF2-40B4-BE49-F238E27FC236}">
                <a16:creationId xmlns:a16="http://schemas.microsoft.com/office/drawing/2014/main" id="{08768A5F-BFC3-48FB-D78F-8B60AD899A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7438" y="1822348"/>
            <a:ext cx="8774129" cy="4645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1017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Rectangle 17">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1E0FF74C-7FFA-A31D-CA64-12CADDC50C6E}"/>
              </a:ext>
            </a:extLst>
          </p:cNvPr>
          <p:cNvSpPr>
            <a:spLocks noGrp="1"/>
          </p:cNvSpPr>
          <p:nvPr>
            <p:ph type="title"/>
          </p:nvPr>
        </p:nvSpPr>
        <p:spPr>
          <a:xfrm>
            <a:off x="438150" y="1122945"/>
            <a:ext cx="3038475" cy="1572629"/>
          </a:xfrm>
        </p:spPr>
        <p:txBody>
          <a:bodyPr vert="horz" lIns="91440" tIns="45720" rIns="91440" bIns="45720" rtlCol="0" anchor="t">
            <a:noAutofit/>
          </a:bodyPr>
          <a:lstStyle/>
          <a:p>
            <a:r>
              <a:rPr lang="sl-SI" sz="3200" b="1" kern="1200" dirty="0">
                <a:solidFill>
                  <a:srgbClr val="FFFFFF"/>
                </a:solidFill>
                <a:latin typeface="Candara" panose="020E0502030303020204" pitchFamily="34" charset="0"/>
              </a:rPr>
              <a:t>Dosežki glede na izobraževalni program</a:t>
            </a:r>
            <a:endParaRPr lang="en-US" sz="3200" b="1" kern="1200" dirty="0">
              <a:solidFill>
                <a:srgbClr val="FFFFFF"/>
              </a:solidFill>
              <a:latin typeface="Candara" panose="020E0502030303020204" pitchFamily="34" charset="0"/>
            </a:endParaRPr>
          </a:p>
        </p:txBody>
      </p:sp>
      <p:sp>
        <p:nvSpPr>
          <p:cNvPr id="13" name="TextBox 12">
            <a:extLst>
              <a:ext uri="{FF2B5EF4-FFF2-40B4-BE49-F238E27FC236}">
                <a16:creationId xmlns:a16="http://schemas.microsoft.com/office/drawing/2014/main" id="{1B17A0CF-1DB5-D73A-2A2D-A2D1A0369812}"/>
              </a:ext>
            </a:extLst>
          </p:cNvPr>
          <p:cNvSpPr txBox="1"/>
          <p:nvPr/>
        </p:nvSpPr>
        <p:spPr>
          <a:xfrm>
            <a:off x="5160934" y="4648893"/>
            <a:ext cx="6156722" cy="1477328"/>
          </a:xfrm>
          <a:prstGeom prst="rect">
            <a:avLst/>
          </a:prstGeom>
          <a:noFill/>
        </p:spPr>
        <p:txBody>
          <a:bodyPr wrap="square">
            <a:spAutoFit/>
          </a:bodyPr>
          <a:lstStyle/>
          <a:p>
            <a:pPr marL="0" indent="0">
              <a:buNone/>
            </a:pPr>
            <a:r>
              <a:rPr lang="sl-SI" sz="1800" dirty="0">
                <a:solidFill>
                  <a:schemeClr val="accent1">
                    <a:lumMod val="50000"/>
                  </a:schemeClr>
                </a:solidFill>
                <a:latin typeface="Candara" panose="020E0502030303020204" pitchFamily="34" charset="0"/>
              </a:rPr>
              <a:t>V povprečju najvišje dosežke na preizkusu iz matematične pismenosti PISA dosegajo dijaki in dijakinje, ki obiskujejo srednješolske programe splošne gimnazije, najnižje pa tisti, ki obiskujejo programe srednjega poklicnega izobraževanja (razlika 147 točk v 2022).</a:t>
            </a:r>
          </a:p>
        </p:txBody>
      </p:sp>
      <p:graphicFrame>
        <p:nvGraphicFramePr>
          <p:cNvPr id="2" name="Grafikon 6">
            <a:extLst>
              <a:ext uri="{FF2B5EF4-FFF2-40B4-BE49-F238E27FC236}">
                <a16:creationId xmlns:a16="http://schemas.microsoft.com/office/drawing/2014/main" id="{A912C862-4AD5-07FE-3B24-B2DF70BB5DD9}"/>
              </a:ext>
            </a:extLst>
          </p:cNvPr>
          <p:cNvGraphicFramePr/>
          <p:nvPr>
            <p:extLst>
              <p:ext uri="{D42A27DB-BD31-4B8C-83A1-F6EECF244321}">
                <p14:modId xmlns:p14="http://schemas.microsoft.com/office/powerpoint/2010/main" val="716737261"/>
              </p:ext>
            </p:extLst>
          </p:nvPr>
        </p:nvGraphicFramePr>
        <p:xfrm>
          <a:off x="5173637" y="1051848"/>
          <a:ext cx="5393548" cy="32874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02684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F8796C6-3AFF-9229-C32D-68D9559A1C2A}"/>
              </a:ext>
            </a:extLst>
          </p:cNvPr>
          <p:cNvSpPr>
            <a:spLocks noGrp="1"/>
          </p:cNvSpPr>
          <p:nvPr>
            <p:ph type="title"/>
          </p:nvPr>
        </p:nvSpPr>
        <p:spPr>
          <a:xfrm>
            <a:off x="699713" y="248038"/>
            <a:ext cx="7301287" cy="1159200"/>
          </a:xfrm>
        </p:spPr>
        <p:txBody>
          <a:bodyPr vert="horz" lIns="91440" tIns="45720" rIns="91440" bIns="45720" rtlCol="0" anchor="ctr">
            <a:normAutofit/>
          </a:bodyPr>
          <a:lstStyle/>
          <a:p>
            <a:r>
              <a:rPr lang="sl-SI" sz="3600" b="1" kern="1200" dirty="0">
                <a:solidFill>
                  <a:srgbClr val="FFFFFF"/>
                </a:solidFill>
                <a:latin typeface="Candara" panose="020E0502030303020204" pitchFamily="34" charset="0"/>
              </a:rPr>
              <a:t>Razlike v matematičnih dosežkih glede na socialnoekonomsko ozadje</a:t>
            </a:r>
            <a:endParaRPr lang="en-US" sz="3600" b="1" kern="1200" dirty="0">
              <a:solidFill>
                <a:srgbClr val="FFFFFF"/>
              </a:solidFill>
              <a:latin typeface="Candara" panose="020E0502030303020204" pitchFamily="34" charset="0"/>
            </a:endParaRPr>
          </a:p>
        </p:txBody>
      </p:sp>
      <p:pic>
        <p:nvPicPr>
          <p:cNvPr id="2" name="Slika 7">
            <a:extLst>
              <a:ext uri="{FF2B5EF4-FFF2-40B4-BE49-F238E27FC236}">
                <a16:creationId xmlns:a16="http://schemas.microsoft.com/office/drawing/2014/main" id="{A2F82019-7C05-3AE7-BC3A-E14866B7188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305" y="1822348"/>
            <a:ext cx="10435170" cy="4601320"/>
          </a:xfrm>
          <a:prstGeom prst="rect">
            <a:avLst/>
          </a:prstGeom>
          <a:noFill/>
        </p:spPr>
      </p:pic>
      <p:sp>
        <p:nvSpPr>
          <p:cNvPr id="3" name="TextBox 2">
            <a:extLst>
              <a:ext uri="{FF2B5EF4-FFF2-40B4-BE49-F238E27FC236}">
                <a16:creationId xmlns:a16="http://schemas.microsoft.com/office/drawing/2014/main" id="{AEEDD51E-C878-A3F7-9878-361CE59E1872}"/>
              </a:ext>
            </a:extLst>
          </p:cNvPr>
          <p:cNvSpPr txBox="1"/>
          <p:nvPr/>
        </p:nvSpPr>
        <p:spPr>
          <a:xfrm>
            <a:off x="8639175" y="719948"/>
            <a:ext cx="2781300" cy="584775"/>
          </a:xfrm>
          <a:prstGeom prst="rect">
            <a:avLst/>
          </a:prstGeom>
          <a:noFill/>
        </p:spPr>
        <p:txBody>
          <a:bodyPr wrap="square" rtlCol="0">
            <a:spAutoFit/>
          </a:bodyPr>
          <a:lstStyle/>
          <a:p>
            <a:r>
              <a:rPr lang="sl-SI" sz="3200" b="1" dirty="0">
                <a:solidFill>
                  <a:schemeClr val="bg1"/>
                </a:solidFill>
                <a:latin typeface="Candara" panose="020E0502030303020204" pitchFamily="34" charset="0"/>
              </a:rPr>
              <a:t>PISA 2022</a:t>
            </a:r>
          </a:p>
        </p:txBody>
      </p:sp>
      <p:sp>
        <p:nvSpPr>
          <p:cNvPr id="8" name="TextBox 7">
            <a:extLst>
              <a:ext uri="{FF2B5EF4-FFF2-40B4-BE49-F238E27FC236}">
                <a16:creationId xmlns:a16="http://schemas.microsoft.com/office/drawing/2014/main" id="{3DC511F2-145F-C596-1A2E-FC1592F8DF74}"/>
              </a:ext>
            </a:extLst>
          </p:cNvPr>
          <p:cNvSpPr txBox="1"/>
          <p:nvPr/>
        </p:nvSpPr>
        <p:spPr>
          <a:xfrm>
            <a:off x="4711118" y="5718818"/>
            <a:ext cx="1114425" cy="723900"/>
          </a:xfrm>
          <a:prstGeom prst="rect">
            <a:avLst/>
          </a:prstGeom>
          <a:solidFill>
            <a:schemeClr val="bg1"/>
          </a:solidFill>
        </p:spPr>
        <p:txBody>
          <a:bodyPr wrap="square" rtlCol="0">
            <a:spAutoFit/>
          </a:bodyPr>
          <a:lstStyle/>
          <a:p>
            <a:endParaRPr lang="sl-SI" dirty="0"/>
          </a:p>
        </p:txBody>
      </p:sp>
      <p:sp>
        <p:nvSpPr>
          <p:cNvPr id="4" name="TextBox 3">
            <a:extLst>
              <a:ext uri="{FF2B5EF4-FFF2-40B4-BE49-F238E27FC236}">
                <a16:creationId xmlns:a16="http://schemas.microsoft.com/office/drawing/2014/main" id="{66D99071-C696-D387-1620-84EFFBE53319}"/>
              </a:ext>
            </a:extLst>
          </p:cNvPr>
          <p:cNvSpPr txBox="1"/>
          <p:nvPr/>
        </p:nvSpPr>
        <p:spPr>
          <a:xfrm>
            <a:off x="1148768" y="6080768"/>
            <a:ext cx="7976182" cy="646331"/>
          </a:xfrm>
          <a:prstGeom prst="rect">
            <a:avLst/>
          </a:prstGeom>
          <a:noFill/>
        </p:spPr>
        <p:txBody>
          <a:bodyPr wrap="square" rtlCol="0">
            <a:spAutoFit/>
          </a:bodyPr>
          <a:lstStyle/>
          <a:p>
            <a:r>
              <a:rPr lang="sl-SI" sz="1800" dirty="0">
                <a:solidFill>
                  <a:schemeClr val="accent1">
                    <a:lumMod val="50000"/>
                  </a:schemeClr>
                </a:solidFill>
                <a:latin typeface="Arial Narrow" panose="020B0606020202030204" pitchFamily="34" charset="0"/>
              </a:rPr>
              <a:t>V Sloveniji je razlika v dosežkih med zgornjo in spodnjo četrtino po socialnoekonomskem statusu 92 točk (približno raven in pol na mednarodni lestvici dosežkov).</a:t>
            </a:r>
          </a:p>
        </p:txBody>
      </p:sp>
    </p:spTree>
    <p:extLst>
      <p:ext uri="{BB962C8B-B14F-4D97-AF65-F5344CB8AC3E}">
        <p14:creationId xmlns:p14="http://schemas.microsoft.com/office/powerpoint/2010/main" val="3133016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B0B49B-D6D9-A03C-D547-DA28B1165FD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2266" t="20551" r="27792" b="4461"/>
          <a:stretch/>
        </p:blipFill>
        <p:spPr>
          <a:xfrm>
            <a:off x="126029" y="52089"/>
            <a:ext cx="4860757" cy="3800475"/>
          </a:xfrm>
          <a:prstGeom prst="rect">
            <a:avLst/>
          </a:prstGeom>
        </p:spPr>
      </p:pic>
      <p:pic>
        <p:nvPicPr>
          <p:cNvPr id="4" name="Picture 3">
            <a:extLst>
              <a:ext uri="{FF2B5EF4-FFF2-40B4-BE49-F238E27FC236}">
                <a16:creationId xmlns:a16="http://schemas.microsoft.com/office/drawing/2014/main" id="{71865E56-F86F-786A-54F2-C2461C667A9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8065" t="7265" r="16270" b="13167"/>
          <a:stretch/>
        </p:blipFill>
        <p:spPr>
          <a:xfrm>
            <a:off x="6490134" y="16640"/>
            <a:ext cx="5638800" cy="3706037"/>
          </a:xfrm>
          <a:prstGeom prst="rect">
            <a:avLst/>
          </a:prstGeom>
        </p:spPr>
      </p:pic>
      <p:pic>
        <p:nvPicPr>
          <p:cNvPr id="9" name="Picture 8">
            <a:extLst>
              <a:ext uri="{FF2B5EF4-FFF2-40B4-BE49-F238E27FC236}">
                <a16:creationId xmlns:a16="http://schemas.microsoft.com/office/drawing/2014/main" id="{6509B79A-5ED0-7819-8654-5727AB14BA6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522093" y="1324917"/>
            <a:ext cx="3971925" cy="3706036"/>
          </a:xfrm>
          <a:prstGeom prst="rect">
            <a:avLst/>
          </a:prstGeom>
        </p:spPr>
      </p:pic>
      <p:pic>
        <p:nvPicPr>
          <p:cNvPr id="6" name="Picture 5">
            <a:extLst>
              <a:ext uri="{FF2B5EF4-FFF2-40B4-BE49-F238E27FC236}">
                <a16:creationId xmlns:a16="http://schemas.microsoft.com/office/drawing/2014/main" id="{A334859C-EFA0-FD42-8D25-B21249122EFC}"/>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l="5949" t="9497" r="15789" b="4010"/>
          <a:stretch/>
        </p:blipFill>
        <p:spPr>
          <a:xfrm>
            <a:off x="6448571" y="3429000"/>
            <a:ext cx="4758891" cy="3287129"/>
          </a:xfrm>
          <a:prstGeom prst="rect">
            <a:avLst/>
          </a:prstGeom>
        </p:spPr>
      </p:pic>
      <p:pic>
        <p:nvPicPr>
          <p:cNvPr id="3" name="Picture 2">
            <a:extLst>
              <a:ext uri="{FF2B5EF4-FFF2-40B4-BE49-F238E27FC236}">
                <a16:creationId xmlns:a16="http://schemas.microsoft.com/office/drawing/2014/main" id="{02527F84-BCD5-5EB6-9743-4D48B2B4196C}"/>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23689" t="7417" r="24667" b="17352"/>
          <a:stretch/>
        </p:blipFill>
        <p:spPr>
          <a:xfrm>
            <a:off x="2060308" y="3311189"/>
            <a:ext cx="3777917" cy="3439528"/>
          </a:xfrm>
          <a:prstGeom prst="rect">
            <a:avLst/>
          </a:prstGeom>
        </p:spPr>
      </p:pic>
      <p:sp>
        <p:nvSpPr>
          <p:cNvPr id="2" name="TextBox 1">
            <a:extLst>
              <a:ext uri="{FF2B5EF4-FFF2-40B4-BE49-F238E27FC236}">
                <a16:creationId xmlns:a16="http://schemas.microsoft.com/office/drawing/2014/main" id="{B2286A43-871B-A6FC-ACAD-C37BBD18873B}"/>
              </a:ext>
            </a:extLst>
          </p:cNvPr>
          <p:cNvSpPr txBox="1"/>
          <p:nvPr/>
        </p:nvSpPr>
        <p:spPr>
          <a:xfrm>
            <a:off x="126029" y="4363453"/>
            <a:ext cx="1726834" cy="584775"/>
          </a:xfrm>
          <a:prstGeom prst="rect">
            <a:avLst/>
          </a:prstGeom>
          <a:noFill/>
        </p:spPr>
        <p:txBody>
          <a:bodyPr wrap="square" rtlCol="0">
            <a:spAutoFit/>
          </a:bodyPr>
          <a:lstStyle/>
          <a:p>
            <a:r>
              <a:rPr lang="sl-SI" sz="3200" b="1" i="1" dirty="0">
                <a:solidFill>
                  <a:schemeClr val="accent1">
                    <a:lumMod val="50000"/>
                  </a:schemeClr>
                </a:solidFill>
                <a:latin typeface="Candara" panose="020E0502030303020204" pitchFamily="34" charset="0"/>
              </a:rPr>
              <a:t>Zakaj?</a:t>
            </a:r>
          </a:p>
        </p:txBody>
      </p:sp>
    </p:spTree>
    <p:extLst>
      <p:ext uri="{BB962C8B-B14F-4D97-AF65-F5344CB8AC3E}">
        <p14:creationId xmlns:p14="http://schemas.microsoft.com/office/powerpoint/2010/main" val="4186640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Rectangle 17">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1E0FF74C-7FFA-A31D-CA64-12CADDC50C6E}"/>
              </a:ext>
            </a:extLst>
          </p:cNvPr>
          <p:cNvSpPr>
            <a:spLocks noGrp="1"/>
          </p:cNvSpPr>
          <p:nvPr>
            <p:ph type="title"/>
          </p:nvPr>
        </p:nvSpPr>
        <p:spPr>
          <a:xfrm>
            <a:off x="438150" y="1122945"/>
            <a:ext cx="2886075" cy="1572629"/>
          </a:xfrm>
        </p:spPr>
        <p:txBody>
          <a:bodyPr vert="horz" lIns="91440" tIns="45720" rIns="91440" bIns="45720" rtlCol="0" anchor="t">
            <a:noAutofit/>
          </a:bodyPr>
          <a:lstStyle/>
          <a:p>
            <a:r>
              <a:rPr lang="sl-SI" sz="3200" b="1" kern="1200" dirty="0">
                <a:solidFill>
                  <a:srgbClr val="FFFFFF"/>
                </a:solidFill>
                <a:latin typeface="Candara" panose="020E0502030303020204" pitchFamily="34" charset="0"/>
              </a:rPr>
              <a:t>Dosežki glede na priseljensko ozadje</a:t>
            </a:r>
            <a:endParaRPr lang="en-US" sz="3200" b="1" kern="1200" dirty="0">
              <a:solidFill>
                <a:srgbClr val="FFFFFF"/>
              </a:solidFill>
              <a:latin typeface="Candara" panose="020E0502030303020204" pitchFamily="34" charset="0"/>
            </a:endParaRPr>
          </a:p>
        </p:txBody>
      </p:sp>
      <p:pic>
        <p:nvPicPr>
          <p:cNvPr id="9" name="Slika 4">
            <a:extLst>
              <a:ext uri="{FF2B5EF4-FFF2-40B4-BE49-F238E27FC236}">
                <a16:creationId xmlns:a16="http://schemas.microsoft.com/office/drawing/2014/main" id="{008B7510-FC3A-7BFB-1DBA-B04B8FC6976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5192" y="869993"/>
            <a:ext cx="5505728" cy="3486023"/>
          </a:xfrm>
          <a:prstGeom prst="rect">
            <a:avLst/>
          </a:prstGeom>
          <a:noFill/>
        </p:spPr>
      </p:pic>
      <p:sp>
        <p:nvSpPr>
          <p:cNvPr id="13" name="TextBox 12">
            <a:extLst>
              <a:ext uri="{FF2B5EF4-FFF2-40B4-BE49-F238E27FC236}">
                <a16:creationId xmlns:a16="http://schemas.microsoft.com/office/drawing/2014/main" id="{1B17A0CF-1DB5-D73A-2A2D-A2D1A0369812}"/>
              </a:ext>
            </a:extLst>
          </p:cNvPr>
          <p:cNvSpPr txBox="1"/>
          <p:nvPr/>
        </p:nvSpPr>
        <p:spPr>
          <a:xfrm>
            <a:off x="5160934" y="4648893"/>
            <a:ext cx="6156722" cy="1477328"/>
          </a:xfrm>
          <a:prstGeom prst="rect">
            <a:avLst/>
          </a:prstGeom>
          <a:noFill/>
        </p:spPr>
        <p:txBody>
          <a:bodyPr wrap="square">
            <a:spAutoFit/>
          </a:bodyPr>
          <a:lstStyle/>
          <a:p>
            <a:pPr marL="0" indent="0">
              <a:buNone/>
            </a:pPr>
            <a:r>
              <a:rPr lang="sl-SI" sz="1800" dirty="0">
                <a:solidFill>
                  <a:schemeClr val="accent1">
                    <a:lumMod val="50000"/>
                  </a:schemeClr>
                </a:solidFill>
                <a:latin typeface="Candara" panose="020E0502030303020204" pitchFamily="34" charset="0"/>
              </a:rPr>
              <a:t>V Sloveniji je razlika v matematičnih dosežkih med učenci priseljenci in učenci ne-</a:t>
            </a:r>
            <a:r>
              <a:rPr lang="sl-SI" dirty="0">
                <a:solidFill>
                  <a:schemeClr val="accent1">
                    <a:lumMod val="50000"/>
                  </a:schemeClr>
                </a:solidFill>
                <a:latin typeface="Candara" panose="020E0502030303020204" pitchFamily="34" charset="0"/>
              </a:rPr>
              <a:t>priseljenci 60 točk, kar je </a:t>
            </a:r>
            <a:r>
              <a:rPr lang="sl-SI" dirty="0" err="1">
                <a:solidFill>
                  <a:schemeClr val="accent1">
                    <a:lumMod val="50000"/>
                  </a:schemeClr>
                </a:solidFill>
                <a:latin typeface="Candara" panose="020E0502030303020204" pitchFamily="34" charset="0"/>
              </a:rPr>
              <a:t>mednarodnoprimerjalno</a:t>
            </a:r>
            <a:r>
              <a:rPr lang="sl-SI" dirty="0">
                <a:solidFill>
                  <a:schemeClr val="accent1">
                    <a:lumMod val="50000"/>
                  </a:schemeClr>
                </a:solidFill>
                <a:latin typeface="Candara" panose="020E0502030303020204" pitchFamily="34" charset="0"/>
              </a:rPr>
              <a:t> med večjimi. </a:t>
            </a:r>
            <a:r>
              <a:rPr lang="sl-SI" sz="1800" dirty="0">
                <a:solidFill>
                  <a:schemeClr val="accent1">
                    <a:lumMod val="50000"/>
                  </a:schemeClr>
                </a:solidFill>
                <a:latin typeface="Candara" panose="020E0502030303020204" pitchFamily="34" charset="0"/>
              </a:rPr>
              <a:t>Po upoštevanju socialno-ekonomskega statusa in jezika, ki ga govorijo doma, se razlika zmanjša na 6 točk in ni statistično značilna.</a:t>
            </a:r>
          </a:p>
        </p:txBody>
      </p:sp>
    </p:spTree>
    <p:extLst>
      <p:ext uri="{BB962C8B-B14F-4D97-AF65-F5344CB8AC3E}">
        <p14:creationId xmlns:p14="http://schemas.microsoft.com/office/powerpoint/2010/main" val="2919271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Rectangle 17">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1E0FF74C-7FFA-A31D-CA64-12CADDC50C6E}"/>
              </a:ext>
            </a:extLst>
          </p:cNvPr>
          <p:cNvSpPr>
            <a:spLocks noGrp="1"/>
          </p:cNvSpPr>
          <p:nvPr>
            <p:ph type="title"/>
          </p:nvPr>
        </p:nvSpPr>
        <p:spPr>
          <a:xfrm>
            <a:off x="438150" y="1122945"/>
            <a:ext cx="3599674" cy="1572629"/>
          </a:xfrm>
        </p:spPr>
        <p:txBody>
          <a:bodyPr vert="horz" lIns="91440" tIns="45720" rIns="91440" bIns="45720" rtlCol="0" anchor="t">
            <a:noAutofit/>
          </a:bodyPr>
          <a:lstStyle/>
          <a:p>
            <a:r>
              <a:rPr lang="sl-SI" sz="3200" b="1" kern="1200" dirty="0">
                <a:solidFill>
                  <a:srgbClr val="FFFFFF"/>
                </a:solidFill>
                <a:latin typeface="Candara" panose="020E0502030303020204" pitchFamily="34" charset="0"/>
              </a:rPr>
              <a:t>Dobrobit</a:t>
            </a:r>
            <a:br>
              <a:rPr lang="sl-SI" sz="3200" b="1" kern="1200" dirty="0">
                <a:solidFill>
                  <a:srgbClr val="FFFFFF"/>
                </a:solidFill>
                <a:latin typeface="Candara" panose="020E0502030303020204" pitchFamily="34" charset="0"/>
              </a:rPr>
            </a:br>
            <a:r>
              <a:rPr lang="sl-SI" sz="3200" b="1" kern="1200" dirty="0">
                <a:solidFill>
                  <a:srgbClr val="FFFFFF"/>
                </a:solidFill>
                <a:latin typeface="Candara" panose="020E0502030303020204" pitchFamily="34" charset="0"/>
              </a:rPr>
              <a:t>učenk in učencev </a:t>
            </a:r>
            <a:endParaRPr lang="en-US" sz="3200" b="1" kern="1200" dirty="0">
              <a:solidFill>
                <a:srgbClr val="FFFFFF"/>
              </a:solidFill>
              <a:latin typeface="Candara" panose="020E0502030303020204" pitchFamily="34" charset="0"/>
            </a:endParaRPr>
          </a:p>
        </p:txBody>
      </p:sp>
      <p:sp>
        <p:nvSpPr>
          <p:cNvPr id="2" name="Rounded Rectangle 3">
            <a:extLst>
              <a:ext uri="{FF2B5EF4-FFF2-40B4-BE49-F238E27FC236}">
                <a16:creationId xmlns:a16="http://schemas.microsoft.com/office/drawing/2014/main" id="{734AE666-7741-89D1-149D-D9A47BBF1AB0}"/>
              </a:ext>
            </a:extLst>
          </p:cNvPr>
          <p:cNvSpPr/>
          <p:nvPr/>
        </p:nvSpPr>
        <p:spPr>
          <a:xfrm>
            <a:off x="4503600" y="2726477"/>
            <a:ext cx="3333000" cy="3506372"/>
          </a:xfrm>
          <a:prstGeom prst="roundRect">
            <a:avLst/>
          </a:prstGeom>
          <a:solidFill>
            <a:srgbClr val="FF0000">
              <a:alpha val="70000"/>
            </a:srgbClr>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sl-SI" sz="2400" b="1" dirty="0">
                <a:latin typeface="Candara" panose="020E0502030303020204" pitchFamily="34" charset="0"/>
              </a:rPr>
              <a:t>Socialna dobrobit</a:t>
            </a:r>
          </a:p>
          <a:p>
            <a:endParaRPr lang="sl-SI" sz="2400" dirty="0">
              <a:latin typeface="Candara" panose="020E0502030303020204" pitchFamily="34" charset="0"/>
            </a:endParaRPr>
          </a:p>
          <a:p>
            <a:r>
              <a:rPr lang="sl-SI" sz="2000" dirty="0">
                <a:latin typeface="Candara" panose="020E0502030303020204" pitchFamily="34" charset="0"/>
              </a:rPr>
              <a:t>občutek pripadnosti šoli, </a:t>
            </a:r>
            <a:r>
              <a:rPr lang="sl-SI" sz="2000" dirty="0" err="1">
                <a:latin typeface="Candara" panose="020E0502030303020204" pitchFamily="34" charset="0"/>
              </a:rPr>
              <a:t>medvrstniško</a:t>
            </a:r>
            <a:r>
              <a:rPr lang="sl-SI" sz="2000" dirty="0">
                <a:latin typeface="Candara" panose="020E0502030303020204" pitchFamily="34" charset="0"/>
              </a:rPr>
              <a:t> nasilje, zaznana zavzetost in opora učitelja, zaznana </a:t>
            </a:r>
            <a:r>
              <a:rPr lang="sl-SI" sz="2000" dirty="0" err="1">
                <a:latin typeface="Candara" panose="020E0502030303020204" pitchFamily="34" charset="0"/>
              </a:rPr>
              <a:t>sodelovalnost</a:t>
            </a:r>
            <a:r>
              <a:rPr lang="sl-SI" sz="2000" dirty="0">
                <a:latin typeface="Candara" panose="020E0502030303020204" pitchFamily="34" charset="0"/>
              </a:rPr>
              <a:t> oz. tekmovalnost med učenci na šoli, disciplina pri pouku, …</a:t>
            </a:r>
          </a:p>
          <a:p>
            <a:pPr algn="ctr"/>
            <a:endParaRPr lang="sl-SI" sz="2400" dirty="0">
              <a:latin typeface="Candara" panose="020E0502030303020204" pitchFamily="34" charset="0"/>
            </a:endParaRPr>
          </a:p>
        </p:txBody>
      </p:sp>
      <p:sp>
        <p:nvSpPr>
          <p:cNvPr id="3" name="Rounded Rectangle 4">
            <a:extLst>
              <a:ext uri="{FF2B5EF4-FFF2-40B4-BE49-F238E27FC236}">
                <a16:creationId xmlns:a16="http://schemas.microsoft.com/office/drawing/2014/main" id="{519AFBCE-EA85-3001-9924-9BD3E6E8B8A7}"/>
              </a:ext>
            </a:extLst>
          </p:cNvPr>
          <p:cNvSpPr/>
          <p:nvPr/>
        </p:nvSpPr>
        <p:spPr>
          <a:xfrm>
            <a:off x="5959137" y="97181"/>
            <a:ext cx="4037838" cy="2556017"/>
          </a:xfrm>
          <a:prstGeom prst="roundRect">
            <a:avLst/>
          </a:prstGeom>
          <a:solidFill>
            <a:srgbClr val="92D050">
              <a:alpha val="70000"/>
            </a:srgbClr>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l-SI" sz="2400" b="1" dirty="0" err="1">
                <a:latin typeface="Candara" panose="020E0502030303020204" pitchFamily="34" charset="0"/>
              </a:rPr>
              <a:t>Splošnopsihična</a:t>
            </a:r>
            <a:r>
              <a:rPr lang="sl-SI" sz="2400" b="1" dirty="0">
                <a:latin typeface="Candara" panose="020E0502030303020204" pitchFamily="34" charset="0"/>
              </a:rPr>
              <a:t> dobrobit</a:t>
            </a:r>
          </a:p>
          <a:p>
            <a:endParaRPr lang="sl-SI" sz="2400" dirty="0">
              <a:latin typeface="Candara" panose="020E0502030303020204" pitchFamily="34" charset="0"/>
            </a:endParaRPr>
          </a:p>
          <a:p>
            <a:r>
              <a:rPr lang="sl-SI" sz="2000" dirty="0">
                <a:latin typeface="Candara" panose="020E0502030303020204" pitchFamily="34" charset="0"/>
              </a:rPr>
              <a:t>splošna </a:t>
            </a:r>
            <a:r>
              <a:rPr lang="sl-SI" sz="2000" dirty="0" err="1">
                <a:latin typeface="Candara" panose="020E0502030303020204" pitchFamily="34" charset="0"/>
              </a:rPr>
              <a:t>samoučinkovitost</a:t>
            </a:r>
            <a:r>
              <a:rPr lang="sl-SI" sz="2000" dirty="0">
                <a:latin typeface="Candara" panose="020E0502030303020204" pitchFamily="34" charset="0"/>
              </a:rPr>
              <a:t> (osebnostna prožnost), samoocena </a:t>
            </a:r>
            <a:r>
              <a:rPr lang="sl-SI" sz="2000" dirty="0" err="1">
                <a:latin typeface="Candara" panose="020E0502030303020204" pitchFamily="34" charset="0"/>
              </a:rPr>
              <a:t>sodelovalnosti</a:t>
            </a:r>
            <a:r>
              <a:rPr lang="sl-SI" sz="2000" dirty="0">
                <a:latin typeface="Candara" panose="020E0502030303020204" pitchFamily="34" charset="0"/>
              </a:rPr>
              <a:t>, tekmovalnosti, vztrajnosti pri delu, strah pred neuspehom, …</a:t>
            </a:r>
          </a:p>
        </p:txBody>
      </p:sp>
      <p:sp>
        <p:nvSpPr>
          <p:cNvPr id="4" name="Rounded Rectangle 5">
            <a:extLst>
              <a:ext uri="{FF2B5EF4-FFF2-40B4-BE49-F238E27FC236}">
                <a16:creationId xmlns:a16="http://schemas.microsoft.com/office/drawing/2014/main" id="{988C9FBF-C435-369B-955B-D592D55B74B2}"/>
              </a:ext>
            </a:extLst>
          </p:cNvPr>
          <p:cNvSpPr/>
          <p:nvPr/>
        </p:nvSpPr>
        <p:spPr>
          <a:xfrm>
            <a:off x="8034300" y="2718716"/>
            <a:ext cx="3960000" cy="3915001"/>
          </a:xfrm>
          <a:prstGeom prst="roundRect">
            <a:avLst/>
          </a:prstGeom>
          <a:solidFill>
            <a:srgbClr val="002060">
              <a:alpha val="70000"/>
            </a:srgbClr>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l-SI" sz="2400" b="1" dirty="0" err="1">
                <a:latin typeface="Candara" panose="020E0502030303020204" pitchFamily="34" charset="0"/>
              </a:rPr>
              <a:t>Učnopsihična</a:t>
            </a:r>
            <a:r>
              <a:rPr lang="sl-SI" sz="2400" b="1" dirty="0">
                <a:latin typeface="Candara" panose="020E0502030303020204" pitchFamily="34" charset="0"/>
              </a:rPr>
              <a:t> dobrobit</a:t>
            </a:r>
          </a:p>
          <a:p>
            <a:endParaRPr lang="sl-SI" sz="2400" dirty="0">
              <a:latin typeface="Candara" panose="020E0502030303020204" pitchFamily="34" charset="0"/>
            </a:endParaRPr>
          </a:p>
          <a:p>
            <a:r>
              <a:rPr lang="sl-SI" sz="2000" dirty="0">
                <a:latin typeface="Candara" panose="020E0502030303020204" pitchFamily="34" charset="0"/>
              </a:rPr>
              <a:t>veselje do branja, do učenja matematike, samopodoba pri branju, pri matematiki, zunanja motiviranost za učenje matematike, tesnobnost pred matematiko in pred preizkusi, pripisovanje neuspeha pri matematiki neobvladljivim dejavnikom, …</a:t>
            </a:r>
          </a:p>
        </p:txBody>
      </p:sp>
      <p:sp>
        <p:nvSpPr>
          <p:cNvPr id="7" name="TextBox 6">
            <a:extLst>
              <a:ext uri="{FF2B5EF4-FFF2-40B4-BE49-F238E27FC236}">
                <a16:creationId xmlns:a16="http://schemas.microsoft.com/office/drawing/2014/main" id="{27E95C43-84E6-CC03-8E38-0C6C5541D5F5}"/>
              </a:ext>
            </a:extLst>
          </p:cNvPr>
          <p:cNvSpPr txBox="1"/>
          <p:nvPr/>
        </p:nvSpPr>
        <p:spPr>
          <a:xfrm>
            <a:off x="4037824" y="6568929"/>
            <a:ext cx="7608045" cy="276999"/>
          </a:xfrm>
          <a:prstGeom prst="rect">
            <a:avLst/>
          </a:prstGeom>
          <a:noFill/>
        </p:spPr>
        <p:txBody>
          <a:bodyPr wrap="square" rtlCol="0">
            <a:spAutoFit/>
          </a:bodyPr>
          <a:lstStyle/>
          <a:p>
            <a:r>
              <a:rPr lang="sl-SI" sz="1200" dirty="0">
                <a:solidFill>
                  <a:schemeClr val="bg1">
                    <a:lumMod val="65000"/>
                  </a:schemeClr>
                </a:solidFill>
              </a:rPr>
              <a:t>Publikacija: https://www.zrss.si/pdf/Dobrobit_ucenk_in_ucencev.pdf</a:t>
            </a:r>
          </a:p>
        </p:txBody>
      </p:sp>
    </p:spTree>
    <p:extLst>
      <p:ext uri="{BB962C8B-B14F-4D97-AF65-F5344CB8AC3E}">
        <p14:creationId xmlns:p14="http://schemas.microsoft.com/office/powerpoint/2010/main" val="746406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F8796C6-3AFF-9229-C32D-68D9559A1C2A}"/>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sl-SI" sz="3600" b="1" kern="1200" dirty="0">
                <a:solidFill>
                  <a:srgbClr val="FFFFFF"/>
                </a:solidFill>
                <a:latin typeface="Candara" panose="020E0502030303020204" pitchFamily="34" charset="0"/>
              </a:rPr>
              <a:t>„Uživam v branju.“</a:t>
            </a:r>
            <a:endParaRPr lang="en-US" sz="3600" b="1" kern="1200" dirty="0">
              <a:solidFill>
                <a:srgbClr val="FFFFFF"/>
              </a:solidFill>
              <a:latin typeface="Candara" panose="020E0502030303020204" pitchFamily="34" charset="0"/>
            </a:endParaRPr>
          </a:p>
        </p:txBody>
      </p:sp>
      <p:pic>
        <p:nvPicPr>
          <p:cNvPr id="6" name="Picture 5">
            <a:extLst>
              <a:ext uri="{FF2B5EF4-FFF2-40B4-BE49-F238E27FC236}">
                <a16:creationId xmlns:a16="http://schemas.microsoft.com/office/drawing/2014/main" id="{362FCDC3-F65D-B2F2-9AEA-C1001B61157A}"/>
              </a:ext>
            </a:extLst>
          </p:cNvPr>
          <p:cNvPicPr>
            <a:picLocks noChangeAspect="1"/>
          </p:cNvPicPr>
          <p:nvPr/>
        </p:nvPicPr>
        <p:blipFill>
          <a:blip r:embed="rId2"/>
          <a:stretch>
            <a:fillRect/>
          </a:stretch>
        </p:blipFill>
        <p:spPr>
          <a:xfrm>
            <a:off x="254031" y="1822348"/>
            <a:ext cx="9163050" cy="4591050"/>
          </a:xfrm>
          <a:prstGeom prst="rect">
            <a:avLst/>
          </a:prstGeom>
        </p:spPr>
      </p:pic>
      <p:sp>
        <p:nvSpPr>
          <p:cNvPr id="9" name="Speech Bubble: Rectangle with Corners Rounded 2">
            <a:extLst>
              <a:ext uri="{FF2B5EF4-FFF2-40B4-BE49-F238E27FC236}">
                <a16:creationId xmlns:a16="http://schemas.microsoft.com/office/drawing/2014/main" id="{B02F0F74-BC1D-2916-2FF6-80484A6757C1}"/>
              </a:ext>
            </a:extLst>
          </p:cNvPr>
          <p:cNvSpPr/>
          <p:nvPr/>
        </p:nvSpPr>
        <p:spPr>
          <a:xfrm>
            <a:off x="9826155" y="3264568"/>
            <a:ext cx="2028961" cy="1476376"/>
          </a:xfrm>
          <a:prstGeom prst="wedgeRoundRectCallout">
            <a:avLst>
              <a:gd name="adj1" fmla="val -69512"/>
              <a:gd name="adj2" fmla="val 20412"/>
              <a:gd name="adj3" fmla="val 16667"/>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l-SI" sz="1200" dirty="0">
                <a:solidFill>
                  <a:schemeClr val="accent1">
                    <a:lumMod val="50000"/>
                  </a:schemeClr>
                </a:solidFill>
                <a:latin typeface="Arial Narrow" panose="020B0606020202030204" pitchFamily="34" charset="0"/>
              </a:rPr>
              <a:t>Četrtošolci v zadnjih letih izražajo manj veselja do branja. V Sloveniji učenci izražajo „srednje“ veselje do branja glede na primerjane države.</a:t>
            </a:r>
          </a:p>
        </p:txBody>
      </p:sp>
      <p:sp>
        <p:nvSpPr>
          <p:cNvPr id="10" name="TextBox 9"/>
          <p:cNvSpPr txBox="1"/>
          <p:nvPr/>
        </p:nvSpPr>
        <p:spPr>
          <a:xfrm>
            <a:off x="8867775" y="485775"/>
            <a:ext cx="2371725" cy="646331"/>
          </a:xfrm>
          <a:prstGeom prst="rect">
            <a:avLst/>
          </a:prstGeom>
          <a:noFill/>
        </p:spPr>
        <p:txBody>
          <a:bodyPr wrap="square" rtlCol="0">
            <a:spAutoFit/>
          </a:bodyPr>
          <a:lstStyle/>
          <a:p>
            <a:r>
              <a:rPr lang="sl-SI" dirty="0">
                <a:solidFill>
                  <a:schemeClr val="bg1"/>
                </a:solidFill>
              </a:rPr>
              <a:t>Odstotki izbire med ponujenimi odgovori </a:t>
            </a:r>
          </a:p>
        </p:txBody>
      </p:sp>
    </p:spTree>
    <p:extLst>
      <p:ext uri="{BB962C8B-B14F-4D97-AF65-F5344CB8AC3E}">
        <p14:creationId xmlns:p14="http://schemas.microsoft.com/office/powerpoint/2010/main" val="2707117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F8796C6-3AFF-9229-C32D-68D9559A1C2A}"/>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sl-SI" sz="3600" b="1" kern="1200" dirty="0">
                <a:solidFill>
                  <a:srgbClr val="FFFFFF"/>
                </a:solidFill>
                <a:latin typeface="Candara" panose="020E0502030303020204" pitchFamily="34" charset="0"/>
              </a:rPr>
              <a:t>„Uživam v branju.“ - starši</a:t>
            </a:r>
            <a:endParaRPr lang="en-US" sz="3600" b="1" kern="1200" dirty="0">
              <a:solidFill>
                <a:srgbClr val="FFFFFF"/>
              </a:solidFill>
              <a:latin typeface="Candara" panose="020E0502030303020204" pitchFamily="34" charset="0"/>
            </a:endParaRPr>
          </a:p>
        </p:txBody>
      </p:sp>
      <p:pic>
        <p:nvPicPr>
          <p:cNvPr id="2" name="Picture 1">
            <a:extLst>
              <a:ext uri="{FF2B5EF4-FFF2-40B4-BE49-F238E27FC236}">
                <a16:creationId xmlns:a16="http://schemas.microsoft.com/office/drawing/2014/main" id="{1A22EC4C-1309-31E5-C40A-BC1D7FBEA1AA}"/>
              </a:ext>
            </a:extLst>
          </p:cNvPr>
          <p:cNvPicPr>
            <a:picLocks noChangeAspect="1"/>
          </p:cNvPicPr>
          <p:nvPr/>
        </p:nvPicPr>
        <p:blipFill>
          <a:blip r:embed="rId2"/>
          <a:stretch>
            <a:fillRect/>
          </a:stretch>
        </p:blipFill>
        <p:spPr>
          <a:xfrm>
            <a:off x="7201604" y="-495"/>
            <a:ext cx="4959603" cy="2484957"/>
          </a:xfrm>
          <a:prstGeom prst="rect">
            <a:avLst/>
          </a:prstGeom>
        </p:spPr>
      </p:pic>
      <p:pic>
        <p:nvPicPr>
          <p:cNvPr id="3" name="Picture 2">
            <a:extLst>
              <a:ext uri="{FF2B5EF4-FFF2-40B4-BE49-F238E27FC236}">
                <a16:creationId xmlns:a16="http://schemas.microsoft.com/office/drawing/2014/main" id="{93F6A330-5A7F-6EF5-65F9-D9AC966F03C6}"/>
              </a:ext>
            </a:extLst>
          </p:cNvPr>
          <p:cNvPicPr>
            <a:picLocks noChangeAspect="1"/>
          </p:cNvPicPr>
          <p:nvPr/>
        </p:nvPicPr>
        <p:blipFill>
          <a:blip r:embed="rId3"/>
          <a:stretch>
            <a:fillRect/>
          </a:stretch>
        </p:blipFill>
        <p:spPr>
          <a:xfrm>
            <a:off x="152400" y="2165248"/>
            <a:ext cx="9163050" cy="4591050"/>
          </a:xfrm>
          <a:prstGeom prst="rect">
            <a:avLst/>
          </a:prstGeom>
        </p:spPr>
      </p:pic>
      <p:sp>
        <p:nvSpPr>
          <p:cNvPr id="9" name="Speech Bubble: Rectangle with Corners Rounded 2">
            <a:extLst>
              <a:ext uri="{FF2B5EF4-FFF2-40B4-BE49-F238E27FC236}">
                <a16:creationId xmlns:a16="http://schemas.microsoft.com/office/drawing/2014/main" id="{B02F0F74-BC1D-2916-2FF6-80484A6757C1}"/>
              </a:ext>
            </a:extLst>
          </p:cNvPr>
          <p:cNvSpPr/>
          <p:nvPr/>
        </p:nvSpPr>
        <p:spPr>
          <a:xfrm>
            <a:off x="9826156" y="3850104"/>
            <a:ext cx="1627908" cy="890839"/>
          </a:xfrm>
          <a:prstGeom prst="wedgeRoundRectCallout">
            <a:avLst>
              <a:gd name="adj1" fmla="val -74439"/>
              <a:gd name="adj2" fmla="val 12309"/>
              <a:gd name="adj3" fmla="val 16667"/>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l-SI" sz="1200" dirty="0">
                <a:solidFill>
                  <a:schemeClr val="accent1">
                    <a:lumMod val="50000"/>
                  </a:schemeClr>
                </a:solidFill>
                <a:latin typeface="Arial Narrow" panose="020B0606020202030204" pitchFamily="34" charset="0"/>
              </a:rPr>
              <a:t>Relativno manj radi pa berejo starši slovenskih četrtošolcev.</a:t>
            </a:r>
          </a:p>
        </p:txBody>
      </p:sp>
    </p:spTree>
    <p:extLst>
      <p:ext uri="{BB962C8B-B14F-4D97-AF65-F5344CB8AC3E}">
        <p14:creationId xmlns:p14="http://schemas.microsoft.com/office/powerpoint/2010/main" val="2312406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Rectangle 17">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1E0FF74C-7FFA-A31D-CA64-12CADDC50C6E}"/>
              </a:ext>
            </a:extLst>
          </p:cNvPr>
          <p:cNvSpPr>
            <a:spLocks noGrp="1"/>
          </p:cNvSpPr>
          <p:nvPr>
            <p:ph type="title"/>
          </p:nvPr>
        </p:nvSpPr>
        <p:spPr>
          <a:xfrm>
            <a:off x="438150" y="1122945"/>
            <a:ext cx="3599674" cy="1572629"/>
          </a:xfrm>
        </p:spPr>
        <p:txBody>
          <a:bodyPr vert="horz" lIns="91440" tIns="45720" rIns="91440" bIns="45720" rtlCol="0" anchor="t">
            <a:noAutofit/>
          </a:bodyPr>
          <a:lstStyle/>
          <a:p>
            <a:r>
              <a:rPr lang="sl-SI" sz="3200" b="1" kern="1200" dirty="0" err="1">
                <a:solidFill>
                  <a:srgbClr val="FFFFFF"/>
                </a:solidFill>
                <a:latin typeface="Candara" panose="020E0502030303020204" pitchFamily="34" charset="0"/>
              </a:rPr>
              <a:t>Medvrstniško</a:t>
            </a:r>
            <a:r>
              <a:rPr lang="sl-SI" sz="3200" b="1" kern="1200" dirty="0">
                <a:solidFill>
                  <a:srgbClr val="FFFFFF"/>
                </a:solidFill>
                <a:latin typeface="Candara" panose="020E0502030303020204" pitchFamily="34" charset="0"/>
              </a:rPr>
              <a:t> nasilje</a:t>
            </a:r>
            <a:br>
              <a:rPr lang="sl-SI" sz="3200" b="1" kern="1200" dirty="0">
                <a:solidFill>
                  <a:srgbClr val="FFFFFF"/>
                </a:solidFill>
                <a:latin typeface="Candara" panose="020E0502030303020204" pitchFamily="34" charset="0"/>
              </a:rPr>
            </a:br>
            <a:r>
              <a:rPr lang="sl-SI" sz="3200" b="1" kern="1200" dirty="0">
                <a:solidFill>
                  <a:srgbClr val="FFFFFF"/>
                </a:solidFill>
                <a:latin typeface="Candara" panose="020E0502030303020204" pitchFamily="34" charset="0"/>
              </a:rPr>
              <a:t>(PISA 2022)</a:t>
            </a:r>
            <a:endParaRPr lang="en-US" sz="3200" b="1" kern="1200" dirty="0">
              <a:solidFill>
                <a:srgbClr val="FFFFFF"/>
              </a:solidFill>
              <a:latin typeface="Candara" panose="020E0502030303020204" pitchFamily="34" charset="0"/>
            </a:endParaRPr>
          </a:p>
        </p:txBody>
      </p:sp>
      <p:sp>
        <p:nvSpPr>
          <p:cNvPr id="5" name="Označba mesta vsebine 2">
            <a:extLst>
              <a:ext uri="{FF2B5EF4-FFF2-40B4-BE49-F238E27FC236}">
                <a16:creationId xmlns:a16="http://schemas.microsoft.com/office/drawing/2014/main" id="{4C587368-3ED8-11DE-A980-2F014A621441}"/>
              </a:ext>
            </a:extLst>
          </p:cNvPr>
          <p:cNvSpPr>
            <a:spLocks noGrp="1"/>
          </p:cNvSpPr>
          <p:nvPr>
            <p:ph idx="1"/>
          </p:nvPr>
        </p:nvSpPr>
        <p:spPr>
          <a:xfrm>
            <a:off x="4450789" y="3600450"/>
            <a:ext cx="7481938" cy="2857500"/>
          </a:xfrm>
        </p:spPr>
        <p:txBody>
          <a:bodyPr>
            <a:noAutofit/>
          </a:bodyPr>
          <a:lstStyle/>
          <a:p>
            <a:pPr marL="0" indent="0">
              <a:buNone/>
            </a:pPr>
            <a:r>
              <a:rPr lang="sl-SI" sz="1600" dirty="0">
                <a:solidFill>
                  <a:schemeClr val="accent1">
                    <a:lumMod val="50000"/>
                  </a:schemeClr>
                </a:solidFill>
                <a:latin typeface="Candara" panose="020E0502030303020204" pitchFamily="34" charset="0"/>
              </a:rPr>
              <a:t>Učenci največ poročajo o doživljanju norčevanja.</a:t>
            </a:r>
          </a:p>
          <a:p>
            <a:pPr marL="0" indent="0">
              <a:buNone/>
            </a:pPr>
            <a:r>
              <a:rPr lang="sl-SI" sz="1600" dirty="0">
                <a:solidFill>
                  <a:schemeClr val="accent1">
                    <a:lumMod val="50000"/>
                  </a:schemeClr>
                </a:solidFill>
                <a:latin typeface="Candara" panose="020E0502030303020204" pitchFamily="34" charset="0"/>
              </a:rPr>
              <a:t>Vrednost mednarodno primerljivega indeksa za Slovenijo je –0,43 in je nekoliko pod povprečjem držav članic OECD (–0,30) – slovenski učenci nekoliko manj poročajo o doživljanju </a:t>
            </a:r>
            <a:r>
              <a:rPr lang="sl-SI" sz="1600" dirty="0" err="1">
                <a:solidFill>
                  <a:schemeClr val="accent1">
                    <a:lumMod val="50000"/>
                  </a:schemeClr>
                </a:solidFill>
                <a:latin typeface="Candara" panose="020E0502030303020204" pitchFamily="34" charset="0"/>
              </a:rPr>
              <a:t>medvrstniškega</a:t>
            </a:r>
            <a:r>
              <a:rPr lang="sl-SI" sz="1600" dirty="0">
                <a:solidFill>
                  <a:schemeClr val="accent1">
                    <a:lumMod val="50000"/>
                  </a:schemeClr>
                </a:solidFill>
                <a:latin typeface="Candara" panose="020E0502030303020204" pitchFamily="34" charset="0"/>
              </a:rPr>
              <a:t> nasilja kot sovrstniki v območju držav OECD.</a:t>
            </a:r>
          </a:p>
          <a:p>
            <a:pPr marL="0" indent="0">
              <a:buNone/>
            </a:pPr>
            <a:r>
              <a:rPr lang="sl-SI" sz="1600" dirty="0">
                <a:solidFill>
                  <a:schemeClr val="accent1">
                    <a:lumMod val="50000"/>
                  </a:schemeClr>
                </a:solidFill>
                <a:latin typeface="Candara" panose="020E0502030303020204" pitchFamily="34" charset="0"/>
              </a:rPr>
              <a:t>Leta 2022 je 18 odstotkov (leta 2018 pa 21 odstotkov) učencev poročalo, da so najmanj nekajkrat mesečno izpostavljeni kateri koli obliki medvrstniškega nasilja (20 odstotkov v OECD).</a:t>
            </a:r>
          </a:p>
        </p:txBody>
      </p:sp>
      <p:sp>
        <p:nvSpPr>
          <p:cNvPr id="9" name="Pravokotnik 6">
            <a:extLst>
              <a:ext uri="{FF2B5EF4-FFF2-40B4-BE49-F238E27FC236}">
                <a16:creationId xmlns:a16="http://schemas.microsoft.com/office/drawing/2014/main" id="{499BD39E-7D91-7774-DA13-180980AF3EB4}"/>
              </a:ext>
            </a:extLst>
          </p:cNvPr>
          <p:cNvSpPr/>
          <p:nvPr/>
        </p:nvSpPr>
        <p:spPr>
          <a:xfrm>
            <a:off x="4450789" y="2995144"/>
            <a:ext cx="7690282" cy="430887"/>
          </a:xfrm>
          <a:prstGeom prst="rect">
            <a:avLst/>
          </a:prstGeom>
        </p:spPr>
        <p:txBody>
          <a:bodyPr wrap="square">
            <a:spAutoFit/>
          </a:bodyPr>
          <a:lstStyle/>
          <a:p>
            <a:pPr>
              <a:spcAft>
                <a:spcPts val="0"/>
              </a:spcAft>
            </a:pPr>
            <a:r>
              <a:rPr lang="sl-SI" sz="1100" i="1" dirty="0">
                <a:solidFill>
                  <a:schemeClr val="bg1">
                    <a:lumMod val="75000"/>
                  </a:schemeClr>
                </a:solidFill>
                <a:latin typeface="Times New Roman" panose="02020603050405020304" pitchFamily="18" charset="0"/>
                <a:ea typeface="Candara" panose="020E0502030303020204" pitchFamily="34" charset="0"/>
                <a:cs typeface="Times New Roman" panose="02020603050405020304" pitchFamily="18" charset="0"/>
              </a:rPr>
              <a:t>Opombe:</a:t>
            </a:r>
            <a:r>
              <a:rPr lang="sl-SI" sz="1100" dirty="0">
                <a:solidFill>
                  <a:schemeClr val="bg1">
                    <a:lumMod val="75000"/>
                  </a:schemeClr>
                </a:solidFill>
                <a:latin typeface="Times New Roman" panose="02020603050405020304" pitchFamily="18" charset="0"/>
                <a:ea typeface="Candara" panose="020E0502030303020204" pitchFamily="34" charset="0"/>
                <a:cs typeface="Times New Roman" panose="02020603050405020304" pitchFamily="18" charset="0"/>
              </a:rPr>
              <a:t> % – delež dijakov in dijakinj, ki so v Sloveniji poročali, da so navedeno doživeli najmanj nekajkrat mesečno ali pogosteje; </a:t>
            </a:r>
            <a:r>
              <a:rPr lang="sl-SI" sz="1100" i="1" dirty="0">
                <a:solidFill>
                  <a:schemeClr val="bg1">
                    <a:lumMod val="75000"/>
                  </a:schemeClr>
                </a:solidFill>
                <a:latin typeface="Times New Roman" panose="02020603050405020304" pitchFamily="18" charset="0"/>
                <a:ea typeface="Candara" panose="020E0502030303020204" pitchFamily="34" charset="0"/>
                <a:cs typeface="Times New Roman" panose="02020603050405020304" pitchFamily="18" charset="0"/>
              </a:rPr>
              <a:t>SE</a:t>
            </a:r>
            <a:r>
              <a:rPr lang="sl-SI" sz="1100" dirty="0">
                <a:solidFill>
                  <a:schemeClr val="bg1">
                    <a:lumMod val="75000"/>
                  </a:schemeClr>
                </a:solidFill>
                <a:latin typeface="Times New Roman" panose="02020603050405020304" pitchFamily="18" charset="0"/>
                <a:ea typeface="Candara" panose="020E0502030303020204" pitchFamily="34" charset="0"/>
                <a:cs typeface="Times New Roman" panose="02020603050405020304" pitchFamily="18" charset="0"/>
              </a:rPr>
              <a:t> – standardna napaka. Na navedene postavke ni odgovorilo 5 % dijakov in dijakinj.</a:t>
            </a:r>
            <a:endParaRPr lang="sl-SI" sz="1100" dirty="0">
              <a:solidFill>
                <a:schemeClr val="bg1">
                  <a:lumMod val="75000"/>
                </a:schemeClr>
              </a:solidFill>
              <a:effectLst/>
              <a:latin typeface="Candara" panose="020E0502030303020204" pitchFamily="34" charset="0"/>
              <a:ea typeface="Candara" panose="020E0502030303020204" pitchFamily="34" charset="0"/>
              <a:cs typeface="Times New Roman" panose="02020603050405020304" pitchFamily="18" charset="0"/>
            </a:endParaRPr>
          </a:p>
        </p:txBody>
      </p:sp>
      <p:pic>
        <p:nvPicPr>
          <p:cNvPr id="11" name="Slika 5">
            <a:extLst>
              <a:ext uri="{FF2B5EF4-FFF2-40B4-BE49-F238E27FC236}">
                <a16:creationId xmlns:a16="http://schemas.microsoft.com/office/drawing/2014/main" id="{F30972EE-F222-AC99-12CB-A4B6994AC632}"/>
              </a:ext>
            </a:extLst>
          </p:cNvPr>
          <p:cNvPicPr>
            <a:picLocks noChangeAspect="1"/>
          </p:cNvPicPr>
          <p:nvPr/>
        </p:nvPicPr>
        <p:blipFill>
          <a:blip r:embed="rId2"/>
          <a:stretch>
            <a:fillRect/>
          </a:stretch>
        </p:blipFill>
        <p:spPr>
          <a:xfrm>
            <a:off x="4450789" y="670402"/>
            <a:ext cx="7690282" cy="2540186"/>
          </a:xfrm>
          <a:prstGeom prst="rect">
            <a:avLst/>
          </a:prstGeom>
        </p:spPr>
      </p:pic>
      <p:sp>
        <p:nvSpPr>
          <p:cNvPr id="13" name="TextBox 12">
            <a:extLst>
              <a:ext uri="{FF2B5EF4-FFF2-40B4-BE49-F238E27FC236}">
                <a16:creationId xmlns:a16="http://schemas.microsoft.com/office/drawing/2014/main" id="{22AD9490-290B-BAF7-725E-711ABDE42295}"/>
              </a:ext>
            </a:extLst>
          </p:cNvPr>
          <p:cNvSpPr txBox="1"/>
          <p:nvPr/>
        </p:nvSpPr>
        <p:spPr>
          <a:xfrm>
            <a:off x="4914901" y="6572250"/>
            <a:ext cx="7334250" cy="246221"/>
          </a:xfrm>
          <a:prstGeom prst="rect">
            <a:avLst/>
          </a:prstGeom>
          <a:noFill/>
        </p:spPr>
        <p:txBody>
          <a:bodyPr wrap="square" rtlCol="0">
            <a:spAutoFit/>
          </a:bodyPr>
          <a:lstStyle/>
          <a:p>
            <a:r>
              <a:rPr lang="sl-SI" sz="1000" dirty="0">
                <a:solidFill>
                  <a:schemeClr val="bg1">
                    <a:lumMod val="75000"/>
                  </a:schemeClr>
                </a:solidFill>
              </a:rPr>
              <a:t>Vir: K. Šterman Ivančič, objava rezultatov PISA 2022, 5. 12. 2023 </a:t>
            </a:r>
            <a:r>
              <a:rPr lang="sl-SI" sz="1000" dirty="0">
                <a:solidFill>
                  <a:schemeClr val="bg1">
                    <a:lumMod val="75000"/>
                  </a:schemeClr>
                </a:solidFill>
                <a:hlinkClick r:id="rId3">
                  <a:extLst>
                    <a:ext uri="{A12FA001-AC4F-418D-AE19-62706E023703}">
                      <ahyp:hlinkClr xmlns:ahyp="http://schemas.microsoft.com/office/drawing/2018/hyperlinkcolor" val="tx"/>
                    </a:ext>
                  </a:extLst>
                </a:hlinkClick>
              </a:rPr>
              <a:t>PowerPointova predstavitev (pei.si)</a:t>
            </a:r>
            <a:r>
              <a:rPr lang="sl-SI" sz="1000" dirty="0">
                <a:solidFill>
                  <a:schemeClr val="bg1">
                    <a:lumMod val="75000"/>
                  </a:schemeClr>
                </a:solidFill>
              </a:rPr>
              <a:t> (uporabljeno z dovoljenjem avtorice)</a:t>
            </a:r>
          </a:p>
        </p:txBody>
      </p:sp>
    </p:spTree>
    <p:extLst>
      <p:ext uri="{BB962C8B-B14F-4D97-AF65-F5344CB8AC3E}">
        <p14:creationId xmlns:p14="http://schemas.microsoft.com/office/powerpoint/2010/main" val="3315956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F8796C6-3AFF-9229-C32D-68D9559A1C2A}"/>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sl-SI" sz="3600" b="1" kern="1200" dirty="0">
                <a:solidFill>
                  <a:srgbClr val="FFFFFF"/>
                </a:solidFill>
                <a:latin typeface="Candara" panose="020E0502030303020204" pitchFamily="34" charset="0"/>
              </a:rPr>
              <a:t>Občutek varnosti v šoli (PISA 2022)</a:t>
            </a:r>
            <a:endParaRPr lang="en-US" sz="3600" b="1" kern="1200" dirty="0">
              <a:solidFill>
                <a:srgbClr val="FFFFFF"/>
              </a:solidFill>
              <a:latin typeface="Candara" panose="020E0502030303020204" pitchFamily="34" charset="0"/>
            </a:endParaRPr>
          </a:p>
        </p:txBody>
      </p:sp>
      <p:pic>
        <p:nvPicPr>
          <p:cNvPr id="2" name="Slika 3">
            <a:extLst>
              <a:ext uri="{FF2B5EF4-FFF2-40B4-BE49-F238E27FC236}">
                <a16:creationId xmlns:a16="http://schemas.microsoft.com/office/drawing/2014/main" id="{8508DE72-B313-F7BC-5BE3-4E96E7412CA2}"/>
              </a:ext>
            </a:extLst>
          </p:cNvPr>
          <p:cNvPicPr>
            <a:picLocks noChangeAspect="1"/>
          </p:cNvPicPr>
          <p:nvPr/>
        </p:nvPicPr>
        <p:blipFill>
          <a:blip r:embed="rId2"/>
          <a:stretch>
            <a:fillRect/>
          </a:stretch>
        </p:blipFill>
        <p:spPr>
          <a:xfrm>
            <a:off x="1762730" y="1405164"/>
            <a:ext cx="8801098" cy="4588503"/>
          </a:xfrm>
          <a:prstGeom prst="rect">
            <a:avLst/>
          </a:prstGeom>
        </p:spPr>
      </p:pic>
      <p:sp>
        <p:nvSpPr>
          <p:cNvPr id="8" name="Rectangle 7">
            <a:extLst>
              <a:ext uri="{FF2B5EF4-FFF2-40B4-BE49-F238E27FC236}">
                <a16:creationId xmlns:a16="http://schemas.microsoft.com/office/drawing/2014/main" id="{C8F0F692-DA26-9A37-EA08-FDAF8B0FC1E3}"/>
              </a:ext>
            </a:extLst>
          </p:cNvPr>
          <p:cNvSpPr/>
          <p:nvPr/>
        </p:nvSpPr>
        <p:spPr>
          <a:xfrm>
            <a:off x="5086350" y="5450038"/>
            <a:ext cx="1266825" cy="665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3" name="Označba mesta vsebine 2">
            <a:extLst>
              <a:ext uri="{FF2B5EF4-FFF2-40B4-BE49-F238E27FC236}">
                <a16:creationId xmlns:a16="http://schemas.microsoft.com/office/drawing/2014/main" id="{EF2F6305-F23B-5474-17E1-A329750AA077}"/>
              </a:ext>
            </a:extLst>
          </p:cNvPr>
          <p:cNvSpPr>
            <a:spLocks noGrp="1"/>
          </p:cNvSpPr>
          <p:nvPr>
            <p:ph idx="1"/>
          </p:nvPr>
        </p:nvSpPr>
        <p:spPr>
          <a:xfrm>
            <a:off x="134558" y="5448393"/>
            <a:ext cx="6218617" cy="1332674"/>
          </a:xfrm>
        </p:spPr>
        <p:txBody>
          <a:bodyPr>
            <a:noAutofit/>
          </a:bodyPr>
          <a:lstStyle/>
          <a:p>
            <a:pPr marL="0" indent="0">
              <a:buNone/>
            </a:pPr>
            <a:r>
              <a:rPr lang="sl-SI" sz="1600" dirty="0">
                <a:solidFill>
                  <a:schemeClr val="accent1">
                    <a:lumMod val="50000"/>
                  </a:schemeClr>
                </a:solidFill>
                <a:latin typeface="Candara" panose="020E0502030303020204" pitchFamily="34" charset="0"/>
              </a:rPr>
              <a:t>Učenci v Sloveniji poročajo o podobnem občutku varnosti v šoli kot v OECD. </a:t>
            </a:r>
          </a:p>
          <a:p>
            <a:pPr marL="0" indent="0">
              <a:buNone/>
            </a:pPr>
            <a:r>
              <a:rPr lang="sl-SI" sz="1600" dirty="0">
                <a:solidFill>
                  <a:schemeClr val="accent1">
                    <a:lumMod val="50000"/>
                  </a:schemeClr>
                </a:solidFill>
                <a:latin typeface="Candara" panose="020E0502030303020204" pitchFamily="34" charset="0"/>
              </a:rPr>
              <a:t>94 odstotkov jih je poročalo, da se na poti v šolo ali iz šole počutijo varno, 95 odstotkov, da se v razredu počutijo varno, in 93 odstotkov, da se počutijo varno tudi v prostorih šole. </a:t>
            </a:r>
          </a:p>
        </p:txBody>
      </p:sp>
      <p:sp>
        <p:nvSpPr>
          <p:cNvPr id="11" name="TextBox 10">
            <a:extLst>
              <a:ext uri="{FF2B5EF4-FFF2-40B4-BE49-F238E27FC236}">
                <a16:creationId xmlns:a16="http://schemas.microsoft.com/office/drawing/2014/main" id="{2E58CB55-A4A9-34CB-3FEB-27331DCA7B65}"/>
              </a:ext>
            </a:extLst>
          </p:cNvPr>
          <p:cNvSpPr txBox="1"/>
          <p:nvPr/>
        </p:nvSpPr>
        <p:spPr>
          <a:xfrm>
            <a:off x="4914901" y="6572250"/>
            <a:ext cx="7334250" cy="246221"/>
          </a:xfrm>
          <a:prstGeom prst="rect">
            <a:avLst/>
          </a:prstGeom>
          <a:noFill/>
        </p:spPr>
        <p:txBody>
          <a:bodyPr wrap="square" rtlCol="0">
            <a:spAutoFit/>
          </a:bodyPr>
          <a:lstStyle/>
          <a:p>
            <a:r>
              <a:rPr lang="sl-SI" sz="1000" dirty="0">
                <a:solidFill>
                  <a:schemeClr val="bg1">
                    <a:lumMod val="75000"/>
                  </a:schemeClr>
                </a:solidFill>
              </a:rPr>
              <a:t>Vir: K. Šterman Ivančič, objava rezultatov PISA 2022, 5. 12. 2023 </a:t>
            </a:r>
            <a:r>
              <a:rPr lang="sl-SI" sz="1000" dirty="0">
                <a:solidFill>
                  <a:schemeClr val="bg1">
                    <a:lumMod val="75000"/>
                  </a:schemeClr>
                </a:solidFill>
                <a:hlinkClick r:id="rId3">
                  <a:extLst>
                    <a:ext uri="{A12FA001-AC4F-418D-AE19-62706E023703}">
                      <ahyp:hlinkClr xmlns:ahyp="http://schemas.microsoft.com/office/drawing/2018/hyperlinkcolor" val="tx"/>
                    </a:ext>
                  </a:extLst>
                </a:hlinkClick>
              </a:rPr>
              <a:t>PowerPointova predstavitev (pei.si)</a:t>
            </a:r>
            <a:r>
              <a:rPr lang="sl-SI" sz="1000" dirty="0">
                <a:solidFill>
                  <a:schemeClr val="bg1">
                    <a:lumMod val="75000"/>
                  </a:schemeClr>
                </a:solidFill>
              </a:rPr>
              <a:t> (uporabljeno z dovoljenjem avtorice)</a:t>
            </a:r>
          </a:p>
        </p:txBody>
      </p:sp>
    </p:spTree>
    <p:extLst>
      <p:ext uri="{BB962C8B-B14F-4D97-AF65-F5344CB8AC3E}">
        <p14:creationId xmlns:p14="http://schemas.microsoft.com/office/powerpoint/2010/main" val="395167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Rectangle 17">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1E0FF74C-7FFA-A31D-CA64-12CADDC50C6E}"/>
              </a:ext>
            </a:extLst>
          </p:cNvPr>
          <p:cNvSpPr>
            <a:spLocks noGrp="1"/>
          </p:cNvSpPr>
          <p:nvPr>
            <p:ph type="title"/>
          </p:nvPr>
        </p:nvSpPr>
        <p:spPr>
          <a:xfrm>
            <a:off x="438150" y="1122945"/>
            <a:ext cx="3599674" cy="1572629"/>
          </a:xfrm>
        </p:spPr>
        <p:txBody>
          <a:bodyPr vert="horz" lIns="91440" tIns="45720" rIns="91440" bIns="45720" rtlCol="0" anchor="t">
            <a:noAutofit/>
          </a:bodyPr>
          <a:lstStyle/>
          <a:p>
            <a:r>
              <a:rPr lang="sl-SI" sz="3200" b="1" kern="1200" dirty="0">
                <a:solidFill>
                  <a:srgbClr val="FFFFFF"/>
                </a:solidFill>
                <a:latin typeface="Candara" panose="020E0502030303020204" pitchFamily="34" charset="0"/>
              </a:rPr>
              <a:t>Občutek pripadnosti šoli (PISA 2022)</a:t>
            </a:r>
            <a:endParaRPr lang="en-US" sz="3200" b="1" kern="1200" dirty="0">
              <a:solidFill>
                <a:srgbClr val="FFFFFF"/>
              </a:solidFill>
              <a:latin typeface="Candara" panose="020E0502030303020204" pitchFamily="34" charset="0"/>
            </a:endParaRPr>
          </a:p>
        </p:txBody>
      </p:sp>
      <p:sp>
        <p:nvSpPr>
          <p:cNvPr id="4" name="Označba mesta vsebine 2">
            <a:extLst>
              <a:ext uri="{FF2B5EF4-FFF2-40B4-BE49-F238E27FC236}">
                <a16:creationId xmlns:a16="http://schemas.microsoft.com/office/drawing/2014/main" id="{71B04B77-72E7-FA8D-9CB6-BE92D90E12B1}"/>
              </a:ext>
            </a:extLst>
          </p:cNvPr>
          <p:cNvSpPr>
            <a:spLocks noGrp="1"/>
          </p:cNvSpPr>
          <p:nvPr>
            <p:ph idx="1"/>
          </p:nvPr>
        </p:nvSpPr>
        <p:spPr>
          <a:xfrm>
            <a:off x="4381500" y="3665559"/>
            <a:ext cx="7191375" cy="2069496"/>
          </a:xfrm>
        </p:spPr>
        <p:txBody>
          <a:bodyPr>
            <a:noAutofit/>
          </a:bodyPr>
          <a:lstStyle/>
          <a:p>
            <a:pPr marL="0" indent="0">
              <a:buNone/>
            </a:pPr>
            <a:r>
              <a:rPr lang="sl-SI" sz="1600" dirty="0">
                <a:solidFill>
                  <a:schemeClr val="accent1">
                    <a:lumMod val="50000"/>
                  </a:schemeClr>
                </a:solidFill>
                <a:latin typeface="Candara" panose="020E0502030303020204" pitchFamily="34" charset="0"/>
              </a:rPr>
              <a:t>79 odstotkov učencev je poročalo, da čutijo pripadnost do šole, kar je za 5 odstotnih točk več kot leta 2018. </a:t>
            </a:r>
          </a:p>
          <a:p>
            <a:pPr marL="0" indent="0">
              <a:buNone/>
            </a:pPr>
            <a:r>
              <a:rPr lang="sl-SI" sz="1600" dirty="0" err="1">
                <a:solidFill>
                  <a:schemeClr val="accent1">
                    <a:lumMod val="50000"/>
                  </a:schemeClr>
                </a:solidFill>
                <a:latin typeface="Candara" panose="020E0502030303020204" pitchFamily="34" charset="0"/>
              </a:rPr>
              <a:t>Mednarodnoprimerjalno</a:t>
            </a:r>
            <a:r>
              <a:rPr lang="sl-SI" sz="1600" dirty="0">
                <a:solidFill>
                  <a:schemeClr val="accent1">
                    <a:lumMod val="50000"/>
                  </a:schemeClr>
                </a:solidFill>
                <a:latin typeface="Candara" panose="020E0502030303020204" pitchFamily="34" charset="0"/>
              </a:rPr>
              <a:t> je občutek pripadnosti šoli v Sloveniji podoben povprečju OECD. Od leta 2018 se je nekoliko izboljšal.</a:t>
            </a:r>
          </a:p>
          <a:p>
            <a:pPr marL="0" indent="0">
              <a:buNone/>
            </a:pPr>
            <a:r>
              <a:rPr lang="sl-SI" sz="1600" dirty="0">
                <a:solidFill>
                  <a:schemeClr val="accent1">
                    <a:lumMod val="50000"/>
                  </a:schemeClr>
                </a:solidFill>
                <a:latin typeface="Candara" panose="020E0502030303020204" pitchFamily="34" charset="0"/>
              </a:rPr>
              <a:t>Vendar se 14 odstotkov učencev počuti izločene, 16 odstotkov se jih počuti čudno in odveč, 11 odstotkov pa jih poroča, da se v šoli čutijo osamljene.</a:t>
            </a:r>
          </a:p>
          <a:p>
            <a:pPr marL="0" indent="0">
              <a:buNone/>
            </a:pPr>
            <a:endParaRPr lang="sl-SI" sz="1600" dirty="0">
              <a:solidFill>
                <a:schemeClr val="accent1">
                  <a:lumMod val="50000"/>
                </a:schemeClr>
              </a:solidFill>
              <a:latin typeface="Candara" panose="020E0502030303020204" pitchFamily="34" charset="0"/>
            </a:endParaRPr>
          </a:p>
        </p:txBody>
      </p:sp>
      <p:pic>
        <p:nvPicPr>
          <p:cNvPr id="13" name="Slika 4">
            <a:extLst>
              <a:ext uri="{FF2B5EF4-FFF2-40B4-BE49-F238E27FC236}">
                <a16:creationId xmlns:a16="http://schemas.microsoft.com/office/drawing/2014/main" id="{3D91AE0B-DB59-F95D-2D5A-F6E0EF6266AD}"/>
              </a:ext>
            </a:extLst>
          </p:cNvPr>
          <p:cNvPicPr>
            <a:picLocks noChangeAspect="1"/>
          </p:cNvPicPr>
          <p:nvPr/>
        </p:nvPicPr>
        <p:blipFill>
          <a:blip r:embed="rId2"/>
          <a:stretch>
            <a:fillRect/>
          </a:stretch>
        </p:blipFill>
        <p:spPr>
          <a:xfrm>
            <a:off x="4267004" y="931279"/>
            <a:ext cx="8144071" cy="2261163"/>
          </a:xfrm>
          <a:prstGeom prst="rect">
            <a:avLst/>
          </a:prstGeom>
        </p:spPr>
      </p:pic>
      <p:sp>
        <p:nvSpPr>
          <p:cNvPr id="15" name="TextBox 14">
            <a:extLst>
              <a:ext uri="{FF2B5EF4-FFF2-40B4-BE49-F238E27FC236}">
                <a16:creationId xmlns:a16="http://schemas.microsoft.com/office/drawing/2014/main" id="{9068D4C6-B4E0-9166-A4CD-E81085332E78}"/>
              </a:ext>
            </a:extLst>
          </p:cNvPr>
          <p:cNvSpPr txBox="1"/>
          <p:nvPr/>
        </p:nvSpPr>
        <p:spPr>
          <a:xfrm>
            <a:off x="4914901" y="6572250"/>
            <a:ext cx="7334250" cy="246221"/>
          </a:xfrm>
          <a:prstGeom prst="rect">
            <a:avLst/>
          </a:prstGeom>
          <a:noFill/>
        </p:spPr>
        <p:txBody>
          <a:bodyPr wrap="square" rtlCol="0">
            <a:spAutoFit/>
          </a:bodyPr>
          <a:lstStyle/>
          <a:p>
            <a:r>
              <a:rPr lang="sl-SI" sz="1000" dirty="0">
                <a:solidFill>
                  <a:schemeClr val="bg1">
                    <a:lumMod val="75000"/>
                  </a:schemeClr>
                </a:solidFill>
              </a:rPr>
              <a:t>Vir: K. Šterman Ivančič, objava rezultatov PISA 2022, 5. 12. 2023 </a:t>
            </a:r>
            <a:r>
              <a:rPr lang="sl-SI" sz="1000" dirty="0">
                <a:solidFill>
                  <a:schemeClr val="bg1">
                    <a:lumMod val="75000"/>
                  </a:schemeClr>
                </a:solidFill>
                <a:hlinkClick r:id="rId3">
                  <a:extLst>
                    <a:ext uri="{A12FA001-AC4F-418D-AE19-62706E023703}">
                      <ahyp:hlinkClr xmlns:ahyp="http://schemas.microsoft.com/office/drawing/2018/hyperlinkcolor" val="tx"/>
                    </a:ext>
                  </a:extLst>
                </a:hlinkClick>
              </a:rPr>
              <a:t>PowerPointova predstavitev (pei.si)</a:t>
            </a:r>
            <a:r>
              <a:rPr lang="sl-SI" sz="1000" dirty="0">
                <a:solidFill>
                  <a:schemeClr val="bg1">
                    <a:lumMod val="75000"/>
                  </a:schemeClr>
                </a:solidFill>
              </a:rPr>
              <a:t> (uporabljeno z dovoljenjem avtorice)</a:t>
            </a:r>
          </a:p>
        </p:txBody>
      </p:sp>
      <p:sp>
        <p:nvSpPr>
          <p:cNvPr id="17" name="Pravokotnik 6">
            <a:extLst>
              <a:ext uri="{FF2B5EF4-FFF2-40B4-BE49-F238E27FC236}">
                <a16:creationId xmlns:a16="http://schemas.microsoft.com/office/drawing/2014/main" id="{1F74592F-C38D-B741-DBA5-F3269DE30EAD}"/>
              </a:ext>
            </a:extLst>
          </p:cNvPr>
          <p:cNvSpPr/>
          <p:nvPr/>
        </p:nvSpPr>
        <p:spPr>
          <a:xfrm>
            <a:off x="4450789" y="2995144"/>
            <a:ext cx="7690282" cy="430887"/>
          </a:xfrm>
          <a:prstGeom prst="rect">
            <a:avLst/>
          </a:prstGeom>
        </p:spPr>
        <p:txBody>
          <a:bodyPr wrap="square">
            <a:spAutoFit/>
          </a:bodyPr>
          <a:lstStyle/>
          <a:p>
            <a:pPr>
              <a:spcAft>
                <a:spcPts val="0"/>
              </a:spcAft>
            </a:pPr>
            <a:r>
              <a:rPr lang="sl-SI" sz="1100" i="1" dirty="0">
                <a:solidFill>
                  <a:schemeClr val="bg1">
                    <a:lumMod val="75000"/>
                  </a:schemeClr>
                </a:solidFill>
                <a:latin typeface="Times New Roman" panose="02020603050405020304" pitchFamily="18" charset="0"/>
                <a:ea typeface="Candara" panose="020E0502030303020204" pitchFamily="34" charset="0"/>
                <a:cs typeface="Times New Roman" panose="02020603050405020304" pitchFamily="18" charset="0"/>
              </a:rPr>
              <a:t>Opombe:</a:t>
            </a:r>
            <a:r>
              <a:rPr lang="sl-SI" sz="1100" dirty="0">
                <a:solidFill>
                  <a:schemeClr val="bg1">
                    <a:lumMod val="75000"/>
                  </a:schemeClr>
                </a:solidFill>
                <a:latin typeface="Times New Roman" panose="02020603050405020304" pitchFamily="18" charset="0"/>
                <a:ea typeface="Candara" panose="020E0502030303020204" pitchFamily="34" charset="0"/>
                <a:cs typeface="Times New Roman" panose="02020603050405020304" pitchFamily="18" charset="0"/>
              </a:rPr>
              <a:t> % – delež dijakov in dijakinj, ki so v Sloveniji poročali, da so navedeno doživeli najmanj nekajkrat mesečno ali pogosteje; </a:t>
            </a:r>
            <a:r>
              <a:rPr lang="sl-SI" sz="1100" i="1" dirty="0">
                <a:solidFill>
                  <a:schemeClr val="bg1">
                    <a:lumMod val="75000"/>
                  </a:schemeClr>
                </a:solidFill>
                <a:latin typeface="Times New Roman" panose="02020603050405020304" pitchFamily="18" charset="0"/>
                <a:ea typeface="Candara" panose="020E0502030303020204" pitchFamily="34" charset="0"/>
                <a:cs typeface="Times New Roman" panose="02020603050405020304" pitchFamily="18" charset="0"/>
              </a:rPr>
              <a:t>SE</a:t>
            </a:r>
            <a:r>
              <a:rPr lang="sl-SI" sz="1100" dirty="0">
                <a:solidFill>
                  <a:schemeClr val="bg1">
                    <a:lumMod val="75000"/>
                  </a:schemeClr>
                </a:solidFill>
                <a:latin typeface="Times New Roman" panose="02020603050405020304" pitchFamily="18" charset="0"/>
                <a:ea typeface="Candara" panose="020E0502030303020204" pitchFamily="34" charset="0"/>
                <a:cs typeface="Times New Roman" panose="02020603050405020304" pitchFamily="18" charset="0"/>
              </a:rPr>
              <a:t> – standardna napaka. Na navedene postavke ni odgovorilo 5 % dijakov in dijakinj.</a:t>
            </a:r>
            <a:endParaRPr lang="sl-SI" sz="1100" dirty="0">
              <a:solidFill>
                <a:schemeClr val="bg1">
                  <a:lumMod val="75000"/>
                </a:schemeClr>
              </a:solidFill>
              <a:effectLst/>
              <a:latin typeface="Candara" panose="020E0502030303020204" pitchFamily="34" charset="0"/>
              <a:ea typeface="Candara" panose="020E0502030303020204" pitchFamily="34" charset="0"/>
              <a:cs typeface="Times New Roman" panose="02020603050405020304" pitchFamily="18" charset="0"/>
            </a:endParaRPr>
          </a:p>
        </p:txBody>
      </p:sp>
    </p:spTree>
    <p:extLst>
      <p:ext uri="{BB962C8B-B14F-4D97-AF65-F5344CB8AC3E}">
        <p14:creationId xmlns:p14="http://schemas.microsoft.com/office/powerpoint/2010/main" val="224501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F8796C6-3AFF-9229-C32D-68D9559A1C2A}"/>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sl-SI" sz="3600" b="1" kern="1200" dirty="0">
                <a:solidFill>
                  <a:srgbClr val="FFFFFF"/>
                </a:solidFill>
                <a:latin typeface="Candara" panose="020E0502030303020204" pitchFamily="34" charset="0"/>
              </a:rPr>
              <a:t>Kakovost odnosov s profesorji (PISA 2022)</a:t>
            </a:r>
            <a:endParaRPr lang="en-US" sz="3600" b="1" kern="1200" dirty="0">
              <a:solidFill>
                <a:srgbClr val="FFFFFF"/>
              </a:solidFill>
              <a:latin typeface="Candara" panose="020E0502030303020204" pitchFamily="34" charset="0"/>
            </a:endParaRPr>
          </a:p>
        </p:txBody>
      </p:sp>
      <p:sp>
        <p:nvSpPr>
          <p:cNvPr id="8" name="Označba mesta vsebine 2">
            <a:extLst>
              <a:ext uri="{FF2B5EF4-FFF2-40B4-BE49-F238E27FC236}">
                <a16:creationId xmlns:a16="http://schemas.microsoft.com/office/drawing/2014/main" id="{80F45490-434B-3897-D6B8-2D70A2001F00}"/>
              </a:ext>
            </a:extLst>
          </p:cNvPr>
          <p:cNvSpPr>
            <a:spLocks noGrp="1"/>
          </p:cNvSpPr>
          <p:nvPr>
            <p:ph idx="1"/>
          </p:nvPr>
        </p:nvSpPr>
        <p:spPr>
          <a:xfrm>
            <a:off x="409575" y="5617661"/>
            <a:ext cx="11582399" cy="915060"/>
          </a:xfrm>
        </p:spPr>
        <p:txBody>
          <a:bodyPr>
            <a:noAutofit/>
          </a:bodyPr>
          <a:lstStyle/>
          <a:p>
            <a:pPr marL="0" indent="0">
              <a:buNone/>
            </a:pPr>
            <a:r>
              <a:rPr lang="sl-SI" sz="1600" dirty="0">
                <a:solidFill>
                  <a:schemeClr val="accent1">
                    <a:lumMod val="50000"/>
                  </a:schemeClr>
                </a:solidFill>
                <a:latin typeface="Candara" panose="020E0502030303020204" pitchFamily="34" charset="0"/>
              </a:rPr>
              <a:t>Slovenski učenci poročajo o nižji kakovosti s profesorji na šoli kot v povprečju v OECD. </a:t>
            </a:r>
          </a:p>
          <a:p>
            <a:pPr marL="0" indent="0">
              <a:buNone/>
            </a:pPr>
            <a:r>
              <a:rPr lang="sl-SI" sz="1600" dirty="0">
                <a:solidFill>
                  <a:schemeClr val="accent1">
                    <a:lumMod val="50000"/>
                  </a:schemeClr>
                </a:solidFill>
                <a:latin typeface="Candara" panose="020E0502030303020204" pitchFamily="34" charset="0"/>
              </a:rPr>
              <a:t>68 odstotkov učencev se strinja, da jim profesorji z zanimanjem prisluhnejo ter se zanimajo za dobro počutje dijakov in dijakinj na šoli. 15 odstotkov jih poroča, da se počutijo ustrahovane s strani profesorjev na šoli. </a:t>
            </a:r>
          </a:p>
        </p:txBody>
      </p:sp>
      <p:pic>
        <p:nvPicPr>
          <p:cNvPr id="9" name="Slika 4">
            <a:extLst>
              <a:ext uri="{FF2B5EF4-FFF2-40B4-BE49-F238E27FC236}">
                <a16:creationId xmlns:a16="http://schemas.microsoft.com/office/drawing/2014/main" id="{1C9E870E-AD46-7B75-A4BD-45B75C8B19FA}"/>
              </a:ext>
            </a:extLst>
          </p:cNvPr>
          <p:cNvPicPr>
            <a:picLocks noChangeAspect="1"/>
          </p:cNvPicPr>
          <p:nvPr/>
        </p:nvPicPr>
        <p:blipFill>
          <a:blip r:embed="rId2"/>
          <a:stretch>
            <a:fillRect/>
          </a:stretch>
        </p:blipFill>
        <p:spPr>
          <a:xfrm>
            <a:off x="2392867" y="1574310"/>
            <a:ext cx="8418007" cy="4043351"/>
          </a:xfrm>
          <a:prstGeom prst="rect">
            <a:avLst/>
          </a:prstGeom>
        </p:spPr>
      </p:pic>
      <p:sp>
        <p:nvSpPr>
          <p:cNvPr id="10" name="TextBox 9">
            <a:extLst>
              <a:ext uri="{FF2B5EF4-FFF2-40B4-BE49-F238E27FC236}">
                <a16:creationId xmlns:a16="http://schemas.microsoft.com/office/drawing/2014/main" id="{6B344BE3-BFF1-4D0F-EECB-97D285DD4263}"/>
              </a:ext>
            </a:extLst>
          </p:cNvPr>
          <p:cNvSpPr txBox="1"/>
          <p:nvPr/>
        </p:nvSpPr>
        <p:spPr>
          <a:xfrm>
            <a:off x="4914901" y="6572250"/>
            <a:ext cx="7334250" cy="246221"/>
          </a:xfrm>
          <a:prstGeom prst="rect">
            <a:avLst/>
          </a:prstGeom>
          <a:noFill/>
        </p:spPr>
        <p:txBody>
          <a:bodyPr wrap="square" rtlCol="0">
            <a:spAutoFit/>
          </a:bodyPr>
          <a:lstStyle/>
          <a:p>
            <a:r>
              <a:rPr lang="sl-SI" sz="1000" dirty="0">
                <a:solidFill>
                  <a:schemeClr val="bg1">
                    <a:lumMod val="75000"/>
                  </a:schemeClr>
                </a:solidFill>
              </a:rPr>
              <a:t>Vir: K. Šterman Ivančič, objava rezultatov PISA 2022, 5. 12. 2023 </a:t>
            </a:r>
            <a:r>
              <a:rPr lang="sl-SI" sz="1000" dirty="0">
                <a:solidFill>
                  <a:schemeClr val="bg1">
                    <a:lumMod val="75000"/>
                  </a:schemeClr>
                </a:solidFill>
                <a:hlinkClick r:id="rId3">
                  <a:extLst>
                    <a:ext uri="{A12FA001-AC4F-418D-AE19-62706E023703}">
                      <ahyp:hlinkClr xmlns:ahyp="http://schemas.microsoft.com/office/drawing/2018/hyperlinkcolor" val="tx"/>
                    </a:ext>
                  </a:extLst>
                </a:hlinkClick>
              </a:rPr>
              <a:t>PowerPointova predstavitev (pei.si)</a:t>
            </a:r>
            <a:r>
              <a:rPr lang="sl-SI" sz="1000" dirty="0">
                <a:solidFill>
                  <a:schemeClr val="bg1">
                    <a:lumMod val="75000"/>
                  </a:schemeClr>
                </a:solidFill>
              </a:rPr>
              <a:t> (uporabljeno z dovoljenjem avtorice)</a:t>
            </a:r>
          </a:p>
        </p:txBody>
      </p:sp>
    </p:spTree>
    <p:extLst>
      <p:ext uri="{BB962C8B-B14F-4D97-AF65-F5344CB8AC3E}">
        <p14:creationId xmlns:p14="http://schemas.microsoft.com/office/powerpoint/2010/main" val="2151894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F8796C6-3AFF-9229-C32D-68D9559A1C2A}"/>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sl-SI" sz="3600" b="1" dirty="0">
                <a:solidFill>
                  <a:schemeClr val="bg1"/>
                </a:solidFill>
                <a:latin typeface="Candara" panose="020E0502030303020204" pitchFamily="34" charset="0"/>
              </a:rPr>
              <a:t>Zaznavanje opore s strani profesorja matematike (PISA 2022)</a:t>
            </a:r>
            <a:endParaRPr lang="sl-SI" sz="3600" dirty="0">
              <a:solidFill>
                <a:schemeClr val="bg1"/>
              </a:solidFill>
              <a:latin typeface="Candara" panose="020E0502030303020204" pitchFamily="34" charset="0"/>
            </a:endParaRPr>
          </a:p>
        </p:txBody>
      </p:sp>
      <p:sp>
        <p:nvSpPr>
          <p:cNvPr id="6" name="Označba mesta vsebine 2">
            <a:extLst>
              <a:ext uri="{FF2B5EF4-FFF2-40B4-BE49-F238E27FC236}">
                <a16:creationId xmlns:a16="http://schemas.microsoft.com/office/drawing/2014/main" id="{179A13DE-3F01-C0E9-840A-44F1932093A9}"/>
              </a:ext>
            </a:extLst>
          </p:cNvPr>
          <p:cNvSpPr>
            <a:spLocks noGrp="1"/>
          </p:cNvSpPr>
          <p:nvPr>
            <p:ph idx="1"/>
          </p:nvPr>
        </p:nvSpPr>
        <p:spPr>
          <a:xfrm>
            <a:off x="699713" y="4134899"/>
            <a:ext cx="10482637" cy="1575957"/>
          </a:xfrm>
        </p:spPr>
        <p:txBody>
          <a:bodyPr>
            <a:noAutofit/>
          </a:bodyPr>
          <a:lstStyle/>
          <a:p>
            <a:pPr marL="0" indent="0">
              <a:buNone/>
            </a:pPr>
            <a:r>
              <a:rPr lang="sl-SI" sz="1800" dirty="0">
                <a:solidFill>
                  <a:schemeClr val="accent1">
                    <a:lumMod val="50000"/>
                  </a:schemeClr>
                </a:solidFill>
                <a:latin typeface="Candara" panose="020E0502030303020204" pitchFamily="34" charset="0"/>
              </a:rPr>
              <a:t>Primerjalno s povprečjem držav članic OECD so slovenski učenci poročali o precej nižji opori s strani profesorja matematike (povprečna vrednost indeksa za Slovenijo je –0,41 in za države članice OECD –0,03).</a:t>
            </a:r>
          </a:p>
          <a:p>
            <a:pPr marL="0" indent="0">
              <a:buNone/>
            </a:pPr>
            <a:r>
              <a:rPr lang="sl-SI" sz="1800" dirty="0">
                <a:solidFill>
                  <a:schemeClr val="accent1">
                    <a:lumMod val="50000"/>
                  </a:schemeClr>
                </a:solidFill>
                <a:latin typeface="Candara" panose="020E0502030303020204" pitchFamily="34" charset="0"/>
              </a:rPr>
              <a:t>Le 53 odstotkov dijakov in dijakinj je menilo, da se profesor matematike pri vseh ali pri večini ur zanima za vsakega dijaka in dijakinjo, 62 odstotkov pa, da jim profesor matematike pri vseh ali pri večini ur nudi dodatno pomoč, kadar jo potrebujejo.</a:t>
            </a:r>
          </a:p>
        </p:txBody>
      </p:sp>
      <p:sp>
        <p:nvSpPr>
          <p:cNvPr id="10" name="Pravokotnik 6">
            <a:extLst>
              <a:ext uri="{FF2B5EF4-FFF2-40B4-BE49-F238E27FC236}">
                <a16:creationId xmlns:a16="http://schemas.microsoft.com/office/drawing/2014/main" id="{5842E373-9824-66C3-D5CB-5132F508AD41}"/>
              </a:ext>
            </a:extLst>
          </p:cNvPr>
          <p:cNvSpPr/>
          <p:nvPr/>
        </p:nvSpPr>
        <p:spPr>
          <a:xfrm>
            <a:off x="699713" y="3138734"/>
            <a:ext cx="8013245" cy="430887"/>
          </a:xfrm>
          <a:prstGeom prst="rect">
            <a:avLst/>
          </a:prstGeom>
        </p:spPr>
        <p:txBody>
          <a:bodyPr wrap="square">
            <a:spAutoFit/>
          </a:bodyPr>
          <a:lstStyle/>
          <a:p>
            <a:pPr>
              <a:spcAft>
                <a:spcPts val="0"/>
              </a:spcAft>
            </a:pPr>
            <a:r>
              <a:rPr lang="sl-SI" sz="1100" i="1" dirty="0">
                <a:solidFill>
                  <a:schemeClr val="bg1">
                    <a:lumMod val="75000"/>
                  </a:schemeClr>
                </a:solidFill>
                <a:latin typeface="Times New Roman" panose="02020603050405020304" pitchFamily="18" charset="0"/>
                <a:ea typeface="Candara" panose="020E0502030303020204" pitchFamily="34" charset="0"/>
                <a:cs typeface="Times New Roman" panose="02020603050405020304" pitchFamily="18" charset="0"/>
              </a:rPr>
              <a:t>Opombe:</a:t>
            </a:r>
            <a:r>
              <a:rPr lang="sl-SI" sz="1100" dirty="0">
                <a:solidFill>
                  <a:schemeClr val="bg1">
                    <a:lumMod val="75000"/>
                  </a:schemeClr>
                </a:solidFill>
                <a:latin typeface="Times New Roman" panose="02020603050405020304" pitchFamily="18" charset="0"/>
                <a:ea typeface="Candara" panose="020E0502030303020204" pitchFamily="34" charset="0"/>
                <a:cs typeface="Times New Roman" panose="02020603050405020304" pitchFamily="18" charset="0"/>
              </a:rPr>
              <a:t> % – delež dijakov in dijakinj, ki so v Sloveniji poročali, da se to pri pouku matematike zgodi pri vseh ali pri večini ur; </a:t>
            </a:r>
            <a:r>
              <a:rPr lang="sl-SI" sz="1100" i="1" dirty="0">
                <a:solidFill>
                  <a:schemeClr val="bg1">
                    <a:lumMod val="75000"/>
                  </a:schemeClr>
                </a:solidFill>
                <a:latin typeface="Times New Roman" panose="02020603050405020304" pitchFamily="18" charset="0"/>
                <a:ea typeface="Candara" panose="020E0502030303020204" pitchFamily="34" charset="0"/>
                <a:cs typeface="Times New Roman" panose="02020603050405020304" pitchFamily="18" charset="0"/>
              </a:rPr>
              <a:t>SE</a:t>
            </a:r>
            <a:r>
              <a:rPr lang="sl-SI" sz="1100" dirty="0">
                <a:solidFill>
                  <a:schemeClr val="bg1">
                    <a:lumMod val="75000"/>
                  </a:schemeClr>
                </a:solidFill>
                <a:latin typeface="Times New Roman" panose="02020603050405020304" pitchFamily="18" charset="0"/>
                <a:ea typeface="Candara" panose="020E0502030303020204" pitchFamily="34" charset="0"/>
                <a:cs typeface="Times New Roman" panose="02020603050405020304" pitchFamily="18" charset="0"/>
              </a:rPr>
              <a:t> – standardna napaka. Na navedene postavke ni odgovorilo 6 % dijakov in dijakinj.</a:t>
            </a:r>
            <a:endParaRPr lang="sl-SI" sz="1100" dirty="0">
              <a:solidFill>
                <a:schemeClr val="bg1">
                  <a:lumMod val="75000"/>
                </a:schemeClr>
              </a:solidFill>
              <a:effectLst/>
              <a:latin typeface="Candara" panose="020E0502030303020204" pitchFamily="34" charset="0"/>
              <a:ea typeface="Candara" panose="020E0502030303020204" pitchFamily="34" charset="0"/>
              <a:cs typeface="Times New Roman" panose="02020603050405020304" pitchFamily="18" charset="0"/>
            </a:endParaRPr>
          </a:p>
        </p:txBody>
      </p:sp>
      <p:pic>
        <p:nvPicPr>
          <p:cNvPr id="11" name="Slika 3">
            <a:extLst>
              <a:ext uri="{FF2B5EF4-FFF2-40B4-BE49-F238E27FC236}">
                <a16:creationId xmlns:a16="http://schemas.microsoft.com/office/drawing/2014/main" id="{61B9EBE9-5F99-5EB4-AD11-7EEAE9C3BB02}"/>
              </a:ext>
            </a:extLst>
          </p:cNvPr>
          <p:cNvPicPr>
            <a:picLocks noChangeAspect="1"/>
          </p:cNvPicPr>
          <p:nvPr/>
        </p:nvPicPr>
        <p:blipFill>
          <a:blip r:embed="rId2"/>
          <a:stretch>
            <a:fillRect/>
          </a:stretch>
        </p:blipFill>
        <p:spPr>
          <a:xfrm>
            <a:off x="791942" y="1822348"/>
            <a:ext cx="8279224" cy="1577996"/>
          </a:xfrm>
          <a:prstGeom prst="rect">
            <a:avLst/>
          </a:prstGeom>
        </p:spPr>
      </p:pic>
      <p:sp>
        <p:nvSpPr>
          <p:cNvPr id="13" name="TextBox 12">
            <a:extLst>
              <a:ext uri="{FF2B5EF4-FFF2-40B4-BE49-F238E27FC236}">
                <a16:creationId xmlns:a16="http://schemas.microsoft.com/office/drawing/2014/main" id="{852B9302-B3D6-4447-61DC-16AB6C660BA1}"/>
              </a:ext>
            </a:extLst>
          </p:cNvPr>
          <p:cNvSpPr txBox="1"/>
          <p:nvPr/>
        </p:nvSpPr>
        <p:spPr>
          <a:xfrm>
            <a:off x="4914901" y="6572250"/>
            <a:ext cx="7334250" cy="246221"/>
          </a:xfrm>
          <a:prstGeom prst="rect">
            <a:avLst/>
          </a:prstGeom>
          <a:noFill/>
        </p:spPr>
        <p:txBody>
          <a:bodyPr wrap="square" rtlCol="0">
            <a:spAutoFit/>
          </a:bodyPr>
          <a:lstStyle/>
          <a:p>
            <a:r>
              <a:rPr lang="sl-SI" sz="1000" dirty="0">
                <a:solidFill>
                  <a:schemeClr val="bg1">
                    <a:lumMod val="75000"/>
                  </a:schemeClr>
                </a:solidFill>
              </a:rPr>
              <a:t>Vir: K. Šterman Ivančič, objava rezultatov PISA 2022, 5. 12. 2023 </a:t>
            </a:r>
            <a:r>
              <a:rPr lang="sl-SI" sz="1000" dirty="0">
                <a:solidFill>
                  <a:schemeClr val="bg1">
                    <a:lumMod val="75000"/>
                  </a:schemeClr>
                </a:solidFill>
                <a:hlinkClick r:id="rId3">
                  <a:extLst>
                    <a:ext uri="{A12FA001-AC4F-418D-AE19-62706E023703}">
                      <ahyp:hlinkClr xmlns:ahyp="http://schemas.microsoft.com/office/drawing/2018/hyperlinkcolor" val="tx"/>
                    </a:ext>
                  </a:extLst>
                </a:hlinkClick>
              </a:rPr>
              <a:t>PowerPointova predstavitev (pei.si)</a:t>
            </a:r>
            <a:r>
              <a:rPr lang="sl-SI" sz="1000" dirty="0">
                <a:solidFill>
                  <a:schemeClr val="bg1">
                    <a:lumMod val="75000"/>
                  </a:schemeClr>
                </a:solidFill>
              </a:rPr>
              <a:t> (uporabljeno z dovoljenjem avtorice)</a:t>
            </a:r>
          </a:p>
        </p:txBody>
      </p:sp>
    </p:spTree>
    <p:extLst>
      <p:ext uri="{BB962C8B-B14F-4D97-AF65-F5344CB8AC3E}">
        <p14:creationId xmlns:p14="http://schemas.microsoft.com/office/powerpoint/2010/main" val="2219780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F8796C6-3AFF-9229-C32D-68D9559A1C2A}"/>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sl-SI" sz="3600" b="1" kern="1200" dirty="0">
                <a:solidFill>
                  <a:srgbClr val="FFFFFF"/>
                </a:solidFill>
                <a:latin typeface="Candara" panose="020E0502030303020204" pitchFamily="34" charset="0"/>
              </a:rPr>
              <a:t>Zaskrbljenost v zvezi z matematiko (PISA 2022)</a:t>
            </a:r>
            <a:endParaRPr lang="en-US" sz="3600" b="1" kern="1200" dirty="0">
              <a:solidFill>
                <a:srgbClr val="FFFFFF"/>
              </a:solidFill>
              <a:latin typeface="Candara" panose="020E0502030303020204" pitchFamily="34" charset="0"/>
            </a:endParaRPr>
          </a:p>
        </p:txBody>
      </p:sp>
      <p:sp>
        <p:nvSpPr>
          <p:cNvPr id="3" name="Označba mesta vsebine 2">
            <a:extLst>
              <a:ext uri="{FF2B5EF4-FFF2-40B4-BE49-F238E27FC236}">
                <a16:creationId xmlns:a16="http://schemas.microsoft.com/office/drawing/2014/main" id="{9CF83C0D-5E5D-7C43-69CB-9EFE162BA2C1}"/>
              </a:ext>
            </a:extLst>
          </p:cNvPr>
          <p:cNvSpPr>
            <a:spLocks noGrp="1"/>
          </p:cNvSpPr>
          <p:nvPr>
            <p:ph idx="1"/>
          </p:nvPr>
        </p:nvSpPr>
        <p:spPr>
          <a:xfrm>
            <a:off x="699713" y="4532186"/>
            <a:ext cx="10168312" cy="1760779"/>
          </a:xfrm>
        </p:spPr>
        <p:txBody>
          <a:bodyPr>
            <a:noAutofit/>
          </a:bodyPr>
          <a:lstStyle/>
          <a:p>
            <a:pPr marL="0" indent="0">
              <a:buNone/>
            </a:pPr>
            <a:r>
              <a:rPr lang="sl-SI" sz="1800" dirty="0">
                <a:solidFill>
                  <a:schemeClr val="accent1">
                    <a:lumMod val="50000"/>
                  </a:schemeClr>
                </a:solidFill>
                <a:latin typeface="Candara" panose="020E0502030303020204" pitchFamily="34" charset="0"/>
              </a:rPr>
              <a:t>Primerjalno s povprečjem držav članic OECD so slovenski dijaki in dijakinje leta 2022 poročali o precej višji zaskrbljenosti, povezani z matematiko (povprečna vrednost indeksa za Slovenijo je 0,20 in za države članice OECD 0,00).</a:t>
            </a:r>
          </a:p>
          <a:p>
            <a:pPr marL="0" indent="0">
              <a:buNone/>
            </a:pPr>
            <a:r>
              <a:rPr lang="sl-SI" sz="1800" dirty="0">
                <a:solidFill>
                  <a:schemeClr val="accent1">
                    <a:lumMod val="50000"/>
                  </a:schemeClr>
                </a:solidFill>
                <a:latin typeface="Candara" panose="020E0502030303020204" pitchFamily="34" charset="0"/>
              </a:rPr>
              <a:t>62 odstotkov slovenskih dijakov in dijakinj je poročalo, da jih skrbi, da jim bo pri pouku matematike težko, 64 odstotkov pa, da jih skrbi, da bodo pri matematiki dobili slabe ocene. </a:t>
            </a:r>
          </a:p>
        </p:txBody>
      </p:sp>
      <p:sp>
        <p:nvSpPr>
          <p:cNvPr id="4" name="Pravokotnik 6">
            <a:extLst>
              <a:ext uri="{FF2B5EF4-FFF2-40B4-BE49-F238E27FC236}">
                <a16:creationId xmlns:a16="http://schemas.microsoft.com/office/drawing/2014/main" id="{9C9F5AF8-CECF-38D5-BE5A-79F38BEC55B6}"/>
              </a:ext>
            </a:extLst>
          </p:cNvPr>
          <p:cNvSpPr/>
          <p:nvPr/>
        </p:nvSpPr>
        <p:spPr>
          <a:xfrm>
            <a:off x="838078" y="3637348"/>
            <a:ext cx="7678640" cy="430887"/>
          </a:xfrm>
          <a:prstGeom prst="rect">
            <a:avLst/>
          </a:prstGeom>
        </p:spPr>
        <p:txBody>
          <a:bodyPr wrap="square">
            <a:spAutoFit/>
          </a:bodyPr>
          <a:lstStyle/>
          <a:p>
            <a:pPr>
              <a:spcAft>
                <a:spcPts val="0"/>
              </a:spcAft>
            </a:pPr>
            <a:r>
              <a:rPr lang="sl-SI" sz="1100" i="1" dirty="0">
                <a:solidFill>
                  <a:schemeClr val="bg1">
                    <a:lumMod val="75000"/>
                  </a:schemeClr>
                </a:solidFill>
                <a:latin typeface="Times New Roman" panose="02020603050405020304" pitchFamily="18" charset="0"/>
                <a:ea typeface="Candara" panose="020E0502030303020204" pitchFamily="34" charset="0"/>
                <a:cs typeface="Times New Roman" panose="02020603050405020304" pitchFamily="18" charset="0"/>
              </a:rPr>
              <a:t>Opombe:</a:t>
            </a:r>
            <a:r>
              <a:rPr lang="sl-SI" sz="1100" dirty="0">
                <a:solidFill>
                  <a:schemeClr val="bg1">
                    <a:lumMod val="75000"/>
                  </a:schemeClr>
                </a:solidFill>
                <a:latin typeface="Times New Roman" panose="02020603050405020304" pitchFamily="18" charset="0"/>
                <a:ea typeface="Candara" panose="020E0502030303020204" pitchFamily="34" charset="0"/>
                <a:cs typeface="Times New Roman" panose="02020603050405020304" pitchFamily="18" charset="0"/>
              </a:rPr>
              <a:t> % – delež dijakov in dijakinj, ki so v Sloveniji poročali, da se s postavko strinjajo ali zelo strinjajo; </a:t>
            </a:r>
            <a:r>
              <a:rPr lang="sl-SI" sz="1100" i="1" dirty="0">
                <a:solidFill>
                  <a:schemeClr val="bg1">
                    <a:lumMod val="75000"/>
                  </a:schemeClr>
                </a:solidFill>
                <a:latin typeface="Times New Roman" panose="02020603050405020304" pitchFamily="18" charset="0"/>
                <a:ea typeface="Candara" panose="020E0502030303020204" pitchFamily="34" charset="0"/>
                <a:cs typeface="Times New Roman" panose="02020603050405020304" pitchFamily="18" charset="0"/>
              </a:rPr>
              <a:t>SE</a:t>
            </a:r>
            <a:r>
              <a:rPr lang="sl-SI" sz="1100" dirty="0">
                <a:solidFill>
                  <a:schemeClr val="bg1">
                    <a:lumMod val="75000"/>
                  </a:schemeClr>
                </a:solidFill>
                <a:latin typeface="Times New Roman" panose="02020603050405020304" pitchFamily="18" charset="0"/>
                <a:ea typeface="Candara" panose="020E0502030303020204" pitchFamily="34" charset="0"/>
                <a:cs typeface="Times New Roman" panose="02020603050405020304" pitchFamily="18" charset="0"/>
              </a:rPr>
              <a:t> – standardna napaka. Na navedene postavke ni odgovorilo 9 % dijakov in dijakinj.</a:t>
            </a:r>
            <a:endParaRPr lang="sl-SI" sz="1100" dirty="0">
              <a:solidFill>
                <a:schemeClr val="bg1">
                  <a:lumMod val="75000"/>
                </a:schemeClr>
              </a:solidFill>
              <a:effectLst/>
              <a:latin typeface="Candara" panose="020E0502030303020204" pitchFamily="34" charset="0"/>
              <a:ea typeface="Candara" panose="020E0502030303020204" pitchFamily="34" charset="0"/>
              <a:cs typeface="Times New Roman" panose="02020603050405020304" pitchFamily="18" charset="0"/>
            </a:endParaRPr>
          </a:p>
        </p:txBody>
      </p:sp>
      <p:pic>
        <p:nvPicPr>
          <p:cNvPr id="6" name="Slika 3">
            <a:extLst>
              <a:ext uri="{FF2B5EF4-FFF2-40B4-BE49-F238E27FC236}">
                <a16:creationId xmlns:a16="http://schemas.microsoft.com/office/drawing/2014/main" id="{F7932D73-DACF-A46F-2295-4DE03A056BB4}"/>
              </a:ext>
            </a:extLst>
          </p:cNvPr>
          <p:cNvPicPr>
            <a:picLocks noChangeAspect="1"/>
          </p:cNvPicPr>
          <p:nvPr/>
        </p:nvPicPr>
        <p:blipFill>
          <a:blip r:embed="rId2"/>
          <a:stretch>
            <a:fillRect/>
          </a:stretch>
        </p:blipFill>
        <p:spPr>
          <a:xfrm>
            <a:off x="699713" y="1739846"/>
            <a:ext cx="8845104" cy="2049104"/>
          </a:xfrm>
          <a:prstGeom prst="rect">
            <a:avLst/>
          </a:prstGeom>
        </p:spPr>
      </p:pic>
      <p:sp>
        <p:nvSpPr>
          <p:cNvPr id="8" name="TextBox 7">
            <a:extLst>
              <a:ext uri="{FF2B5EF4-FFF2-40B4-BE49-F238E27FC236}">
                <a16:creationId xmlns:a16="http://schemas.microsoft.com/office/drawing/2014/main" id="{CE7FB150-FD9D-6C15-6726-727006BAE51D}"/>
              </a:ext>
            </a:extLst>
          </p:cNvPr>
          <p:cNvSpPr txBox="1"/>
          <p:nvPr/>
        </p:nvSpPr>
        <p:spPr>
          <a:xfrm>
            <a:off x="4914901" y="6572250"/>
            <a:ext cx="7334250" cy="246221"/>
          </a:xfrm>
          <a:prstGeom prst="rect">
            <a:avLst/>
          </a:prstGeom>
          <a:noFill/>
        </p:spPr>
        <p:txBody>
          <a:bodyPr wrap="square" rtlCol="0">
            <a:spAutoFit/>
          </a:bodyPr>
          <a:lstStyle/>
          <a:p>
            <a:r>
              <a:rPr lang="sl-SI" sz="1000" dirty="0">
                <a:solidFill>
                  <a:schemeClr val="bg1">
                    <a:lumMod val="75000"/>
                  </a:schemeClr>
                </a:solidFill>
              </a:rPr>
              <a:t>Vir: K. Šterman Ivančič, objava rezultatov PISA 2022, 5. 12. 2023 </a:t>
            </a:r>
            <a:r>
              <a:rPr lang="sl-SI" sz="1000" dirty="0">
                <a:solidFill>
                  <a:schemeClr val="bg1">
                    <a:lumMod val="75000"/>
                  </a:schemeClr>
                </a:solidFill>
                <a:hlinkClick r:id="rId3">
                  <a:extLst>
                    <a:ext uri="{A12FA001-AC4F-418D-AE19-62706E023703}">
                      <ahyp:hlinkClr xmlns:ahyp="http://schemas.microsoft.com/office/drawing/2018/hyperlinkcolor" val="tx"/>
                    </a:ext>
                  </a:extLst>
                </a:hlinkClick>
              </a:rPr>
              <a:t>PowerPointova predstavitev (pei.si)</a:t>
            </a:r>
            <a:r>
              <a:rPr lang="sl-SI" sz="1000" dirty="0">
                <a:solidFill>
                  <a:schemeClr val="bg1">
                    <a:lumMod val="75000"/>
                  </a:schemeClr>
                </a:solidFill>
              </a:rPr>
              <a:t> (uporabljeno z dovoljenjem avtorice)</a:t>
            </a:r>
          </a:p>
        </p:txBody>
      </p:sp>
    </p:spTree>
    <p:extLst>
      <p:ext uri="{BB962C8B-B14F-4D97-AF65-F5344CB8AC3E}">
        <p14:creationId xmlns:p14="http://schemas.microsoft.com/office/powerpoint/2010/main" val="2999925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Rectangle 17">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7643C8D-8420-1E9C-88E0-75FE10C87911}"/>
              </a:ext>
            </a:extLst>
          </p:cNvPr>
          <p:cNvSpPr txBox="1"/>
          <p:nvPr/>
        </p:nvSpPr>
        <p:spPr>
          <a:xfrm>
            <a:off x="4184106" y="1122946"/>
            <a:ext cx="7526631" cy="4985980"/>
          </a:xfrm>
          <a:prstGeom prst="rect">
            <a:avLst/>
          </a:prstGeom>
          <a:noFill/>
        </p:spPr>
        <p:txBody>
          <a:bodyPr wrap="square">
            <a:spAutoFit/>
          </a:bodyPr>
          <a:lstStyle/>
          <a:p>
            <a:pPr marL="342900" indent="-342900">
              <a:spcAft>
                <a:spcPts val="1200"/>
              </a:spcAft>
              <a:buFont typeface="Arial" panose="020B0604020202020204" pitchFamily="34" charset="0"/>
              <a:buChar char="•"/>
            </a:pPr>
            <a:r>
              <a:rPr lang="sl-SI" sz="2400" dirty="0">
                <a:solidFill>
                  <a:schemeClr val="accent1">
                    <a:lumMod val="50000"/>
                  </a:schemeClr>
                </a:solidFill>
                <a:latin typeface="Candara" panose="020E0502030303020204" pitchFamily="34" charset="0"/>
              </a:rPr>
              <a:t>Zakaj sploh zunanja ali celo mednarodna preverjanja znanja in raziskave? Zakaj vsa ta množica raziskav?</a:t>
            </a:r>
          </a:p>
          <a:p>
            <a:pPr marL="342900" indent="-342900">
              <a:spcAft>
                <a:spcPts val="1200"/>
              </a:spcAft>
              <a:buFont typeface="Arial" panose="020B0604020202020204" pitchFamily="34" charset="0"/>
              <a:buChar char="•"/>
            </a:pPr>
            <a:r>
              <a:rPr lang="sl-SI" sz="2400" dirty="0">
                <a:solidFill>
                  <a:schemeClr val="accent1">
                    <a:lumMod val="50000"/>
                  </a:schemeClr>
                </a:solidFill>
                <a:latin typeface="Candara" panose="020E0502030303020204" pitchFamily="34" charset="0"/>
              </a:rPr>
              <a:t>Ali se sploh preverja ‚prava‘ znanja in ‚prave‘ stvari? Kdo izbira šole in učence? Ali so rezultati sploh pokazatelj pravega znanja, če preizkusi niso za oceno?</a:t>
            </a:r>
          </a:p>
          <a:p>
            <a:pPr marL="342900" indent="-342900">
              <a:spcAft>
                <a:spcPts val="1200"/>
              </a:spcAft>
              <a:buFont typeface="Arial" panose="020B0604020202020204" pitchFamily="34" charset="0"/>
              <a:buChar char="•"/>
            </a:pPr>
            <a:r>
              <a:rPr lang="sl-SI" sz="2400" dirty="0">
                <a:solidFill>
                  <a:schemeClr val="accent1">
                    <a:lumMod val="50000"/>
                  </a:schemeClr>
                </a:solidFill>
                <a:latin typeface="Candara" panose="020E0502030303020204" pitchFamily="34" charset="0"/>
              </a:rPr>
              <a:t>Ali je sploh mogoče primerjati tako različne izobraževalne sisteme, umeščene v tako različnih kulturah?</a:t>
            </a:r>
          </a:p>
          <a:p>
            <a:pPr marL="342900" indent="-342900">
              <a:spcAft>
                <a:spcPts val="1200"/>
              </a:spcAft>
              <a:buFont typeface="Arial" panose="020B0604020202020204" pitchFamily="34" charset="0"/>
              <a:buChar char="•"/>
            </a:pPr>
            <a:r>
              <a:rPr lang="sl-SI" sz="2400" dirty="0">
                <a:solidFill>
                  <a:schemeClr val="accent1">
                    <a:lumMod val="50000"/>
                  </a:schemeClr>
                </a:solidFill>
                <a:latin typeface="Candara" panose="020E0502030303020204" pitchFamily="34" charset="0"/>
              </a:rPr>
              <a:t>Ali te raziskave povzročajo le še več tekmovalnosti in storilnostne naravnanosti naših šol? Kaj pa dobro počutje učenk in učencev ter strokovnih delavk in delavcev?</a:t>
            </a:r>
          </a:p>
        </p:txBody>
      </p:sp>
      <p:sp>
        <p:nvSpPr>
          <p:cNvPr id="6" name="Title 1">
            <a:extLst>
              <a:ext uri="{FF2B5EF4-FFF2-40B4-BE49-F238E27FC236}">
                <a16:creationId xmlns:a16="http://schemas.microsoft.com/office/drawing/2014/main" id="{1E0FF74C-7FFA-A31D-CA64-12CADDC50C6E}"/>
              </a:ext>
            </a:extLst>
          </p:cNvPr>
          <p:cNvSpPr>
            <a:spLocks noGrp="1"/>
          </p:cNvSpPr>
          <p:nvPr>
            <p:ph type="title"/>
          </p:nvPr>
        </p:nvSpPr>
        <p:spPr>
          <a:xfrm>
            <a:off x="1002632" y="1122946"/>
            <a:ext cx="3007112" cy="1026696"/>
          </a:xfrm>
        </p:spPr>
        <p:txBody>
          <a:bodyPr vert="horz" lIns="91440" tIns="45720" rIns="91440" bIns="45720" rtlCol="0" anchor="t">
            <a:normAutofit/>
          </a:bodyPr>
          <a:lstStyle/>
          <a:p>
            <a:r>
              <a:rPr lang="sl-SI" sz="3200" b="1" kern="1200" dirty="0">
                <a:solidFill>
                  <a:srgbClr val="FFFFFF"/>
                </a:solidFill>
                <a:latin typeface="Candara" panose="020E0502030303020204" pitchFamily="34" charset="0"/>
              </a:rPr>
              <a:t>Se morda vprašate …</a:t>
            </a:r>
            <a:endParaRPr lang="en-US" sz="3200" b="1" kern="1200" dirty="0">
              <a:solidFill>
                <a:srgbClr val="FFFFFF"/>
              </a:solidFill>
              <a:latin typeface="Candara" panose="020E0502030303020204" pitchFamily="34" charset="0"/>
            </a:endParaRPr>
          </a:p>
        </p:txBody>
      </p:sp>
      <p:sp>
        <p:nvSpPr>
          <p:cNvPr id="2" name="TextBox 1">
            <a:extLst>
              <a:ext uri="{FF2B5EF4-FFF2-40B4-BE49-F238E27FC236}">
                <a16:creationId xmlns:a16="http://schemas.microsoft.com/office/drawing/2014/main" id="{75887365-7142-3B6B-E577-45E528586FEB}"/>
              </a:ext>
            </a:extLst>
          </p:cNvPr>
          <p:cNvSpPr txBox="1"/>
          <p:nvPr/>
        </p:nvSpPr>
        <p:spPr>
          <a:xfrm>
            <a:off x="1002632" y="344029"/>
            <a:ext cx="1726834" cy="584775"/>
          </a:xfrm>
          <a:prstGeom prst="rect">
            <a:avLst/>
          </a:prstGeom>
          <a:noFill/>
        </p:spPr>
        <p:txBody>
          <a:bodyPr wrap="square" rtlCol="0">
            <a:spAutoFit/>
          </a:bodyPr>
          <a:lstStyle/>
          <a:p>
            <a:r>
              <a:rPr lang="sl-SI" sz="3200" b="1" i="1" dirty="0">
                <a:solidFill>
                  <a:schemeClr val="accent1">
                    <a:lumMod val="40000"/>
                    <a:lumOff val="60000"/>
                  </a:schemeClr>
                </a:solidFill>
                <a:latin typeface="Candara" panose="020E0502030303020204" pitchFamily="34" charset="0"/>
              </a:rPr>
              <a:t>Kako?</a:t>
            </a:r>
          </a:p>
        </p:txBody>
      </p:sp>
    </p:spTree>
    <p:extLst>
      <p:ext uri="{BB962C8B-B14F-4D97-AF65-F5344CB8AC3E}">
        <p14:creationId xmlns:p14="http://schemas.microsoft.com/office/powerpoint/2010/main" val="38920998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F8796C6-3AFF-9229-C32D-68D9559A1C2A}"/>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sl-SI" sz="3600" b="1" kern="1200" dirty="0">
                <a:solidFill>
                  <a:srgbClr val="FFFFFF"/>
                </a:solidFill>
                <a:latin typeface="Candara" panose="020E0502030303020204" pitchFamily="34" charset="0"/>
              </a:rPr>
              <a:t>Zadovoljstvo z življenjem </a:t>
            </a:r>
            <a:br>
              <a:rPr lang="sl-SI" sz="3600" b="1" kern="1200" dirty="0">
                <a:solidFill>
                  <a:srgbClr val="FFFFFF"/>
                </a:solidFill>
                <a:latin typeface="Candara" panose="020E0502030303020204" pitchFamily="34" charset="0"/>
              </a:rPr>
            </a:br>
            <a:r>
              <a:rPr lang="sl-SI" sz="3600" b="1" kern="1200" dirty="0">
                <a:solidFill>
                  <a:srgbClr val="FFFFFF"/>
                </a:solidFill>
                <a:latin typeface="Candara" panose="020E0502030303020204" pitchFamily="34" charset="0"/>
              </a:rPr>
              <a:t>(PISA 2022)</a:t>
            </a:r>
            <a:endParaRPr lang="en-US" sz="3600" b="1" kern="1200" dirty="0">
              <a:solidFill>
                <a:srgbClr val="FFFFFF"/>
              </a:solidFill>
              <a:latin typeface="Candara" panose="020E0502030303020204" pitchFamily="34" charset="0"/>
            </a:endParaRPr>
          </a:p>
        </p:txBody>
      </p:sp>
      <p:sp>
        <p:nvSpPr>
          <p:cNvPr id="3" name="Označba mesta vsebine 2">
            <a:extLst>
              <a:ext uri="{FF2B5EF4-FFF2-40B4-BE49-F238E27FC236}">
                <a16:creationId xmlns:a16="http://schemas.microsoft.com/office/drawing/2014/main" id="{8FF53697-BCC1-C227-A3B7-2EC761E27050}"/>
              </a:ext>
            </a:extLst>
          </p:cNvPr>
          <p:cNvSpPr>
            <a:spLocks noGrp="1"/>
          </p:cNvSpPr>
          <p:nvPr>
            <p:ph idx="1"/>
          </p:nvPr>
        </p:nvSpPr>
        <p:spPr>
          <a:xfrm>
            <a:off x="699713" y="3913161"/>
            <a:ext cx="8537725" cy="2043756"/>
          </a:xfrm>
        </p:spPr>
        <p:txBody>
          <a:bodyPr>
            <a:noAutofit/>
          </a:bodyPr>
          <a:lstStyle/>
          <a:p>
            <a:pPr marL="0" indent="0">
              <a:buNone/>
            </a:pPr>
            <a:r>
              <a:rPr lang="sl-SI" sz="1800" dirty="0">
                <a:solidFill>
                  <a:schemeClr val="accent1">
                    <a:lumMod val="50000"/>
                  </a:schemeClr>
                </a:solidFill>
                <a:latin typeface="Candara" panose="020E0502030303020204" pitchFamily="34" charset="0"/>
              </a:rPr>
              <a:t>59 odstotkov učencev je poročalo, da za zadovoljni z življenjem (ocene od 7 do 10). Leta 2018 je bil ta delež za 5 odstotnih točk višji, 64 odstotkov. </a:t>
            </a:r>
          </a:p>
          <a:p>
            <a:pPr marL="0" indent="0">
              <a:buNone/>
            </a:pPr>
            <a:r>
              <a:rPr lang="sl-SI" sz="1800" dirty="0">
                <a:solidFill>
                  <a:schemeClr val="accent1">
                    <a:lumMod val="50000"/>
                  </a:schemeClr>
                </a:solidFill>
                <a:latin typeface="Candara" panose="020E0502030303020204" pitchFamily="34" charset="0"/>
              </a:rPr>
              <a:t>V OECD je leta 2022 ta delež 61 odstotkov, v letu 2018 je bil 67 odstotkov. </a:t>
            </a:r>
          </a:p>
          <a:p>
            <a:pPr marL="0" indent="0">
              <a:buNone/>
            </a:pPr>
            <a:r>
              <a:rPr lang="sl-SI" sz="1800" dirty="0">
                <a:solidFill>
                  <a:schemeClr val="accent1">
                    <a:lumMod val="50000"/>
                  </a:schemeClr>
                </a:solidFill>
                <a:latin typeface="Candara" panose="020E0502030303020204" pitchFamily="34" charset="0"/>
              </a:rPr>
              <a:t>V skoraj vseh državah so deleži fantov, ki izražajo zadovoljstvo z življenjem, višji od deležev deklet, ki tudi izražajo </a:t>
            </a:r>
            <a:r>
              <a:rPr lang="sl-SI" sz="1800">
                <a:solidFill>
                  <a:schemeClr val="accent1">
                    <a:lumMod val="50000"/>
                  </a:schemeClr>
                </a:solidFill>
                <a:latin typeface="Candara" panose="020E0502030303020204" pitchFamily="34" charset="0"/>
              </a:rPr>
              <a:t>to zadovoljstvo.</a:t>
            </a:r>
            <a:endParaRPr lang="sl-SI" sz="1800" dirty="0">
              <a:solidFill>
                <a:schemeClr val="accent1">
                  <a:lumMod val="50000"/>
                </a:schemeClr>
              </a:solidFill>
              <a:latin typeface="Candara" panose="020E0502030303020204" pitchFamily="34" charset="0"/>
            </a:endParaRPr>
          </a:p>
        </p:txBody>
      </p:sp>
      <p:sp>
        <p:nvSpPr>
          <p:cNvPr id="4" name="Pravokotnik 6">
            <a:extLst>
              <a:ext uri="{FF2B5EF4-FFF2-40B4-BE49-F238E27FC236}">
                <a16:creationId xmlns:a16="http://schemas.microsoft.com/office/drawing/2014/main" id="{53752EF8-2D55-C6D2-6166-2FC97319CA99}"/>
              </a:ext>
            </a:extLst>
          </p:cNvPr>
          <p:cNvSpPr/>
          <p:nvPr/>
        </p:nvSpPr>
        <p:spPr>
          <a:xfrm>
            <a:off x="832494" y="2688813"/>
            <a:ext cx="7678640" cy="430887"/>
          </a:xfrm>
          <a:prstGeom prst="rect">
            <a:avLst/>
          </a:prstGeom>
        </p:spPr>
        <p:txBody>
          <a:bodyPr wrap="square">
            <a:spAutoFit/>
          </a:bodyPr>
          <a:lstStyle/>
          <a:p>
            <a:pPr>
              <a:spcAft>
                <a:spcPts val="0"/>
              </a:spcAft>
            </a:pPr>
            <a:r>
              <a:rPr lang="sl-SI" sz="1100" i="1" dirty="0">
                <a:solidFill>
                  <a:schemeClr val="bg1">
                    <a:lumMod val="75000"/>
                  </a:schemeClr>
                </a:solidFill>
                <a:latin typeface="Times New Roman" panose="02020603050405020304" pitchFamily="18" charset="0"/>
                <a:ea typeface="Candara" panose="020E0502030303020204" pitchFamily="34" charset="0"/>
                <a:cs typeface="Times New Roman" panose="02020603050405020304" pitchFamily="18" charset="0"/>
              </a:rPr>
              <a:t>Opombe:</a:t>
            </a:r>
            <a:r>
              <a:rPr lang="sl-SI" sz="1100" dirty="0">
                <a:solidFill>
                  <a:schemeClr val="bg1">
                    <a:lumMod val="75000"/>
                  </a:schemeClr>
                </a:solidFill>
                <a:latin typeface="Times New Roman" panose="02020603050405020304" pitchFamily="18" charset="0"/>
                <a:ea typeface="Candara" panose="020E0502030303020204" pitchFamily="34" charset="0"/>
                <a:cs typeface="Times New Roman" panose="02020603050405020304" pitchFamily="18" charset="0"/>
              </a:rPr>
              <a:t> % – delež dijakov in dijakinj, ki so v Sloveniji na lestvici od 1 do 10 ocenili zadovoljstvo s svojim življenjem; </a:t>
            </a:r>
            <a:r>
              <a:rPr lang="sl-SI" sz="1100" i="1" dirty="0">
                <a:solidFill>
                  <a:schemeClr val="bg1">
                    <a:lumMod val="75000"/>
                  </a:schemeClr>
                </a:solidFill>
                <a:latin typeface="Times New Roman" panose="02020603050405020304" pitchFamily="18" charset="0"/>
                <a:ea typeface="Candara" panose="020E0502030303020204" pitchFamily="34" charset="0"/>
                <a:cs typeface="Times New Roman" panose="02020603050405020304" pitchFamily="18" charset="0"/>
              </a:rPr>
              <a:t>SE</a:t>
            </a:r>
            <a:r>
              <a:rPr lang="sl-SI" sz="1100" dirty="0">
                <a:solidFill>
                  <a:schemeClr val="bg1">
                    <a:lumMod val="75000"/>
                  </a:schemeClr>
                </a:solidFill>
                <a:latin typeface="Times New Roman" panose="02020603050405020304" pitchFamily="18" charset="0"/>
                <a:ea typeface="Candara" panose="020E0502030303020204" pitchFamily="34" charset="0"/>
                <a:cs typeface="Times New Roman" panose="02020603050405020304" pitchFamily="18" charset="0"/>
              </a:rPr>
              <a:t> – standardna napaka. Na navedene postavke ni odgovorilo 8 % dijakov in dijakinj.</a:t>
            </a:r>
            <a:endParaRPr lang="sl-SI" sz="1100" dirty="0">
              <a:solidFill>
                <a:schemeClr val="bg1">
                  <a:lumMod val="75000"/>
                </a:schemeClr>
              </a:solidFill>
              <a:effectLst/>
              <a:latin typeface="Candara" panose="020E0502030303020204" pitchFamily="34" charset="0"/>
              <a:ea typeface="Candara" panose="020E0502030303020204" pitchFamily="34" charset="0"/>
              <a:cs typeface="Times New Roman" panose="02020603050405020304" pitchFamily="18" charset="0"/>
            </a:endParaRPr>
          </a:p>
        </p:txBody>
      </p:sp>
      <p:pic>
        <p:nvPicPr>
          <p:cNvPr id="6" name="Slika 3">
            <a:extLst>
              <a:ext uri="{FF2B5EF4-FFF2-40B4-BE49-F238E27FC236}">
                <a16:creationId xmlns:a16="http://schemas.microsoft.com/office/drawing/2014/main" id="{6233714C-83DE-FD4D-3A9C-75C1C4907071}"/>
              </a:ext>
            </a:extLst>
          </p:cNvPr>
          <p:cNvPicPr>
            <a:picLocks noChangeAspect="1"/>
          </p:cNvPicPr>
          <p:nvPr/>
        </p:nvPicPr>
        <p:blipFill>
          <a:blip r:embed="rId2"/>
          <a:stretch>
            <a:fillRect/>
          </a:stretch>
        </p:blipFill>
        <p:spPr>
          <a:xfrm>
            <a:off x="699713" y="1822348"/>
            <a:ext cx="8537725" cy="1017203"/>
          </a:xfrm>
          <a:prstGeom prst="rect">
            <a:avLst/>
          </a:prstGeom>
        </p:spPr>
      </p:pic>
      <p:sp>
        <p:nvSpPr>
          <p:cNvPr id="8" name="TextBox 7">
            <a:extLst>
              <a:ext uri="{FF2B5EF4-FFF2-40B4-BE49-F238E27FC236}">
                <a16:creationId xmlns:a16="http://schemas.microsoft.com/office/drawing/2014/main" id="{46F55C41-0D62-3C84-9D36-99AD78DBB641}"/>
              </a:ext>
            </a:extLst>
          </p:cNvPr>
          <p:cNvSpPr txBox="1"/>
          <p:nvPr/>
        </p:nvSpPr>
        <p:spPr>
          <a:xfrm>
            <a:off x="4914901" y="6572250"/>
            <a:ext cx="7334250" cy="246221"/>
          </a:xfrm>
          <a:prstGeom prst="rect">
            <a:avLst/>
          </a:prstGeom>
          <a:noFill/>
        </p:spPr>
        <p:txBody>
          <a:bodyPr wrap="square" rtlCol="0">
            <a:spAutoFit/>
          </a:bodyPr>
          <a:lstStyle/>
          <a:p>
            <a:r>
              <a:rPr lang="sl-SI" sz="1000" dirty="0">
                <a:solidFill>
                  <a:schemeClr val="bg1">
                    <a:lumMod val="75000"/>
                  </a:schemeClr>
                </a:solidFill>
              </a:rPr>
              <a:t>Vir: K. Šterman Ivančič, objava rezultatov PISA 2022, 5. 12. 2023 </a:t>
            </a:r>
            <a:r>
              <a:rPr lang="sl-SI" sz="1000" dirty="0">
                <a:solidFill>
                  <a:schemeClr val="bg1">
                    <a:lumMod val="75000"/>
                  </a:schemeClr>
                </a:solidFill>
                <a:hlinkClick r:id="rId3">
                  <a:extLst>
                    <a:ext uri="{A12FA001-AC4F-418D-AE19-62706E023703}">
                      <ahyp:hlinkClr xmlns:ahyp="http://schemas.microsoft.com/office/drawing/2018/hyperlinkcolor" val="tx"/>
                    </a:ext>
                  </a:extLst>
                </a:hlinkClick>
              </a:rPr>
              <a:t>PowerPointova predstavitev (pei.si)</a:t>
            </a:r>
            <a:r>
              <a:rPr lang="sl-SI" sz="1000" dirty="0">
                <a:solidFill>
                  <a:schemeClr val="bg1">
                    <a:lumMod val="75000"/>
                  </a:schemeClr>
                </a:solidFill>
              </a:rPr>
              <a:t> (uporabljeno z dovoljenjem avtorice)</a:t>
            </a:r>
          </a:p>
        </p:txBody>
      </p:sp>
    </p:spTree>
    <p:extLst>
      <p:ext uri="{BB962C8B-B14F-4D97-AF65-F5344CB8AC3E}">
        <p14:creationId xmlns:p14="http://schemas.microsoft.com/office/powerpoint/2010/main" val="11787025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D5CFAA2-E180-95CE-E668-D849E5A58167}"/>
              </a:ext>
            </a:extLst>
          </p:cNvPr>
          <p:cNvSpPr>
            <a:spLocks noGrp="1"/>
          </p:cNvSpPr>
          <p:nvPr>
            <p:ph type="title"/>
          </p:nvPr>
        </p:nvSpPr>
        <p:spPr>
          <a:xfrm>
            <a:off x="888948" y="3214076"/>
            <a:ext cx="4230100" cy="2742842"/>
          </a:xfrm>
        </p:spPr>
        <p:txBody>
          <a:bodyPr vert="horz" lIns="91440" tIns="45720" rIns="91440" bIns="45720" rtlCol="0" anchor="b">
            <a:normAutofit/>
          </a:bodyPr>
          <a:lstStyle/>
          <a:p>
            <a:pPr algn="r"/>
            <a:r>
              <a:rPr lang="sl-SI" sz="3200" b="1" kern="1200" dirty="0">
                <a:solidFill>
                  <a:srgbClr val="FFFFFF"/>
                </a:solidFill>
                <a:latin typeface="Candara" panose="020E0502030303020204" pitchFamily="34" charset="0"/>
              </a:rPr>
              <a:t>Mojca.</a:t>
            </a:r>
            <a:r>
              <a:rPr lang="sl-SI" sz="3200" b="1" dirty="0">
                <a:solidFill>
                  <a:srgbClr val="FFFFFF"/>
                </a:solidFill>
                <a:latin typeface="Candara" panose="020E0502030303020204" pitchFamily="34" charset="0"/>
              </a:rPr>
              <a:t>S</a:t>
            </a:r>
            <a:r>
              <a:rPr lang="sl-SI" sz="3200" b="1" kern="1200" dirty="0">
                <a:solidFill>
                  <a:srgbClr val="FFFFFF"/>
                </a:solidFill>
                <a:latin typeface="Candara" panose="020E0502030303020204" pitchFamily="34" charset="0"/>
              </a:rPr>
              <a:t>traus@gov.si</a:t>
            </a:r>
            <a:endParaRPr lang="en-US" sz="3200" b="1" kern="1200" dirty="0">
              <a:solidFill>
                <a:srgbClr val="FFFFFF"/>
              </a:solidFill>
              <a:latin typeface="Candara" panose="020E0502030303020204" pitchFamily="34" charset="0"/>
            </a:endParaRPr>
          </a:p>
        </p:txBody>
      </p:sp>
      <p:sp>
        <p:nvSpPr>
          <p:cNvPr id="3" name="TextBox 2">
            <a:extLst>
              <a:ext uri="{FF2B5EF4-FFF2-40B4-BE49-F238E27FC236}">
                <a16:creationId xmlns:a16="http://schemas.microsoft.com/office/drawing/2014/main" id="{C05D3EB8-F15F-2A85-5E49-5368571387D4}"/>
              </a:ext>
            </a:extLst>
          </p:cNvPr>
          <p:cNvSpPr txBox="1"/>
          <p:nvPr/>
        </p:nvSpPr>
        <p:spPr>
          <a:xfrm>
            <a:off x="6096000" y="5131296"/>
            <a:ext cx="5269605" cy="931069"/>
          </a:xfrm>
          <a:prstGeom prst="rect">
            <a:avLst/>
          </a:prstGeom>
        </p:spPr>
        <p:txBody>
          <a:bodyPr vert="horz" lIns="91440" tIns="45720" rIns="91440" bIns="45720" rtlCol="0" anchor="ctr">
            <a:noAutofit/>
          </a:bodyPr>
          <a:lstStyle/>
          <a:p>
            <a:pPr>
              <a:lnSpc>
                <a:spcPct val="90000"/>
              </a:lnSpc>
              <a:spcAft>
                <a:spcPts val="600"/>
              </a:spcAft>
            </a:pPr>
            <a:endParaRPr lang="sl-SI" sz="4800" b="1" dirty="0">
              <a:solidFill>
                <a:schemeClr val="accent1">
                  <a:lumMod val="50000"/>
                </a:schemeClr>
              </a:solidFill>
              <a:latin typeface="Candara" panose="020E0502030303020204" pitchFamily="34" charset="0"/>
            </a:endParaRPr>
          </a:p>
          <a:p>
            <a:pPr>
              <a:lnSpc>
                <a:spcPct val="90000"/>
              </a:lnSpc>
              <a:spcAft>
                <a:spcPts val="600"/>
              </a:spcAft>
            </a:pPr>
            <a:endParaRPr lang="sl-SI" sz="4800" b="1" dirty="0">
              <a:solidFill>
                <a:schemeClr val="accent1">
                  <a:lumMod val="50000"/>
                </a:schemeClr>
              </a:solidFill>
              <a:latin typeface="Candara" panose="020E0502030303020204" pitchFamily="34" charset="0"/>
            </a:endParaRPr>
          </a:p>
          <a:p>
            <a:pPr>
              <a:lnSpc>
                <a:spcPct val="90000"/>
              </a:lnSpc>
              <a:spcAft>
                <a:spcPts val="600"/>
              </a:spcAft>
            </a:pPr>
            <a:r>
              <a:rPr lang="en-US" sz="4800" b="1" dirty="0">
                <a:solidFill>
                  <a:schemeClr val="accent1">
                    <a:lumMod val="50000"/>
                  </a:schemeClr>
                </a:solidFill>
                <a:latin typeface="Candara" panose="020E0502030303020204" pitchFamily="34" charset="0"/>
              </a:rPr>
              <a:t>PIRLS</a:t>
            </a:r>
            <a:r>
              <a:rPr lang="sl-SI" sz="4800" b="1" dirty="0">
                <a:solidFill>
                  <a:schemeClr val="accent1">
                    <a:lumMod val="50000"/>
                  </a:schemeClr>
                </a:solidFill>
                <a:latin typeface="Candara" panose="020E0502030303020204" pitchFamily="34" charset="0"/>
              </a:rPr>
              <a:t>, ICCS</a:t>
            </a:r>
            <a:r>
              <a:rPr lang="en-US" sz="4800" b="1" dirty="0">
                <a:solidFill>
                  <a:schemeClr val="accent1">
                    <a:lumMod val="50000"/>
                  </a:schemeClr>
                </a:solidFill>
                <a:latin typeface="Candara" panose="020E0502030303020204" pitchFamily="34" charset="0"/>
              </a:rPr>
              <a:t> </a:t>
            </a:r>
            <a:r>
              <a:rPr lang="sl-SI" sz="4800" b="1" dirty="0">
                <a:solidFill>
                  <a:schemeClr val="accent1">
                    <a:lumMod val="50000"/>
                  </a:schemeClr>
                </a:solidFill>
                <a:latin typeface="Candara" panose="020E0502030303020204" pitchFamily="34" charset="0"/>
              </a:rPr>
              <a:t>in </a:t>
            </a:r>
            <a:r>
              <a:rPr lang="en-US" sz="4800" b="1" dirty="0">
                <a:solidFill>
                  <a:schemeClr val="accent1">
                    <a:lumMod val="50000"/>
                  </a:schemeClr>
                </a:solidFill>
                <a:latin typeface="Candara" panose="020E0502030303020204" pitchFamily="34" charset="0"/>
              </a:rPr>
              <a:t>PISA </a:t>
            </a:r>
          </a:p>
          <a:p>
            <a:pPr>
              <a:lnSpc>
                <a:spcPct val="90000"/>
              </a:lnSpc>
              <a:spcAft>
                <a:spcPts val="600"/>
              </a:spcAft>
            </a:pPr>
            <a:endParaRPr lang="sl-SI" sz="2800" b="1" dirty="0">
              <a:solidFill>
                <a:schemeClr val="accent1">
                  <a:lumMod val="50000"/>
                </a:schemeClr>
              </a:solidFill>
              <a:latin typeface="Candara" panose="020E0502030303020204" pitchFamily="34" charset="0"/>
            </a:endParaRPr>
          </a:p>
          <a:p>
            <a:pPr>
              <a:lnSpc>
                <a:spcPct val="90000"/>
              </a:lnSpc>
              <a:spcAft>
                <a:spcPts val="600"/>
              </a:spcAft>
            </a:pPr>
            <a:endParaRPr lang="sl-SI" sz="2800" b="1" dirty="0">
              <a:solidFill>
                <a:schemeClr val="accent1">
                  <a:lumMod val="50000"/>
                </a:schemeClr>
              </a:solidFill>
              <a:latin typeface="Candara" panose="020E0502030303020204" pitchFamily="34" charset="0"/>
            </a:endParaRPr>
          </a:p>
          <a:p>
            <a:pPr>
              <a:lnSpc>
                <a:spcPct val="90000"/>
              </a:lnSpc>
              <a:spcAft>
                <a:spcPts val="600"/>
              </a:spcAft>
            </a:pPr>
            <a:endParaRPr lang="sl-SI" sz="2800" b="1" dirty="0">
              <a:solidFill>
                <a:schemeClr val="accent1">
                  <a:lumMod val="50000"/>
                </a:schemeClr>
              </a:solidFill>
              <a:latin typeface="Candara" panose="020E0502030303020204" pitchFamily="34" charset="0"/>
            </a:endParaRPr>
          </a:p>
        </p:txBody>
      </p:sp>
    </p:spTree>
    <p:extLst>
      <p:ext uri="{BB962C8B-B14F-4D97-AF65-F5344CB8AC3E}">
        <p14:creationId xmlns:p14="http://schemas.microsoft.com/office/powerpoint/2010/main" val="1304974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F8796C6-3AFF-9229-C32D-68D9559A1C2A}"/>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3600" b="1" kern="1200" dirty="0">
                <a:solidFill>
                  <a:srgbClr val="FFFFFF"/>
                </a:solidFill>
                <a:latin typeface="Candara" panose="020E0502030303020204" pitchFamily="34" charset="0"/>
              </a:rPr>
              <a:t>„</a:t>
            </a:r>
            <a:r>
              <a:rPr lang="en-US" sz="3600" b="1" kern="1200" dirty="0" err="1">
                <a:solidFill>
                  <a:srgbClr val="FFFFFF"/>
                </a:solidFill>
                <a:latin typeface="Candara" panose="020E0502030303020204" pitchFamily="34" charset="0"/>
              </a:rPr>
              <a:t>Zemljevid</a:t>
            </a:r>
            <a:r>
              <a:rPr lang="en-US" sz="3600" b="1" kern="1200" dirty="0">
                <a:solidFill>
                  <a:srgbClr val="FFFFFF"/>
                </a:solidFill>
                <a:latin typeface="Candara" panose="020E0502030303020204" pitchFamily="34" charset="0"/>
              </a:rPr>
              <a:t>“ </a:t>
            </a:r>
            <a:r>
              <a:rPr lang="en-US" sz="3600" b="1" kern="1200" dirty="0" err="1">
                <a:solidFill>
                  <a:srgbClr val="FFFFFF"/>
                </a:solidFill>
                <a:latin typeface="Candara" panose="020E0502030303020204" pitchFamily="34" charset="0"/>
              </a:rPr>
              <a:t>mednarodnih</a:t>
            </a:r>
            <a:r>
              <a:rPr lang="en-US" sz="3600" b="1" kern="1200" dirty="0">
                <a:solidFill>
                  <a:srgbClr val="FFFFFF"/>
                </a:solidFill>
                <a:latin typeface="Candara" panose="020E0502030303020204" pitchFamily="34" charset="0"/>
              </a:rPr>
              <a:t> </a:t>
            </a:r>
            <a:r>
              <a:rPr lang="en-US" sz="3600" b="1" kern="1200" dirty="0" err="1">
                <a:solidFill>
                  <a:srgbClr val="FFFFFF"/>
                </a:solidFill>
                <a:latin typeface="Candara" panose="020E0502030303020204" pitchFamily="34" charset="0"/>
              </a:rPr>
              <a:t>raziskav</a:t>
            </a:r>
            <a:r>
              <a:rPr lang="en-US" sz="3600" b="1" kern="1200" dirty="0">
                <a:solidFill>
                  <a:srgbClr val="FFFFFF"/>
                </a:solidFill>
                <a:latin typeface="Candara" panose="020E0502030303020204" pitchFamily="34" charset="0"/>
              </a:rPr>
              <a:t> v </a:t>
            </a:r>
            <a:r>
              <a:rPr lang="en-US" sz="3600" b="1" kern="1200" dirty="0" err="1">
                <a:solidFill>
                  <a:srgbClr val="FFFFFF"/>
                </a:solidFill>
                <a:latin typeface="Candara" panose="020E0502030303020204" pitchFamily="34" charset="0"/>
              </a:rPr>
              <a:t>Sloveniji</a:t>
            </a:r>
            <a:endParaRPr lang="en-US" sz="3600" b="1" kern="1200" dirty="0">
              <a:solidFill>
                <a:srgbClr val="FFFFFF"/>
              </a:solidFill>
              <a:latin typeface="Candara" panose="020E0502030303020204" pitchFamily="34" charset="0"/>
            </a:endParaRPr>
          </a:p>
        </p:txBody>
      </p:sp>
      <p:pic>
        <p:nvPicPr>
          <p:cNvPr id="3" name="Picture 2">
            <a:extLst>
              <a:ext uri="{FF2B5EF4-FFF2-40B4-BE49-F238E27FC236}">
                <a16:creationId xmlns:a16="http://schemas.microsoft.com/office/drawing/2014/main" id="{88885364-2C9D-AA19-918E-A3887E844EDC}"/>
              </a:ext>
            </a:extLst>
          </p:cNvPr>
          <p:cNvPicPr>
            <a:picLocks noChangeAspect="1"/>
          </p:cNvPicPr>
          <p:nvPr/>
        </p:nvPicPr>
        <p:blipFill>
          <a:blip r:embed="rId2"/>
          <a:stretch>
            <a:fillRect/>
          </a:stretch>
        </p:blipFill>
        <p:spPr>
          <a:xfrm>
            <a:off x="900113" y="1653009"/>
            <a:ext cx="10758488" cy="5125140"/>
          </a:xfrm>
          <a:prstGeom prst="rect">
            <a:avLst/>
          </a:prstGeom>
        </p:spPr>
      </p:pic>
      <p:sp>
        <p:nvSpPr>
          <p:cNvPr id="2" name="TextBox 1">
            <a:extLst>
              <a:ext uri="{FF2B5EF4-FFF2-40B4-BE49-F238E27FC236}">
                <a16:creationId xmlns:a16="http://schemas.microsoft.com/office/drawing/2014/main" id="{AE484BC2-0999-4345-EB59-9D50857E8857}"/>
              </a:ext>
            </a:extLst>
          </p:cNvPr>
          <p:cNvSpPr txBox="1"/>
          <p:nvPr/>
        </p:nvSpPr>
        <p:spPr>
          <a:xfrm>
            <a:off x="9135979" y="344290"/>
            <a:ext cx="1726834" cy="584775"/>
          </a:xfrm>
          <a:prstGeom prst="rect">
            <a:avLst/>
          </a:prstGeom>
          <a:noFill/>
        </p:spPr>
        <p:txBody>
          <a:bodyPr wrap="square" rtlCol="0">
            <a:spAutoFit/>
          </a:bodyPr>
          <a:lstStyle/>
          <a:p>
            <a:r>
              <a:rPr lang="sl-SI" sz="3200" b="1" i="1" dirty="0">
                <a:solidFill>
                  <a:schemeClr val="accent1">
                    <a:lumMod val="40000"/>
                    <a:lumOff val="60000"/>
                  </a:schemeClr>
                </a:solidFill>
                <a:latin typeface="Candara" panose="020E0502030303020204" pitchFamily="34" charset="0"/>
              </a:rPr>
              <a:t>Kaj?</a:t>
            </a:r>
          </a:p>
        </p:txBody>
      </p:sp>
    </p:spTree>
    <p:extLst>
      <p:ext uri="{BB962C8B-B14F-4D97-AF65-F5344CB8AC3E}">
        <p14:creationId xmlns:p14="http://schemas.microsoft.com/office/powerpoint/2010/main" val="964566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F8796C6-3AFF-9229-C32D-68D9559A1C2A}"/>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3600" b="1" kern="1200" dirty="0">
                <a:solidFill>
                  <a:srgbClr val="FFFFFF"/>
                </a:solidFill>
                <a:latin typeface="Candara" panose="020E0502030303020204" pitchFamily="34" charset="0"/>
              </a:rPr>
              <a:t>„</a:t>
            </a:r>
            <a:r>
              <a:rPr lang="en-US" sz="3600" b="1" kern="1200" dirty="0" err="1">
                <a:solidFill>
                  <a:srgbClr val="FFFFFF"/>
                </a:solidFill>
                <a:latin typeface="Candara" panose="020E0502030303020204" pitchFamily="34" charset="0"/>
              </a:rPr>
              <a:t>Zemljevid</a:t>
            </a:r>
            <a:r>
              <a:rPr lang="en-US" sz="3600" b="1" kern="1200" dirty="0">
                <a:solidFill>
                  <a:srgbClr val="FFFFFF"/>
                </a:solidFill>
                <a:latin typeface="Candara" panose="020E0502030303020204" pitchFamily="34" charset="0"/>
              </a:rPr>
              <a:t>“ </a:t>
            </a:r>
            <a:r>
              <a:rPr lang="en-US" sz="3600" b="1" kern="1200" dirty="0" err="1">
                <a:solidFill>
                  <a:srgbClr val="FFFFFF"/>
                </a:solidFill>
                <a:latin typeface="Candara" panose="020E0502030303020204" pitchFamily="34" charset="0"/>
              </a:rPr>
              <a:t>mednarodnih</a:t>
            </a:r>
            <a:r>
              <a:rPr lang="en-US" sz="3600" b="1" kern="1200" dirty="0">
                <a:solidFill>
                  <a:srgbClr val="FFFFFF"/>
                </a:solidFill>
                <a:latin typeface="Candara" panose="020E0502030303020204" pitchFamily="34" charset="0"/>
              </a:rPr>
              <a:t> </a:t>
            </a:r>
            <a:r>
              <a:rPr lang="en-US" sz="3600" b="1" kern="1200" dirty="0" err="1">
                <a:solidFill>
                  <a:srgbClr val="FFFFFF"/>
                </a:solidFill>
                <a:latin typeface="Candara" panose="020E0502030303020204" pitchFamily="34" charset="0"/>
              </a:rPr>
              <a:t>raziskav</a:t>
            </a:r>
            <a:r>
              <a:rPr lang="en-US" sz="3600" b="1" kern="1200" dirty="0">
                <a:solidFill>
                  <a:srgbClr val="FFFFFF"/>
                </a:solidFill>
                <a:latin typeface="Candara" panose="020E0502030303020204" pitchFamily="34" charset="0"/>
              </a:rPr>
              <a:t> v </a:t>
            </a:r>
            <a:r>
              <a:rPr lang="en-US" sz="3600" b="1" kern="1200" dirty="0" err="1">
                <a:solidFill>
                  <a:srgbClr val="FFFFFF"/>
                </a:solidFill>
                <a:latin typeface="Candara" panose="020E0502030303020204" pitchFamily="34" charset="0"/>
              </a:rPr>
              <a:t>Sloveniji</a:t>
            </a:r>
            <a:endParaRPr lang="en-US" sz="3600" b="1" kern="1200" dirty="0">
              <a:solidFill>
                <a:srgbClr val="FFFFFF"/>
              </a:solidFill>
              <a:latin typeface="Candara" panose="020E0502030303020204" pitchFamily="34" charset="0"/>
            </a:endParaRPr>
          </a:p>
        </p:txBody>
      </p:sp>
      <p:pic>
        <p:nvPicPr>
          <p:cNvPr id="3" name="Picture 2">
            <a:extLst>
              <a:ext uri="{FF2B5EF4-FFF2-40B4-BE49-F238E27FC236}">
                <a16:creationId xmlns:a16="http://schemas.microsoft.com/office/drawing/2014/main" id="{88885364-2C9D-AA19-918E-A3887E844EDC}"/>
              </a:ext>
            </a:extLst>
          </p:cNvPr>
          <p:cNvPicPr>
            <a:picLocks noChangeAspect="1"/>
          </p:cNvPicPr>
          <p:nvPr/>
        </p:nvPicPr>
        <p:blipFill>
          <a:blip r:embed="rId2"/>
          <a:stretch>
            <a:fillRect/>
          </a:stretch>
        </p:blipFill>
        <p:spPr>
          <a:xfrm>
            <a:off x="900113" y="1653009"/>
            <a:ext cx="10758488" cy="5125140"/>
          </a:xfrm>
          <a:prstGeom prst="rect">
            <a:avLst/>
          </a:prstGeom>
        </p:spPr>
      </p:pic>
      <p:sp>
        <p:nvSpPr>
          <p:cNvPr id="2" name="Rectangle 1">
            <a:extLst>
              <a:ext uri="{FF2B5EF4-FFF2-40B4-BE49-F238E27FC236}">
                <a16:creationId xmlns:a16="http://schemas.microsoft.com/office/drawing/2014/main" id="{33FE0E1A-5A92-7CAF-5E5A-BC79292F97F0}"/>
              </a:ext>
            </a:extLst>
          </p:cNvPr>
          <p:cNvSpPr/>
          <p:nvPr/>
        </p:nvSpPr>
        <p:spPr>
          <a:xfrm>
            <a:off x="8202967" y="2876365"/>
            <a:ext cx="337351" cy="3373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4" name="Speech Bubble: Rectangle with Corners Rounded 3">
            <a:extLst>
              <a:ext uri="{FF2B5EF4-FFF2-40B4-BE49-F238E27FC236}">
                <a16:creationId xmlns:a16="http://schemas.microsoft.com/office/drawing/2014/main" id="{92930862-D8DB-B5BE-614B-942BC9A734B1}"/>
              </a:ext>
            </a:extLst>
          </p:cNvPr>
          <p:cNvSpPr/>
          <p:nvPr/>
        </p:nvSpPr>
        <p:spPr>
          <a:xfrm>
            <a:off x="8202967" y="321587"/>
            <a:ext cx="3892779" cy="1012102"/>
          </a:xfrm>
          <a:prstGeom prst="wedgeRoundRectCallout">
            <a:avLst>
              <a:gd name="adj1" fmla="val -35531"/>
              <a:gd name="adj2" fmla="val 204411"/>
              <a:gd name="adj3" fmla="val 16667"/>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t>Zadnji razpoložljivi podatki </a:t>
            </a:r>
          </a:p>
          <a:p>
            <a:pPr algn="ctr"/>
            <a:r>
              <a:rPr lang="sl-SI" dirty="0"/>
              <a:t>PIRLS 2021, ICCS 2022 in PISA 2022</a:t>
            </a:r>
          </a:p>
        </p:txBody>
      </p:sp>
      <p:sp>
        <p:nvSpPr>
          <p:cNvPr id="6" name="Rectangle 5">
            <a:extLst>
              <a:ext uri="{FF2B5EF4-FFF2-40B4-BE49-F238E27FC236}">
                <a16:creationId xmlns:a16="http://schemas.microsoft.com/office/drawing/2014/main" id="{42462F58-0535-29E9-D4F1-286A76757EC0}"/>
              </a:ext>
            </a:extLst>
          </p:cNvPr>
          <p:cNvSpPr/>
          <p:nvPr/>
        </p:nvSpPr>
        <p:spPr>
          <a:xfrm>
            <a:off x="8540318" y="4976544"/>
            <a:ext cx="337351" cy="337352"/>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9" name="Rectangle 8">
            <a:extLst>
              <a:ext uri="{FF2B5EF4-FFF2-40B4-BE49-F238E27FC236}">
                <a16:creationId xmlns:a16="http://schemas.microsoft.com/office/drawing/2014/main" id="{07483C3A-0D80-15BF-AD36-4081DB633803}"/>
              </a:ext>
            </a:extLst>
          </p:cNvPr>
          <p:cNvSpPr/>
          <p:nvPr/>
        </p:nvSpPr>
        <p:spPr>
          <a:xfrm>
            <a:off x="8540317" y="4268397"/>
            <a:ext cx="337351" cy="337352"/>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2341869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F8796C6-3AFF-9229-C32D-68D9559A1C2A}"/>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3600" b="1" kern="1200" dirty="0">
                <a:solidFill>
                  <a:srgbClr val="FFFFFF"/>
                </a:solidFill>
                <a:latin typeface="Candara" panose="020E0502030303020204" pitchFamily="34" charset="0"/>
              </a:rPr>
              <a:t>„</a:t>
            </a:r>
            <a:r>
              <a:rPr lang="en-US" sz="3600" b="1" kern="1200" dirty="0" err="1">
                <a:solidFill>
                  <a:srgbClr val="FFFFFF"/>
                </a:solidFill>
                <a:latin typeface="Candara" panose="020E0502030303020204" pitchFamily="34" charset="0"/>
              </a:rPr>
              <a:t>Zemljevid</a:t>
            </a:r>
            <a:r>
              <a:rPr lang="en-US" sz="3600" b="1" kern="1200" dirty="0">
                <a:solidFill>
                  <a:srgbClr val="FFFFFF"/>
                </a:solidFill>
                <a:latin typeface="Candara" panose="020E0502030303020204" pitchFamily="34" charset="0"/>
              </a:rPr>
              <a:t>“ </a:t>
            </a:r>
            <a:r>
              <a:rPr lang="en-US" sz="3600" b="1" kern="1200" dirty="0" err="1">
                <a:solidFill>
                  <a:srgbClr val="FFFFFF"/>
                </a:solidFill>
                <a:latin typeface="Candara" panose="020E0502030303020204" pitchFamily="34" charset="0"/>
              </a:rPr>
              <a:t>mednarodnih</a:t>
            </a:r>
            <a:r>
              <a:rPr lang="en-US" sz="3600" b="1" kern="1200" dirty="0">
                <a:solidFill>
                  <a:srgbClr val="FFFFFF"/>
                </a:solidFill>
                <a:latin typeface="Candara" panose="020E0502030303020204" pitchFamily="34" charset="0"/>
              </a:rPr>
              <a:t> </a:t>
            </a:r>
            <a:r>
              <a:rPr lang="en-US" sz="3600" b="1" kern="1200" dirty="0" err="1">
                <a:solidFill>
                  <a:srgbClr val="FFFFFF"/>
                </a:solidFill>
                <a:latin typeface="Candara" panose="020E0502030303020204" pitchFamily="34" charset="0"/>
              </a:rPr>
              <a:t>raziskav</a:t>
            </a:r>
            <a:r>
              <a:rPr lang="en-US" sz="3600" b="1" kern="1200" dirty="0">
                <a:solidFill>
                  <a:srgbClr val="FFFFFF"/>
                </a:solidFill>
                <a:latin typeface="Candara" panose="020E0502030303020204" pitchFamily="34" charset="0"/>
              </a:rPr>
              <a:t> v </a:t>
            </a:r>
            <a:r>
              <a:rPr lang="en-US" sz="3600" b="1" kern="1200" dirty="0" err="1">
                <a:solidFill>
                  <a:srgbClr val="FFFFFF"/>
                </a:solidFill>
                <a:latin typeface="Candara" panose="020E0502030303020204" pitchFamily="34" charset="0"/>
              </a:rPr>
              <a:t>Sloveniji</a:t>
            </a:r>
            <a:endParaRPr lang="en-US" sz="3600" b="1" kern="1200" dirty="0">
              <a:solidFill>
                <a:srgbClr val="FFFFFF"/>
              </a:solidFill>
              <a:latin typeface="Candara" panose="020E0502030303020204" pitchFamily="34" charset="0"/>
            </a:endParaRPr>
          </a:p>
        </p:txBody>
      </p:sp>
      <p:pic>
        <p:nvPicPr>
          <p:cNvPr id="3" name="Picture 2">
            <a:extLst>
              <a:ext uri="{FF2B5EF4-FFF2-40B4-BE49-F238E27FC236}">
                <a16:creationId xmlns:a16="http://schemas.microsoft.com/office/drawing/2014/main" id="{88885364-2C9D-AA19-918E-A3887E844EDC}"/>
              </a:ext>
            </a:extLst>
          </p:cNvPr>
          <p:cNvPicPr>
            <a:picLocks noChangeAspect="1"/>
          </p:cNvPicPr>
          <p:nvPr/>
        </p:nvPicPr>
        <p:blipFill>
          <a:blip r:embed="rId2"/>
          <a:stretch>
            <a:fillRect/>
          </a:stretch>
        </p:blipFill>
        <p:spPr>
          <a:xfrm>
            <a:off x="900113" y="1653009"/>
            <a:ext cx="10758488" cy="5125140"/>
          </a:xfrm>
          <a:prstGeom prst="rect">
            <a:avLst/>
          </a:prstGeom>
        </p:spPr>
      </p:pic>
      <p:sp>
        <p:nvSpPr>
          <p:cNvPr id="2" name="Rectangle 1">
            <a:extLst>
              <a:ext uri="{FF2B5EF4-FFF2-40B4-BE49-F238E27FC236}">
                <a16:creationId xmlns:a16="http://schemas.microsoft.com/office/drawing/2014/main" id="{33FE0E1A-5A92-7CAF-5E5A-BC79292F97F0}"/>
              </a:ext>
            </a:extLst>
          </p:cNvPr>
          <p:cNvSpPr/>
          <p:nvPr/>
        </p:nvSpPr>
        <p:spPr>
          <a:xfrm>
            <a:off x="8202967" y="2876365"/>
            <a:ext cx="337351" cy="3373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4" name="Rectangle 3">
            <a:extLst>
              <a:ext uri="{FF2B5EF4-FFF2-40B4-BE49-F238E27FC236}">
                <a16:creationId xmlns:a16="http://schemas.microsoft.com/office/drawing/2014/main" id="{D5490C71-6858-1E12-3838-0A7F00CC2C3D}"/>
              </a:ext>
            </a:extLst>
          </p:cNvPr>
          <p:cNvSpPr/>
          <p:nvPr/>
        </p:nvSpPr>
        <p:spPr>
          <a:xfrm>
            <a:off x="4747333" y="2876365"/>
            <a:ext cx="337351" cy="3373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 name="Rectangle 5">
            <a:extLst>
              <a:ext uri="{FF2B5EF4-FFF2-40B4-BE49-F238E27FC236}">
                <a16:creationId xmlns:a16="http://schemas.microsoft.com/office/drawing/2014/main" id="{28DFF740-5F81-9831-1123-A9238F116426}"/>
              </a:ext>
            </a:extLst>
          </p:cNvPr>
          <p:cNvSpPr/>
          <p:nvPr/>
        </p:nvSpPr>
        <p:spPr>
          <a:xfrm>
            <a:off x="6483659" y="2878584"/>
            <a:ext cx="337351" cy="3373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8" name="Arc 7">
            <a:extLst>
              <a:ext uri="{FF2B5EF4-FFF2-40B4-BE49-F238E27FC236}">
                <a16:creationId xmlns:a16="http://schemas.microsoft.com/office/drawing/2014/main" id="{CE4D9CFD-CD6D-4F80-2762-48B4F7140539}"/>
              </a:ext>
            </a:extLst>
          </p:cNvPr>
          <p:cNvSpPr/>
          <p:nvPr/>
        </p:nvSpPr>
        <p:spPr>
          <a:xfrm>
            <a:off x="6667129" y="2428387"/>
            <a:ext cx="1748900" cy="773688"/>
          </a:xfrm>
          <a:prstGeom prst="arc">
            <a:avLst>
              <a:gd name="adj1" fmla="val 10722822"/>
              <a:gd name="adj2" fmla="val 159781"/>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l-SI"/>
          </a:p>
        </p:txBody>
      </p:sp>
      <p:sp>
        <p:nvSpPr>
          <p:cNvPr id="9" name="Arc 8">
            <a:extLst>
              <a:ext uri="{FF2B5EF4-FFF2-40B4-BE49-F238E27FC236}">
                <a16:creationId xmlns:a16="http://schemas.microsoft.com/office/drawing/2014/main" id="{7FD5CA13-9419-9803-1813-CFBFA0A1AEDF}"/>
              </a:ext>
            </a:extLst>
          </p:cNvPr>
          <p:cNvSpPr/>
          <p:nvPr/>
        </p:nvSpPr>
        <p:spPr>
          <a:xfrm>
            <a:off x="4924578" y="2460693"/>
            <a:ext cx="1748900" cy="773688"/>
          </a:xfrm>
          <a:prstGeom prst="arc">
            <a:avLst>
              <a:gd name="adj1" fmla="val 10722822"/>
              <a:gd name="adj2" fmla="val 159781"/>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l-SI"/>
          </a:p>
        </p:txBody>
      </p:sp>
      <p:sp>
        <p:nvSpPr>
          <p:cNvPr id="10" name="Speech Bubble: Rectangle with Corners Rounded 9">
            <a:extLst>
              <a:ext uri="{FF2B5EF4-FFF2-40B4-BE49-F238E27FC236}">
                <a16:creationId xmlns:a16="http://schemas.microsoft.com/office/drawing/2014/main" id="{D7EBC112-4AAB-6093-65E4-C61F792046D3}"/>
              </a:ext>
            </a:extLst>
          </p:cNvPr>
          <p:cNvSpPr/>
          <p:nvPr/>
        </p:nvSpPr>
        <p:spPr>
          <a:xfrm>
            <a:off x="8128856" y="196778"/>
            <a:ext cx="3998976" cy="1210460"/>
          </a:xfrm>
          <a:prstGeom prst="wedgeRoundRectCallout">
            <a:avLst>
              <a:gd name="adj1" fmla="val -32062"/>
              <a:gd name="adj2" fmla="val 148968"/>
              <a:gd name="adj3" fmla="val 16667"/>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t>Analiza trendov </a:t>
            </a:r>
          </a:p>
          <a:p>
            <a:pPr algn="ctr"/>
            <a:r>
              <a:rPr lang="sl-SI" dirty="0"/>
              <a:t>PIRLS  2001-2006-2011-2016-2021</a:t>
            </a:r>
          </a:p>
          <a:p>
            <a:pPr algn="ctr"/>
            <a:r>
              <a:rPr lang="sl-SI" dirty="0"/>
              <a:t>ICCS 2009-2016-2022</a:t>
            </a:r>
          </a:p>
          <a:p>
            <a:pPr algn="ctr"/>
            <a:r>
              <a:rPr lang="sl-SI" dirty="0"/>
              <a:t>PISA  2006-2009-2012-2015-2018-2022</a:t>
            </a:r>
          </a:p>
        </p:txBody>
      </p:sp>
      <p:sp>
        <p:nvSpPr>
          <p:cNvPr id="11" name="Rectangle 10">
            <a:extLst>
              <a:ext uri="{FF2B5EF4-FFF2-40B4-BE49-F238E27FC236}">
                <a16:creationId xmlns:a16="http://schemas.microsoft.com/office/drawing/2014/main" id="{B59FBC48-046B-1E30-B388-80029B1C1D10}"/>
              </a:ext>
            </a:extLst>
          </p:cNvPr>
          <p:cNvSpPr/>
          <p:nvPr/>
        </p:nvSpPr>
        <p:spPr>
          <a:xfrm>
            <a:off x="3040725" y="2855701"/>
            <a:ext cx="337351" cy="3373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3" name="Arc 12">
            <a:extLst>
              <a:ext uri="{FF2B5EF4-FFF2-40B4-BE49-F238E27FC236}">
                <a16:creationId xmlns:a16="http://schemas.microsoft.com/office/drawing/2014/main" id="{D196CD92-3A6B-1054-9AFA-697598CC7A30}"/>
              </a:ext>
            </a:extLst>
          </p:cNvPr>
          <p:cNvSpPr/>
          <p:nvPr/>
        </p:nvSpPr>
        <p:spPr>
          <a:xfrm>
            <a:off x="3173520" y="2440029"/>
            <a:ext cx="1748900" cy="773688"/>
          </a:xfrm>
          <a:prstGeom prst="arc">
            <a:avLst>
              <a:gd name="adj1" fmla="val 10722822"/>
              <a:gd name="adj2" fmla="val 159781"/>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l-SI"/>
          </a:p>
        </p:txBody>
      </p:sp>
      <p:sp>
        <p:nvSpPr>
          <p:cNvPr id="15" name="Rectangle 14">
            <a:extLst>
              <a:ext uri="{FF2B5EF4-FFF2-40B4-BE49-F238E27FC236}">
                <a16:creationId xmlns:a16="http://schemas.microsoft.com/office/drawing/2014/main" id="{126BB544-051E-A1E6-F967-652DEA33B65F}"/>
              </a:ext>
            </a:extLst>
          </p:cNvPr>
          <p:cNvSpPr/>
          <p:nvPr/>
        </p:nvSpPr>
        <p:spPr>
          <a:xfrm>
            <a:off x="1296511" y="2855701"/>
            <a:ext cx="337351" cy="3373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7" name="Arc 16">
            <a:extLst>
              <a:ext uri="{FF2B5EF4-FFF2-40B4-BE49-F238E27FC236}">
                <a16:creationId xmlns:a16="http://schemas.microsoft.com/office/drawing/2014/main" id="{D97A08AE-4AA3-6659-DD76-D6CA40B50534}"/>
              </a:ext>
            </a:extLst>
          </p:cNvPr>
          <p:cNvSpPr/>
          <p:nvPr/>
        </p:nvSpPr>
        <p:spPr>
          <a:xfrm>
            <a:off x="1429306" y="2440029"/>
            <a:ext cx="1748900" cy="773688"/>
          </a:xfrm>
          <a:prstGeom prst="arc">
            <a:avLst>
              <a:gd name="adj1" fmla="val 10722822"/>
              <a:gd name="adj2" fmla="val 159781"/>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l-SI"/>
          </a:p>
        </p:txBody>
      </p:sp>
      <p:sp>
        <p:nvSpPr>
          <p:cNvPr id="18" name="Rectangle 17">
            <a:extLst>
              <a:ext uri="{FF2B5EF4-FFF2-40B4-BE49-F238E27FC236}">
                <a16:creationId xmlns:a16="http://schemas.microsoft.com/office/drawing/2014/main" id="{D54DE937-D350-04B0-2B0B-7855343D65C4}"/>
              </a:ext>
            </a:extLst>
          </p:cNvPr>
          <p:cNvSpPr/>
          <p:nvPr/>
        </p:nvSpPr>
        <p:spPr>
          <a:xfrm>
            <a:off x="7167917" y="4984565"/>
            <a:ext cx="337351" cy="337352"/>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1" name="Rectangle 20">
            <a:extLst>
              <a:ext uri="{FF2B5EF4-FFF2-40B4-BE49-F238E27FC236}">
                <a16:creationId xmlns:a16="http://schemas.microsoft.com/office/drawing/2014/main" id="{EB12D6DF-293A-DB3E-A731-6DD8B2557998}"/>
              </a:ext>
            </a:extLst>
          </p:cNvPr>
          <p:cNvSpPr/>
          <p:nvPr/>
        </p:nvSpPr>
        <p:spPr>
          <a:xfrm>
            <a:off x="8540318" y="4984565"/>
            <a:ext cx="337351" cy="337352"/>
          </a:xfrm>
          <a:prstGeom prst="rect">
            <a:avLst/>
          </a:prstGeom>
          <a:noFill/>
          <a:ln w="57150">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2" name="Rectangle 21">
            <a:extLst>
              <a:ext uri="{FF2B5EF4-FFF2-40B4-BE49-F238E27FC236}">
                <a16:creationId xmlns:a16="http://schemas.microsoft.com/office/drawing/2014/main" id="{0B7E7BDE-7810-0AA4-1B09-9DD897D4236A}"/>
              </a:ext>
            </a:extLst>
          </p:cNvPr>
          <p:cNvSpPr/>
          <p:nvPr/>
        </p:nvSpPr>
        <p:spPr>
          <a:xfrm>
            <a:off x="6144366" y="4984565"/>
            <a:ext cx="337351" cy="337352"/>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3" name="Rectangle 22">
            <a:extLst>
              <a:ext uri="{FF2B5EF4-FFF2-40B4-BE49-F238E27FC236}">
                <a16:creationId xmlns:a16="http://schemas.microsoft.com/office/drawing/2014/main" id="{24B11BE3-095C-933E-3A25-D8992AAECBBD}"/>
              </a:ext>
            </a:extLst>
          </p:cNvPr>
          <p:cNvSpPr/>
          <p:nvPr/>
        </p:nvSpPr>
        <p:spPr>
          <a:xfrm>
            <a:off x="5120815" y="4984565"/>
            <a:ext cx="337351" cy="337352"/>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4" name="Rectangle 23">
            <a:extLst>
              <a:ext uri="{FF2B5EF4-FFF2-40B4-BE49-F238E27FC236}">
                <a16:creationId xmlns:a16="http://schemas.microsoft.com/office/drawing/2014/main" id="{11EFFC4B-2983-9578-FD90-736ECBDF8BBA}"/>
              </a:ext>
            </a:extLst>
          </p:cNvPr>
          <p:cNvSpPr/>
          <p:nvPr/>
        </p:nvSpPr>
        <p:spPr>
          <a:xfrm>
            <a:off x="4076195" y="4984565"/>
            <a:ext cx="337351" cy="337352"/>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5" name="Rectangle 24">
            <a:extLst>
              <a:ext uri="{FF2B5EF4-FFF2-40B4-BE49-F238E27FC236}">
                <a16:creationId xmlns:a16="http://schemas.microsoft.com/office/drawing/2014/main" id="{B79B7552-96FB-C709-F840-6A9BED07214E}"/>
              </a:ext>
            </a:extLst>
          </p:cNvPr>
          <p:cNvSpPr/>
          <p:nvPr/>
        </p:nvSpPr>
        <p:spPr>
          <a:xfrm>
            <a:off x="3052644" y="4984565"/>
            <a:ext cx="337351" cy="337352"/>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6" name="Arc 25">
            <a:extLst>
              <a:ext uri="{FF2B5EF4-FFF2-40B4-BE49-F238E27FC236}">
                <a16:creationId xmlns:a16="http://schemas.microsoft.com/office/drawing/2014/main" id="{9AB5F406-3F3B-0913-05C8-1E58112B6BC6}"/>
              </a:ext>
            </a:extLst>
          </p:cNvPr>
          <p:cNvSpPr/>
          <p:nvPr/>
        </p:nvSpPr>
        <p:spPr>
          <a:xfrm>
            <a:off x="3222814" y="4588425"/>
            <a:ext cx="999936" cy="773688"/>
          </a:xfrm>
          <a:prstGeom prst="arc">
            <a:avLst>
              <a:gd name="adj1" fmla="val 10722822"/>
              <a:gd name="adj2" fmla="val 159781"/>
            </a:avLst>
          </a:prstGeom>
          <a:ln w="571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l-SI"/>
          </a:p>
        </p:txBody>
      </p:sp>
      <p:sp>
        <p:nvSpPr>
          <p:cNvPr id="27" name="Arc 26">
            <a:extLst>
              <a:ext uri="{FF2B5EF4-FFF2-40B4-BE49-F238E27FC236}">
                <a16:creationId xmlns:a16="http://schemas.microsoft.com/office/drawing/2014/main" id="{D756D74B-F79B-BDD0-DCC4-68D396ABAF8D}"/>
              </a:ext>
            </a:extLst>
          </p:cNvPr>
          <p:cNvSpPr/>
          <p:nvPr/>
        </p:nvSpPr>
        <p:spPr>
          <a:xfrm>
            <a:off x="4254186" y="4588425"/>
            <a:ext cx="999936" cy="773688"/>
          </a:xfrm>
          <a:prstGeom prst="arc">
            <a:avLst>
              <a:gd name="adj1" fmla="val 10722822"/>
              <a:gd name="adj2" fmla="val 159781"/>
            </a:avLst>
          </a:prstGeom>
          <a:ln w="571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l-SI"/>
          </a:p>
        </p:txBody>
      </p:sp>
      <p:sp>
        <p:nvSpPr>
          <p:cNvPr id="28" name="Arc 27">
            <a:extLst>
              <a:ext uri="{FF2B5EF4-FFF2-40B4-BE49-F238E27FC236}">
                <a16:creationId xmlns:a16="http://schemas.microsoft.com/office/drawing/2014/main" id="{BFD4C1EF-C5D2-A7E6-608E-449D167140AB}"/>
              </a:ext>
            </a:extLst>
          </p:cNvPr>
          <p:cNvSpPr/>
          <p:nvPr/>
        </p:nvSpPr>
        <p:spPr>
          <a:xfrm>
            <a:off x="5286061" y="4588425"/>
            <a:ext cx="999936" cy="773688"/>
          </a:xfrm>
          <a:prstGeom prst="arc">
            <a:avLst>
              <a:gd name="adj1" fmla="val 10722822"/>
              <a:gd name="adj2" fmla="val 159781"/>
            </a:avLst>
          </a:prstGeom>
          <a:ln w="571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l-SI"/>
          </a:p>
        </p:txBody>
      </p:sp>
      <p:sp>
        <p:nvSpPr>
          <p:cNvPr id="29" name="Arc 28">
            <a:extLst>
              <a:ext uri="{FF2B5EF4-FFF2-40B4-BE49-F238E27FC236}">
                <a16:creationId xmlns:a16="http://schemas.microsoft.com/office/drawing/2014/main" id="{3799C52F-D639-B3B7-73C1-D8F6A5AA3CF2}"/>
              </a:ext>
            </a:extLst>
          </p:cNvPr>
          <p:cNvSpPr/>
          <p:nvPr/>
        </p:nvSpPr>
        <p:spPr>
          <a:xfrm>
            <a:off x="6313041" y="4587115"/>
            <a:ext cx="999936" cy="773688"/>
          </a:xfrm>
          <a:prstGeom prst="arc">
            <a:avLst>
              <a:gd name="adj1" fmla="val 10722822"/>
              <a:gd name="adj2" fmla="val 159781"/>
            </a:avLst>
          </a:prstGeom>
          <a:ln w="571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l-SI"/>
          </a:p>
        </p:txBody>
      </p:sp>
      <p:sp>
        <p:nvSpPr>
          <p:cNvPr id="30" name="Arc 29">
            <a:extLst>
              <a:ext uri="{FF2B5EF4-FFF2-40B4-BE49-F238E27FC236}">
                <a16:creationId xmlns:a16="http://schemas.microsoft.com/office/drawing/2014/main" id="{E5663991-A9FD-DBDF-334C-9F693789F27F}"/>
              </a:ext>
            </a:extLst>
          </p:cNvPr>
          <p:cNvSpPr/>
          <p:nvPr/>
        </p:nvSpPr>
        <p:spPr>
          <a:xfrm>
            <a:off x="7321046" y="4587115"/>
            <a:ext cx="1343559" cy="784020"/>
          </a:xfrm>
          <a:prstGeom prst="arc">
            <a:avLst>
              <a:gd name="adj1" fmla="val 10722822"/>
              <a:gd name="adj2" fmla="val 159781"/>
            </a:avLst>
          </a:prstGeom>
          <a:ln w="57150">
            <a:solidFill>
              <a:srgbClr val="7030A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l-SI"/>
          </a:p>
        </p:txBody>
      </p:sp>
      <p:sp>
        <p:nvSpPr>
          <p:cNvPr id="19" name="Rectangle 18">
            <a:extLst>
              <a:ext uri="{FF2B5EF4-FFF2-40B4-BE49-F238E27FC236}">
                <a16:creationId xmlns:a16="http://schemas.microsoft.com/office/drawing/2014/main" id="{CD50D506-A0A0-C04D-381B-6880BD977413}"/>
              </a:ext>
            </a:extLst>
          </p:cNvPr>
          <p:cNvSpPr/>
          <p:nvPr/>
        </p:nvSpPr>
        <p:spPr>
          <a:xfrm>
            <a:off x="8545431" y="4247544"/>
            <a:ext cx="337351" cy="337352"/>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0" name="Rectangle 19">
            <a:extLst>
              <a:ext uri="{FF2B5EF4-FFF2-40B4-BE49-F238E27FC236}">
                <a16:creationId xmlns:a16="http://schemas.microsoft.com/office/drawing/2014/main" id="{50E41A29-211E-48A3-0785-3EE0D19EE6CA}"/>
              </a:ext>
            </a:extLst>
          </p:cNvPr>
          <p:cNvSpPr/>
          <p:nvPr/>
        </p:nvSpPr>
        <p:spPr>
          <a:xfrm>
            <a:off x="6481717" y="4237504"/>
            <a:ext cx="337351" cy="337352"/>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31" name="Arc 30">
            <a:extLst>
              <a:ext uri="{FF2B5EF4-FFF2-40B4-BE49-F238E27FC236}">
                <a16:creationId xmlns:a16="http://schemas.microsoft.com/office/drawing/2014/main" id="{36E3ADDC-DFC6-023A-69D5-A32FA499ACEB}"/>
              </a:ext>
            </a:extLst>
          </p:cNvPr>
          <p:cNvSpPr/>
          <p:nvPr/>
        </p:nvSpPr>
        <p:spPr>
          <a:xfrm>
            <a:off x="6636390" y="3808054"/>
            <a:ext cx="2084579" cy="773688"/>
          </a:xfrm>
          <a:prstGeom prst="arc">
            <a:avLst>
              <a:gd name="adj1" fmla="val 10722822"/>
              <a:gd name="adj2" fmla="val 159781"/>
            </a:avLst>
          </a:prstGeom>
          <a:ln w="571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l-SI"/>
          </a:p>
        </p:txBody>
      </p:sp>
      <p:sp>
        <p:nvSpPr>
          <p:cNvPr id="32" name="Rectangle 31">
            <a:extLst>
              <a:ext uri="{FF2B5EF4-FFF2-40B4-BE49-F238E27FC236}">
                <a16:creationId xmlns:a16="http://schemas.microsoft.com/office/drawing/2014/main" id="{B0B57E1B-81E5-B5D9-B953-D5AB44DD28E1}"/>
              </a:ext>
            </a:extLst>
          </p:cNvPr>
          <p:cNvSpPr/>
          <p:nvPr/>
        </p:nvSpPr>
        <p:spPr>
          <a:xfrm>
            <a:off x="4069551" y="4226880"/>
            <a:ext cx="337351" cy="337352"/>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33" name="Arc 32">
            <a:extLst>
              <a:ext uri="{FF2B5EF4-FFF2-40B4-BE49-F238E27FC236}">
                <a16:creationId xmlns:a16="http://schemas.microsoft.com/office/drawing/2014/main" id="{5E7A8FD0-7E2E-7ECA-F594-FD87CF7E64F2}"/>
              </a:ext>
            </a:extLst>
          </p:cNvPr>
          <p:cNvSpPr/>
          <p:nvPr/>
        </p:nvSpPr>
        <p:spPr>
          <a:xfrm>
            <a:off x="4202345" y="3811208"/>
            <a:ext cx="2407001" cy="773688"/>
          </a:xfrm>
          <a:prstGeom prst="arc">
            <a:avLst>
              <a:gd name="adj1" fmla="val 10722822"/>
              <a:gd name="adj2" fmla="val 159781"/>
            </a:avLst>
          </a:prstGeom>
          <a:ln w="571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l-SI"/>
          </a:p>
        </p:txBody>
      </p:sp>
    </p:spTree>
    <p:extLst>
      <p:ext uri="{BB962C8B-B14F-4D97-AF65-F5344CB8AC3E}">
        <p14:creationId xmlns:p14="http://schemas.microsoft.com/office/powerpoint/2010/main" val="843474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F8796C6-3AFF-9229-C32D-68D9559A1C2A}"/>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sl-SI" sz="3600" b="1" kern="1200" dirty="0">
                <a:solidFill>
                  <a:srgbClr val="FFFFFF"/>
                </a:solidFill>
                <a:latin typeface="Candara" panose="020E0502030303020204" pitchFamily="34" charset="0"/>
              </a:rPr>
              <a:t>Osnovni podatki</a:t>
            </a:r>
            <a:endParaRPr lang="en-US" sz="3600" b="1" kern="1200" dirty="0">
              <a:solidFill>
                <a:srgbClr val="FFFFFF"/>
              </a:solidFill>
              <a:latin typeface="Candara" panose="020E0502030303020204" pitchFamily="34" charset="0"/>
            </a:endParaRPr>
          </a:p>
        </p:txBody>
      </p:sp>
      <p:pic>
        <p:nvPicPr>
          <p:cNvPr id="2" name="Picture 1">
            <a:extLst>
              <a:ext uri="{FF2B5EF4-FFF2-40B4-BE49-F238E27FC236}">
                <a16:creationId xmlns:a16="http://schemas.microsoft.com/office/drawing/2014/main" id="{12C3DD63-9953-DE0F-2A33-1ACD40F41BAB}"/>
              </a:ext>
            </a:extLst>
          </p:cNvPr>
          <p:cNvPicPr>
            <a:picLocks noChangeAspect="1"/>
          </p:cNvPicPr>
          <p:nvPr/>
        </p:nvPicPr>
        <p:blipFill>
          <a:blip r:embed="rId2"/>
          <a:stretch>
            <a:fillRect/>
          </a:stretch>
        </p:blipFill>
        <p:spPr>
          <a:xfrm>
            <a:off x="1529573" y="1711695"/>
            <a:ext cx="8965406" cy="5007769"/>
          </a:xfrm>
          <a:prstGeom prst="rect">
            <a:avLst/>
          </a:prstGeom>
        </p:spPr>
      </p:pic>
      <p:sp>
        <p:nvSpPr>
          <p:cNvPr id="3" name="TextBox 2">
            <a:extLst>
              <a:ext uri="{FF2B5EF4-FFF2-40B4-BE49-F238E27FC236}">
                <a16:creationId xmlns:a16="http://schemas.microsoft.com/office/drawing/2014/main" id="{085EAC8E-42E3-4955-0F49-325837675548}"/>
              </a:ext>
            </a:extLst>
          </p:cNvPr>
          <p:cNvSpPr txBox="1"/>
          <p:nvPr/>
        </p:nvSpPr>
        <p:spPr>
          <a:xfrm>
            <a:off x="10530144" y="5841510"/>
            <a:ext cx="1578998" cy="769441"/>
          </a:xfrm>
          <a:prstGeom prst="rect">
            <a:avLst/>
          </a:prstGeom>
          <a:noFill/>
        </p:spPr>
        <p:txBody>
          <a:bodyPr wrap="square" rtlCol="0">
            <a:spAutoFit/>
          </a:bodyPr>
          <a:lstStyle/>
          <a:p>
            <a:r>
              <a:rPr lang="sl-SI" sz="1100" dirty="0">
                <a:solidFill>
                  <a:schemeClr val="bg1">
                    <a:lumMod val="75000"/>
                  </a:schemeClr>
                </a:solidFill>
              </a:rPr>
              <a:t>Več o raziskavah na: </a:t>
            </a:r>
            <a:r>
              <a:rPr lang="sl-SI" sz="1100" dirty="0">
                <a:solidFill>
                  <a:schemeClr val="bg1">
                    <a:lumMod val="75000"/>
                  </a:schemeClr>
                </a:solidFill>
                <a:hlinkClick r:id="rId3">
                  <a:extLst>
                    <a:ext uri="{A12FA001-AC4F-418D-AE19-62706E023703}">
                      <ahyp:hlinkClr xmlns:ahyp="http://schemas.microsoft.com/office/drawing/2018/hyperlinkcolor" val="tx"/>
                    </a:ext>
                  </a:extLst>
                </a:hlinkClick>
              </a:rPr>
              <a:t>Pedagoški institut | Mednarodne raziskave (pei.si)</a:t>
            </a:r>
            <a:endParaRPr lang="sl-SI" sz="1100" dirty="0">
              <a:solidFill>
                <a:schemeClr val="bg1">
                  <a:lumMod val="75000"/>
                </a:schemeClr>
              </a:solidFill>
            </a:endParaRPr>
          </a:p>
        </p:txBody>
      </p:sp>
    </p:spTree>
    <p:extLst>
      <p:ext uri="{BB962C8B-B14F-4D97-AF65-F5344CB8AC3E}">
        <p14:creationId xmlns:p14="http://schemas.microsoft.com/office/powerpoint/2010/main" val="4148101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F8796C6-3AFF-9229-C32D-68D9559A1C2A}"/>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sl-SI" sz="3600" b="1" kern="1200" dirty="0">
                <a:solidFill>
                  <a:srgbClr val="FFFFFF"/>
                </a:solidFill>
                <a:latin typeface="Candara" panose="020E0502030303020204" pitchFamily="34" charset="0"/>
              </a:rPr>
              <a:t>Bralna pismenost  (PIRLS in PISA)</a:t>
            </a:r>
            <a:endParaRPr lang="en-US" sz="3600" b="1" kern="1200" dirty="0">
              <a:solidFill>
                <a:srgbClr val="FFFFFF"/>
              </a:solidFill>
              <a:latin typeface="Candara" panose="020E0502030303020204" pitchFamily="34" charset="0"/>
            </a:endParaRPr>
          </a:p>
        </p:txBody>
      </p:sp>
      <p:pic>
        <p:nvPicPr>
          <p:cNvPr id="2" name="Picture 1">
            <a:extLst>
              <a:ext uri="{FF2B5EF4-FFF2-40B4-BE49-F238E27FC236}">
                <a16:creationId xmlns:a16="http://schemas.microsoft.com/office/drawing/2014/main" id="{0E35A09B-15AE-1BB2-176D-D4132A1CEE12}"/>
              </a:ext>
            </a:extLst>
          </p:cNvPr>
          <p:cNvPicPr>
            <a:picLocks noChangeAspect="1"/>
          </p:cNvPicPr>
          <p:nvPr/>
        </p:nvPicPr>
        <p:blipFill>
          <a:blip r:embed="rId2"/>
          <a:stretch>
            <a:fillRect/>
          </a:stretch>
        </p:blipFill>
        <p:spPr>
          <a:xfrm>
            <a:off x="1114375" y="2184669"/>
            <a:ext cx="4411980" cy="3520440"/>
          </a:xfrm>
          <a:prstGeom prst="rect">
            <a:avLst/>
          </a:prstGeom>
        </p:spPr>
      </p:pic>
      <p:pic>
        <p:nvPicPr>
          <p:cNvPr id="4" name="Picture 3">
            <a:extLst>
              <a:ext uri="{FF2B5EF4-FFF2-40B4-BE49-F238E27FC236}">
                <a16:creationId xmlns:a16="http://schemas.microsoft.com/office/drawing/2014/main" id="{47FEA5D4-7169-FB99-D736-1FDE65CCC573}"/>
              </a:ext>
            </a:extLst>
          </p:cNvPr>
          <p:cNvPicPr>
            <a:picLocks noChangeAspect="1"/>
          </p:cNvPicPr>
          <p:nvPr/>
        </p:nvPicPr>
        <p:blipFill>
          <a:blip r:embed="rId3"/>
          <a:stretch>
            <a:fillRect/>
          </a:stretch>
        </p:blipFill>
        <p:spPr>
          <a:xfrm>
            <a:off x="6323184" y="2165214"/>
            <a:ext cx="5057775" cy="3461766"/>
          </a:xfrm>
          <a:prstGeom prst="rect">
            <a:avLst/>
          </a:prstGeom>
        </p:spPr>
      </p:pic>
      <p:sp>
        <p:nvSpPr>
          <p:cNvPr id="6" name="TextBox 5">
            <a:extLst>
              <a:ext uri="{FF2B5EF4-FFF2-40B4-BE49-F238E27FC236}">
                <a16:creationId xmlns:a16="http://schemas.microsoft.com/office/drawing/2014/main" id="{67F79754-41E4-BB55-BE90-9ABAF027DC13}"/>
              </a:ext>
            </a:extLst>
          </p:cNvPr>
          <p:cNvSpPr txBox="1"/>
          <p:nvPr/>
        </p:nvSpPr>
        <p:spPr>
          <a:xfrm>
            <a:off x="6464968" y="6379129"/>
            <a:ext cx="5594085" cy="400110"/>
          </a:xfrm>
          <a:prstGeom prst="rect">
            <a:avLst/>
          </a:prstGeom>
          <a:noFill/>
        </p:spPr>
        <p:txBody>
          <a:bodyPr wrap="square" rtlCol="0">
            <a:spAutoFit/>
          </a:bodyPr>
          <a:lstStyle/>
          <a:p>
            <a:r>
              <a:rPr lang="sl-SI" sz="1000" dirty="0">
                <a:solidFill>
                  <a:schemeClr val="bg1">
                    <a:lumMod val="75000"/>
                  </a:schemeClr>
                </a:solidFill>
              </a:rPr>
              <a:t>Opomba: Lestvici bralne pismenosti v raziskavah PIRLS in PISA nista „enaki“ – št. točk 500 na lestvici PIRLS ima drug vsebinski pomen kot točk 500 točk na lestvici PISA</a:t>
            </a:r>
          </a:p>
        </p:txBody>
      </p:sp>
      <p:cxnSp>
        <p:nvCxnSpPr>
          <p:cNvPr id="9" name="Straight Connector 8">
            <a:extLst>
              <a:ext uri="{FF2B5EF4-FFF2-40B4-BE49-F238E27FC236}">
                <a16:creationId xmlns:a16="http://schemas.microsoft.com/office/drawing/2014/main" id="{6F7B7F6E-AA23-1507-5D09-816F8A9E3076}"/>
              </a:ext>
            </a:extLst>
          </p:cNvPr>
          <p:cNvCxnSpPr>
            <a:cxnSpLocks/>
          </p:cNvCxnSpPr>
          <p:nvPr/>
        </p:nvCxnSpPr>
        <p:spPr>
          <a:xfrm flipV="1">
            <a:off x="10408596" y="3511685"/>
            <a:ext cx="758757" cy="80739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CA36420-6FAB-34C9-8E9E-8841B5196242}"/>
              </a:ext>
            </a:extLst>
          </p:cNvPr>
          <p:cNvSpPr txBox="1"/>
          <p:nvPr/>
        </p:nvSpPr>
        <p:spPr>
          <a:xfrm>
            <a:off x="10953345" y="3093396"/>
            <a:ext cx="1105708" cy="400110"/>
          </a:xfrm>
          <a:prstGeom prst="rect">
            <a:avLst/>
          </a:prstGeom>
          <a:noFill/>
        </p:spPr>
        <p:txBody>
          <a:bodyPr wrap="square" rtlCol="0">
            <a:spAutoFit/>
          </a:bodyPr>
          <a:lstStyle/>
          <a:p>
            <a:r>
              <a:rPr lang="sl-SI" sz="1000" dirty="0">
                <a:solidFill>
                  <a:schemeClr val="bg1">
                    <a:lumMod val="50000"/>
                  </a:schemeClr>
                </a:solidFill>
              </a:rPr>
              <a:t>Povprečje OECD 476 točk</a:t>
            </a:r>
          </a:p>
        </p:txBody>
      </p:sp>
    </p:spTree>
    <p:extLst>
      <p:ext uri="{BB962C8B-B14F-4D97-AF65-F5344CB8AC3E}">
        <p14:creationId xmlns:p14="http://schemas.microsoft.com/office/powerpoint/2010/main" val="1403729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F8796C6-3AFF-9229-C32D-68D9559A1C2A}"/>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sl-SI" sz="3600" b="1" kern="1200" dirty="0">
                <a:solidFill>
                  <a:srgbClr val="FFFFFF"/>
                </a:solidFill>
                <a:latin typeface="Candara" panose="020E0502030303020204" pitchFamily="34" charset="0"/>
              </a:rPr>
              <a:t>Bralna pismenost (PIRLS in PISA)</a:t>
            </a:r>
            <a:br>
              <a:rPr lang="sl-SI" sz="3600" b="1" kern="1200" dirty="0">
                <a:solidFill>
                  <a:srgbClr val="FFFFFF"/>
                </a:solidFill>
                <a:latin typeface="Candara" panose="020E0502030303020204" pitchFamily="34" charset="0"/>
              </a:rPr>
            </a:br>
            <a:r>
              <a:rPr lang="sl-SI" sz="3600" b="1" kern="1200" dirty="0">
                <a:solidFill>
                  <a:srgbClr val="FFFFFF"/>
                </a:solidFill>
                <a:latin typeface="Candara" panose="020E0502030303020204" pitchFamily="34" charset="0"/>
              </a:rPr>
              <a:t>- primerjave z drugimi državami</a:t>
            </a:r>
            <a:endParaRPr lang="en-US" sz="3600" b="1" kern="1200" dirty="0">
              <a:solidFill>
                <a:srgbClr val="FFFFFF"/>
              </a:solidFill>
              <a:latin typeface="Candara" panose="020E0502030303020204" pitchFamily="34" charset="0"/>
            </a:endParaRPr>
          </a:p>
        </p:txBody>
      </p:sp>
      <p:pic>
        <p:nvPicPr>
          <p:cNvPr id="4" name="Picture 3">
            <a:extLst>
              <a:ext uri="{FF2B5EF4-FFF2-40B4-BE49-F238E27FC236}">
                <a16:creationId xmlns:a16="http://schemas.microsoft.com/office/drawing/2014/main" id="{178CE3EF-D92C-E3C9-7D86-2B651A0205E6}"/>
              </a:ext>
            </a:extLst>
          </p:cNvPr>
          <p:cNvPicPr>
            <a:picLocks noChangeAspect="1"/>
          </p:cNvPicPr>
          <p:nvPr/>
        </p:nvPicPr>
        <p:blipFill>
          <a:blip r:embed="rId2"/>
          <a:stretch>
            <a:fillRect/>
          </a:stretch>
        </p:blipFill>
        <p:spPr>
          <a:xfrm>
            <a:off x="3069270" y="1717763"/>
            <a:ext cx="3125153" cy="2493645"/>
          </a:xfrm>
          <a:prstGeom prst="rect">
            <a:avLst/>
          </a:prstGeom>
        </p:spPr>
      </p:pic>
      <p:pic>
        <p:nvPicPr>
          <p:cNvPr id="6" name="Picture 5">
            <a:extLst>
              <a:ext uri="{FF2B5EF4-FFF2-40B4-BE49-F238E27FC236}">
                <a16:creationId xmlns:a16="http://schemas.microsoft.com/office/drawing/2014/main" id="{14FAAF25-F489-771C-2644-10F3CC31FE44}"/>
              </a:ext>
            </a:extLst>
          </p:cNvPr>
          <p:cNvPicPr>
            <a:picLocks noChangeAspect="1"/>
          </p:cNvPicPr>
          <p:nvPr/>
        </p:nvPicPr>
        <p:blipFill>
          <a:blip r:embed="rId3"/>
          <a:stretch>
            <a:fillRect/>
          </a:stretch>
        </p:blipFill>
        <p:spPr>
          <a:xfrm>
            <a:off x="6114640" y="1717763"/>
            <a:ext cx="3125153" cy="2493645"/>
          </a:xfrm>
          <a:prstGeom prst="rect">
            <a:avLst/>
          </a:prstGeom>
        </p:spPr>
      </p:pic>
      <p:pic>
        <p:nvPicPr>
          <p:cNvPr id="8" name="Picture 7">
            <a:extLst>
              <a:ext uri="{FF2B5EF4-FFF2-40B4-BE49-F238E27FC236}">
                <a16:creationId xmlns:a16="http://schemas.microsoft.com/office/drawing/2014/main" id="{16CB9746-4646-2E78-C5B5-323FD4FB6FF6}"/>
              </a:ext>
            </a:extLst>
          </p:cNvPr>
          <p:cNvPicPr>
            <a:picLocks noChangeAspect="1"/>
          </p:cNvPicPr>
          <p:nvPr/>
        </p:nvPicPr>
        <p:blipFill>
          <a:blip r:embed="rId4"/>
          <a:stretch>
            <a:fillRect/>
          </a:stretch>
        </p:blipFill>
        <p:spPr>
          <a:xfrm>
            <a:off x="48839" y="1717763"/>
            <a:ext cx="3125153" cy="2493645"/>
          </a:xfrm>
          <a:prstGeom prst="rect">
            <a:avLst/>
          </a:prstGeom>
        </p:spPr>
      </p:pic>
      <p:pic>
        <p:nvPicPr>
          <p:cNvPr id="9" name="Picture 8">
            <a:extLst>
              <a:ext uri="{FF2B5EF4-FFF2-40B4-BE49-F238E27FC236}">
                <a16:creationId xmlns:a16="http://schemas.microsoft.com/office/drawing/2014/main" id="{91562C42-FBA2-26CE-0C94-B7803150C5D3}"/>
              </a:ext>
            </a:extLst>
          </p:cNvPr>
          <p:cNvPicPr>
            <a:picLocks noChangeAspect="1"/>
          </p:cNvPicPr>
          <p:nvPr/>
        </p:nvPicPr>
        <p:blipFill>
          <a:blip r:embed="rId5"/>
          <a:stretch>
            <a:fillRect/>
          </a:stretch>
        </p:blipFill>
        <p:spPr>
          <a:xfrm>
            <a:off x="9121101" y="1717763"/>
            <a:ext cx="3125153" cy="2493645"/>
          </a:xfrm>
          <a:prstGeom prst="rect">
            <a:avLst/>
          </a:prstGeom>
        </p:spPr>
      </p:pic>
      <p:pic>
        <p:nvPicPr>
          <p:cNvPr id="10" name="Picture 9">
            <a:extLst>
              <a:ext uri="{FF2B5EF4-FFF2-40B4-BE49-F238E27FC236}">
                <a16:creationId xmlns:a16="http://schemas.microsoft.com/office/drawing/2014/main" id="{C4FB93FB-5F07-4555-9AB1-603A3D468E56}"/>
              </a:ext>
            </a:extLst>
          </p:cNvPr>
          <p:cNvPicPr>
            <a:picLocks noChangeAspect="1"/>
          </p:cNvPicPr>
          <p:nvPr/>
        </p:nvPicPr>
        <p:blipFill>
          <a:blip r:embed="rId6"/>
          <a:stretch>
            <a:fillRect/>
          </a:stretch>
        </p:blipFill>
        <p:spPr>
          <a:xfrm>
            <a:off x="-38915" y="4237762"/>
            <a:ext cx="3643313" cy="2493645"/>
          </a:xfrm>
          <a:prstGeom prst="rect">
            <a:avLst/>
          </a:prstGeom>
        </p:spPr>
      </p:pic>
      <p:pic>
        <p:nvPicPr>
          <p:cNvPr id="18" name="Picture 17">
            <a:extLst>
              <a:ext uri="{FF2B5EF4-FFF2-40B4-BE49-F238E27FC236}">
                <a16:creationId xmlns:a16="http://schemas.microsoft.com/office/drawing/2014/main" id="{2FA60138-AB89-D325-197B-2CF7BCEF69E2}"/>
              </a:ext>
            </a:extLst>
          </p:cNvPr>
          <p:cNvPicPr>
            <a:picLocks noChangeAspect="1"/>
          </p:cNvPicPr>
          <p:nvPr/>
        </p:nvPicPr>
        <p:blipFill>
          <a:blip r:embed="rId7"/>
          <a:stretch>
            <a:fillRect/>
          </a:stretch>
        </p:blipFill>
        <p:spPr>
          <a:xfrm>
            <a:off x="3017599" y="4236694"/>
            <a:ext cx="3643313" cy="2631281"/>
          </a:xfrm>
          <a:prstGeom prst="rect">
            <a:avLst/>
          </a:prstGeom>
        </p:spPr>
      </p:pic>
      <p:pic>
        <p:nvPicPr>
          <p:cNvPr id="19" name="Picture 18">
            <a:extLst>
              <a:ext uri="{FF2B5EF4-FFF2-40B4-BE49-F238E27FC236}">
                <a16:creationId xmlns:a16="http://schemas.microsoft.com/office/drawing/2014/main" id="{AC9DE572-95F8-64D9-DD0C-4A856F3CEB28}"/>
              </a:ext>
            </a:extLst>
          </p:cNvPr>
          <p:cNvPicPr>
            <a:picLocks noChangeAspect="1"/>
          </p:cNvPicPr>
          <p:nvPr/>
        </p:nvPicPr>
        <p:blipFill>
          <a:blip r:embed="rId8"/>
          <a:stretch>
            <a:fillRect/>
          </a:stretch>
        </p:blipFill>
        <p:spPr>
          <a:xfrm>
            <a:off x="6058051" y="4236694"/>
            <a:ext cx="3643313" cy="2631281"/>
          </a:xfrm>
          <a:prstGeom prst="rect">
            <a:avLst/>
          </a:prstGeom>
        </p:spPr>
      </p:pic>
      <p:pic>
        <p:nvPicPr>
          <p:cNvPr id="20" name="Picture 19">
            <a:extLst>
              <a:ext uri="{FF2B5EF4-FFF2-40B4-BE49-F238E27FC236}">
                <a16:creationId xmlns:a16="http://schemas.microsoft.com/office/drawing/2014/main" id="{2F45AD3C-9AD8-5BB4-9AD6-060ACE1F24AB}"/>
              </a:ext>
            </a:extLst>
          </p:cNvPr>
          <p:cNvPicPr>
            <a:picLocks noChangeAspect="1"/>
          </p:cNvPicPr>
          <p:nvPr/>
        </p:nvPicPr>
        <p:blipFill>
          <a:blip r:embed="rId9"/>
          <a:stretch>
            <a:fillRect/>
          </a:stretch>
        </p:blipFill>
        <p:spPr>
          <a:xfrm>
            <a:off x="9103167" y="4236694"/>
            <a:ext cx="3643313" cy="2631281"/>
          </a:xfrm>
          <a:prstGeom prst="rect">
            <a:avLst/>
          </a:prstGeom>
        </p:spPr>
      </p:pic>
    </p:spTree>
    <p:extLst>
      <p:ext uri="{BB962C8B-B14F-4D97-AF65-F5344CB8AC3E}">
        <p14:creationId xmlns:p14="http://schemas.microsoft.com/office/powerpoint/2010/main" val="4684041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1941</TotalTime>
  <Words>1886</Words>
  <Application>Microsoft Office PowerPoint</Application>
  <PresentationFormat>Widescreen</PresentationFormat>
  <Paragraphs>129</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Arial Narrow</vt:lpstr>
      <vt:lpstr>Calibri</vt:lpstr>
      <vt:lpstr>Calibri Light</vt:lpstr>
      <vt:lpstr>Candara</vt:lpstr>
      <vt:lpstr>Times New Roman</vt:lpstr>
      <vt:lpstr>Office Theme</vt:lpstr>
      <vt:lpstr> Mojca Štraus,  Ministrstvo za vzgojo in izobraževanje</vt:lpstr>
      <vt:lpstr>PowerPoint Presentation</vt:lpstr>
      <vt:lpstr>Se morda vprašate …</vt:lpstr>
      <vt:lpstr>„Zemljevid“ mednarodnih raziskav v Sloveniji</vt:lpstr>
      <vt:lpstr>„Zemljevid“ mednarodnih raziskav v Sloveniji</vt:lpstr>
      <vt:lpstr>„Zemljevid“ mednarodnih raziskav v Sloveniji</vt:lpstr>
      <vt:lpstr>Osnovni podatki</vt:lpstr>
      <vt:lpstr>Bralna pismenost  (PIRLS in PISA)</vt:lpstr>
      <vt:lpstr>Bralna pismenost (PIRLS in PISA) - primerjave z drugimi državami</vt:lpstr>
      <vt:lpstr>Primerjave deležev dobrih in deležev šibkih bralcev med državami</vt:lpstr>
      <vt:lpstr>Bralna pismenost (PIRLS in PISA) - razlike med spoloma</vt:lpstr>
      <vt:lpstr>Generacija 4.r, ki je sodelovala v PIRLS 2016, je sodelovala v raziskavi PISA 2022</vt:lpstr>
      <vt:lpstr>Primerjave dosežkov PIRLS 2016 in PISA 2022</vt:lpstr>
      <vt:lpstr>Državljanska vednost (ICCS)</vt:lpstr>
      <vt:lpstr>Matematična in naravoslovna pismenost (PISA)</vt:lpstr>
      <vt:lpstr>Kaj država naredi z rezultati raziskav?</vt:lpstr>
      <vt:lpstr>Povezanost dosežkov z vpisom v SŠ</vt:lpstr>
      <vt:lpstr>Dosežki glede na izobraževalni program</vt:lpstr>
      <vt:lpstr>Razlike v matematičnih dosežkih glede na socialnoekonomsko ozadje</vt:lpstr>
      <vt:lpstr>Dosežki glede na priseljensko ozadje</vt:lpstr>
      <vt:lpstr>Dobrobit učenk in učencev </vt:lpstr>
      <vt:lpstr>„Uživam v branju.“</vt:lpstr>
      <vt:lpstr>„Uživam v branju.“ - starši</vt:lpstr>
      <vt:lpstr>Medvrstniško nasilje (PISA 2022)</vt:lpstr>
      <vt:lpstr>Občutek varnosti v šoli (PISA 2022)</vt:lpstr>
      <vt:lpstr>Občutek pripadnosti šoli (PISA 2022)</vt:lpstr>
      <vt:lpstr>Kakovost odnosov s profesorji (PISA 2022)</vt:lpstr>
      <vt:lpstr>Zaznavanje opore s strani profesorja matematike (PISA 2022)</vt:lpstr>
      <vt:lpstr>Zaskrbljenost v zvezi z matematiko (PISA 2022)</vt:lpstr>
      <vt:lpstr>Zadovoljstvo z življenjem  (PISA 2022)</vt:lpstr>
      <vt:lpstr>Mojca.Straus@gov.si</vt:lpstr>
    </vt:vector>
  </TitlesOfParts>
  <Company>MJU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Mojca Štraus</dc:creator>
  <cp:lastModifiedBy>Mojca Štraus</cp:lastModifiedBy>
  <cp:revision>37</cp:revision>
  <cp:lastPrinted>2023-04-24T10:29:07Z</cp:lastPrinted>
  <dcterms:created xsi:type="dcterms:W3CDTF">2023-04-17T13:49:43Z</dcterms:created>
  <dcterms:modified xsi:type="dcterms:W3CDTF">2024-01-22T15:46:55Z</dcterms:modified>
</cp:coreProperties>
</file>