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78" r:id="rId4"/>
    <p:sldId id="295" r:id="rId5"/>
    <p:sldId id="288" r:id="rId6"/>
    <p:sldId id="279" r:id="rId7"/>
    <p:sldId id="280" r:id="rId8"/>
    <p:sldId id="281" r:id="rId9"/>
    <p:sldId id="283" r:id="rId10"/>
    <p:sldId id="323" r:id="rId11"/>
    <p:sldId id="325" r:id="rId12"/>
    <p:sldId id="330" r:id="rId13"/>
    <p:sldId id="329" r:id="rId14"/>
    <p:sldId id="333" r:id="rId15"/>
    <p:sldId id="334" r:id="rId16"/>
    <p:sldId id="337" r:id="rId17"/>
    <p:sldId id="338" r:id="rId18"/>
    <p:sldId id="340" r:id="rId19"/>
    <p:sldId id="34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sigov.si\usr\F-J\GornikM17\Documents\Moji%20dokumenti%20_%20SS\VPIS%20V%20SS%202022-2023\RAZPIS\NOVINARJI\grafinovinarska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sigov.si\usr\F-J\GornikM17\Documents\Moji%20dokumenti%20_%20SS\VPIS%20V%20SS%202022-2023\RAZPIS\NOVINARJI\grafinovinarska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b="1"/>
              <a:t>Delež razpisanih mest za vpis v srednješolske programe za šolsko leto 2023/2024</a:t>
            </a:r>
          </a:p>
        </c:rich>
      </c:tx>
      <c:layout>
        <c:manualLayout>
          <c:xMode val="edge"/>
          <c:yMode val="edge"/>
          <c:x val="0.14261742436643915"/>
          <c:y val="3.24074479625192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444444444444445E-2"/>
          <c:y val="0.25083333333333335"/>
          <c:w val="0.93888888888888888"/>
          <c:h val="0.5211563137941090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0">
                <a:solidFill>
                  <a:schemeClr val="lt1">
                    <a:alpha val="0"/>
                  </a:schemeClr>
                </a:solidFill>
              </a:ln>
              <a:effectLst/>
              <a:sp3d>
                <a:contourClr>
                  <a:schemeClr val="lt1">
                    <a:alpha val="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FC1-4DBF-A708-A9B4385157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0">
                <a:solidFill>
                  <a:schemeClr val="lt1">
                    <a:alpha val="0"/>
                  </a:schemeClr>
                </a:solidFill>
              </a:ln>
              <a:effectLst/>
              <a:sp3d>
                <a:contourClr>
                  <a:schemeClr val="lt1">
                    <a:alpha val="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FC1-4DBF-A708-A9B4385157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0">
                <a:solidFill>
                  <a:schemeClr val="lt1">
                    <a:alpha val="0"/>
                  </a:schemeClr>
                </a:solidFill>
              </a:ln>
              <a:effectLst/>
              <a:sp3d>
                <a:contourClr>
                  <a:schemeClr val="lt1">
                    <a:alpha val="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FC1-4DBF-A708-A9B4385157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>
                    <a:alpha val="0"/>
                  </a:schemeClr>
                </a:solidFill>
              </a:ln>
              <a:effectLst/>
              <a:sp3d contourW="12700">
                <a:contourClr>
                  <a:schemeClr val="lt1">
                    <a:alpha val="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FC1-4DBF-A708-A9B4385157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'PODATKI ZA GRAFIKON'!$F$39:$F$42</c:f>
              <c:strCache>
                <c:ptCount val="4"/>
                <c:pt idx="0">
                  <c:v>Nižje poklicno izobraževanje</c:v>
                </c:pt>
                <c:pt idx="1">
                  <c:v>Srednje poklicno izobraževanje</c:v>
                </c:pt>
                <c:pt idx="2">
                  <c:v>Srednje strokovno izobraževanje </c:v>
                </c:pt>
                <c:pt idx="3">
                  <c:v>Gimnazije</c:v>
                </c:pt>
              </c:strCache>
            </c:strRef>
          </c:cat>
          <c:val>
            <c:numRef>
              <c:f>'PODATKI ZA GRAFIKON'!$G$39:$G$42</c:f>
              <c:numCache>
                <c:formatCode>General</c:formatCode>
                <c:ptCount val="4"/>
                <c:pt idx="0">
                  <c:v>2.7</c:v>
                </c:pt>
                <c:pt idx="1">
                  <c:v>26.9</c:v>
                </c:pt>
                <c:pt idx="2">
                  <c:v>40.5</c:v>
                </c:pt>
                <c:pt idx="3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C1-4DBF-A708-A9B438515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486190834763217E-2"/>
          <c:y val="0.80345702329370805"/>
          <c:w val="0.97392676533883071"/>
          <c:h val="0.18120651650621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l-S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sl-S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Deleži razpisanih mest od š. l. 2009/10</a:t>
            </a:r>
            <a:r>
              <a:rPr lang="sl-SI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sl-SI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š. l. 2023/24</a:t>
            </a:r>
            <a:endParaRPr lang="sl-SI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podzarazpisani!$A$2</c:f>
              <c:strCache>
                <c:ptCount val="1"/>
                <c:pt idx="0">
                  <c:v>Nižje poklicno izobraževanje</c:v>
                </c:pt>
              </c:strCache>
            </c:strRef>
          </c:tx>
          <c:spPr>
            <a:solidFill>
              <a:schemeClr val="accent1"/>
            </a:solidFill>
            <a:ln w="0">
              <a:solidFill>
                <a:schemeClr val="lt1">
                  <a:alpha val="0"/>
                </a:schemeClr>
              </a:solidFill>
            </a:ln>
            <a:effectLst/>
          </c:spPr>
          <c:invertIfNegative val="0"/>
          <c:cat>
            <c:strRef>
              <c:f>podzarazpisani!$B$1:$P$1</c:f>
              <c:strCache>
                <c:ptCount val="15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3014/15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2017/2018</c:v>
                </c:pt>
                <c:pt idx="9">
                  <c:v>2018/2019</c:v>
                </c:pt>
                <c:pt idx="10">
                  <c:v>2019/2020</c:v>
                </c:pt>
                <c:pt idx="11">
                  <c:v>2020/2021</c:v>
                </c:pt>
                <c:pt idx="12">
                  <c:v>2021/2022</c:v>
                </c:pt>
                <c:pt idx="13">
                  <c:v>2022/2023</c:v>
                </c:pt>
                <c:pt idx="14">
                  <c:v>2023/2024</c:v>
                </c:pt>
              </c:strCache>
            </c:strRef>
          </c:cat>
          <c:val>
            <c:numRef>
              <c:f>podzarazpisani!$B$2:$P$2</c:f>
              <c:numCache>
                <c:formatCode>General</c:formatCode>
                <c:ptCount val="15"/>
                <c:pt idx="0">
                  <c:v>3</c:v>
                </c:pt>
                <c:pt idx="1">
                  <c:v>2.6</c:v>
                </c:pt>
                <c:pt idx="2">
                  <c:v>2.7</c:v>
                </c:pt>
                <c:pt idx="3">
                  <c:v>3</c:v>
                </c:pt>
                <c:pt idx="4">
                  <c:v>2.7</c:v>
                </c:pt>
                <c:pt idx="5">
                  <c:v>2.7</c:v>
                </c:pt>
                <c:pt idx="6">
                  <c:v>2.6</c:v>
                </c:pt>
                <c:pt idx="7">
                  <c:v>2.72</c:v>
                </c:pt>
                <c:pt idx="8">
                  <c:v>2.7</c:v>
                </c:pt>
                <c:pt idx="9">
                  <c:v>2.6</c:v>
                </c:pt>
                <c:pt idx="10">
                  <c:v>2.8</c:v>
                </c:pt>
                <c:pt idx="11">
                  <c:v>2.8</c:v>
                </c:pt>
                <c:pt idx="12">
                  <c:v>2.7</c:v>
                </c:pt>
                <c:pt idx="13">
                  <c:v>2.8</c:v>
                </c:pt>
                <c:pt idx="14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3F-461F-9A47-11F93C4CD19E}"/>
            </c:ext>
          </c:extLst>
        </c:ser>
        <c:ser>
          <c:idx val="1"/>
          <c:order val="1"/>
          <c:tx>
            <c:strRef>
              <c:f>podzarazpisani!$A$3</c:f>
              <c:strCache>
                <c:ptCount val="1"/>
                <c:pt idx="0">
                  <c:v>Srednje poklicno izobraževanje</c:v>
                </c:pt>
              </c:strCache>
            </c:strRef>
          </c:tx>
          <c:spPr>
            <a:solidFill>
              <a:schemeClr val="accent2"/>
            </a:solidFill>
            <a:ln w="0">
              <a:solidFill>
                <a:schemeClr val="lt1">
                  <a:alpha val="0"/>
                </a:schemeClr>
              </a:solidFill>
            </a:ln>
            <a:effectLst/>
          </c:spPr>
          <c:invertIfNegative val="0"/>
          <c:cat>
            <c:strRef>
              <c:f>podzarazpisani!$B$1:$P$1</c:f>
              <c:strCache>
                <c:ptCount val="15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3014/15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2017/2018</c:v>
                </c:pt>
                <c:pt idx="9">
                  <c:v>2018/2019</c:v>
                </c:pt>
                <c:pt idx="10">
                  <c:v>2019/2020</c:v>
                </c:pt>
                <c:pt idx="11">
                  <c:v>2020/2021</c:v>
                </c:pt>
                <c:pt idx="12">
                  <c:v>2021/2022</c:v>
                </c:pt>
                <c:pt idx="13">
                  <c:v>2022/2023</c:v>
                </c:pt>
                <c:pt idx="14">
                  <c:v>2023/2024</c:v>
                </c:pt>
              </c:strCache>
            </c:strRef>
          </c:cat>
          <c:val>
            <c:numRef>
              <c:f>podzarazpisani!$B$3:$P$3</c:f>
              <c:numCache>
                <c:formatCode>General</c:formatCode>
                <c:ptCount val="15"/>
                <c:pt idx="0">
                  <c:v>25.3</c:v>
                </c:pt>
                <c:pt idx="1">
                  <c:v>27</c:v>
                </c:pt>
                <c:pt idx="2">
                  <c:v>27.8</c:v>
                </c:pt>
                <c:pt idx="3">
                  <c:v>23.9</c:v>
                </c:pt>
                <c:pt idx="4">
                  <c:v>27.2</c:v>
                </c:pt>
                <c:pt idx="5">
                  <c:v>26.6</c:v>
                </c:pt>
                <c:pt idx="6">
                  <c:v>27.3</c:v>
                </c:pt>
                <c:pt idx="7">
                  <c:v>26.75</c:v>
                </c:pt>
                <c:pt idx="8">
                  <c:v>26.8</c:v>
                </c:pt>
                <c:pt idx="9">
                  <c:v>27.8</c:v>
                </c:pt>
                <c:pt idx="10">
                  <c:v>28</c:v>
                </c:pt>
                <c:pt idx="11">
                  <c:v>28</c:v>
                </c:pt>
                <c:pt idx="12">
                  <c:v>27.7</c:v>
                </c:pt>
                <c:pt idx="13">
                  <c:v>27.3</c:v>
                </c:pt>
                <c:pt idx="14">
                  <c:v>26.9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3F-461F-9A47-11F93C4CD19E}"/>
            </c:ext>
          </c:extLst>
        </c:ser>
        <c:ser>
          <c:idx val="2"/>
          <c:order val="2"/>
          <c:tx>
            <c:strRef>
              <c:f>podzarazpisani!$A$4</c:f>
              <c:strCache>
                <c:ptCount val="1"/>
                <c:pt idx="0">
                  <c:v>Srednje tehniško in strokovno izobraževanje </c:v>
                </c:pt>
              </c:strCache>
            </c:strRef>
          </c:tx>
          <c:spPr>
            <a:solidFill>
              <a:schemeClr val="accent3"/>
            </a:solidFill>
            <a:ln w="0">
              <a:solidFill>
                <a:schemeClr val="lt1">
                  <a:alpha val="0"/>
                </a:schemeClr>
              </a:solidFill>
            </a:ln>
            <a:effectLst/>
          </c:spPr>
          <c:invertIfNegative val="0"/>
          <c:cat>
            <c:strRef>
              <c:f>podzarazpisani!$B$1:$P$1</c:f>
              <c:strCache>
                <c:ptCount val="15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3014/15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2017/2018</c:v>
                </c:pt>
                <c:pt idx="9">
                  <c:v>2018/2019</c:v>
                </c:pt>
                <c:pt idx="10">
                  <c:v>2019/2020</c:v>
                </c:pt>
                <c:pt idx="11">
                  <c:v>2020/2021</c:v>
                </c:pt>
                <c:pt idx="12">
                  <c:v>2021/2022</c:v>
                </c:pt>
                <c:pt idx="13">
                  <c:v>2022/2023</c:v>
                </c:pt>
                <c:pt idx="14">
                  <c:v>2023/2024</c:v>
                </c:pt>
              </c:strCache>
            </c:strRef>
          </c:cat>
          <c:val>
            <c:numRef>
              <c:f>podzarazpisani!$B$4:$P$4</c:f>
              <c:numCache>
                <c:formatCode>General</c:formatCode>
                <c:ptCount val="15"/>
                <c:pt idx="0">
                  <c:v>37</c:v>
                </c:pt>
                <c:pt idx="1">
                  <c:v>36.700000000000003</c:v>
                </c:pt>
                <c:pt idx="2">
                  <c:v>37.299999999999997</c:v>
                </c:pt>
                <c:pt idx="3">
                  <c:v>38.4</c:v>
                </c:pt>
                <c:pt idx="4">
                  <c:v>38.5</c:v>
                </c:pt>
                <c:pt idx="5">
                  <c:v>39.1</c:v>
                </c:pt>
                <c:pt idx="6">
                  <c:v>39.4</c:v>
                </c:pt>
                <c:pt idx="7">
                  <c:v>39.619999999999997</c:v>
                </c:pt>
                <c:pt idx="8">
                  <c:v>40.299999999999997</c:v>
                </c:pt>
                <c:pt idx="9">
                  <c:v>39.5</c:v>
                </c:pt>
                <c:pt idx="10">
                  <c:v>39.200000000000003</c:v>
                </c:pt>
                <c:pt idx="11">
                  <c:v>39.299999999999997</c:v>
                </c:pt>
                <c:pt idx="12">
                  <c:v>39.799999999999997</c:v>
                </c:pt>
                <c:pt idx="13">
                  <c:v>40.4</c:v>
                </c:pt>
                <c:pt idx="14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3F-461F-9A47-11F93C4CD19E}"/>
            </c:ext>
          </c:extLst>
        </c:ser>
        <c:ser>
          <c:idx val="3"/>
          <c:order val="3"/>
          <c:tx>
            <c:strRef>
              <c:f>podzarazpisani!$A$5</c:f>
              <c:strCache>
                <c:ptCount val="1"/>
                <c:pt idx="0">
                  <c:v>Gimnazije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podzarazpisani!$B$1:$P$1</c:f>
              <c:strCache>
                <c:ptCount val="15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3014/15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2017/2018</c:v>
                </c:pt>
                <c:pt idx="9">
                  <c:v>2018/2019</c:v>
                </c:pt>
                <c:pt idx="10">
                  <c:v>2019/2020</c:v>
                </c:pt>
                <c:pt idx="11">
                  <c:v>2020/2021</c:v>
                </c:pt>
                <c:pt idx="12">
                  <c:v>2021/2022</c:v>
                </c:pt>
                <c:pt idx="13">
                  <c:v>2022/2023</c:v>
                </c:pt>
                <c:pt idx="14">
                  <c:v>2023/2024</c:v>
                </c:pt>
              </c:strCache>
            </c:strRef>
          </c:cat>
          <c:val>
            <c:numRef>
              <c:f>podzarazpisani!$B$5:$P$5</c:f>
              <c:numCache>
                <c:formatCode>General</c:formatCode>
                <c:ptCount val="15"/>
                <c:pt idx="0">
                  <c:v>34.700000000000003</c:v>
                </c:pt>
                <c:pt idx="1">
                  <c:v>33.700000000000003</c:v>
                </c:pt>
                <c:pt idx="2">
                  <c:v>32.200000000000003</c:v>
                </c:pt>
                <c:pt idx="3">
                  <c:v>34.700000000000003</c:v>
                </c:pt>
                <c:pt idx="4">
                  <c:v>31.6</c:v>
                </c:pt>
                <c:pt idx="5">
                  <c:v>31.5</c:v>
                </c:pt>
                <c:pt idx="6">
                  <c:v>30.7</c:v>
                </c:pt>
                <c:pt idx="7">
                  <c:v>30.91</c:v>
                </c:pt>
                <c:pt idx="8">
                  <c:v>30.1</c:v>
                </c:pt>
                <c:pt idx="9">
                  <c:v>30</c:v>
                </c:pt>
                <c:pt idx="10">
                  <c:v>30</c:v>
                </c:pt>
                <c:pt idx="11">
                  <c:v>29.9</c:v>
                </c:pt>
                <c:pt idx="12">
                  <c:v>29.8</c:v>
                </c:pt>
                <c:pt idx="13">
                  <c:v>29.8</c:v>
                </c:pt>
                <c:pt idx="14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3F-461F-9A47-11F93C4CD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218671887"/>
        <c:axId val="218673551"/>
      </c:barChart>
      <c:catAx>
        <c:axId val="2186718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18673551"/>
        <c:crosses val="autoZero"/>
        <c:auto val="1"/>
        <c:lblAlgn val="ctr"/>
        <c:lblOffset val="100"/>
        <c:noMultiLvlLbl val="0"/>
      </c:catAx>
      <c:valAx>
        <c:axId val="218673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1867188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466262158434994E-2"/>
          <c:y val="0.9073735661326231"/>
          <c:w val="0.90944940878128733"/>
          <c:h val="7.800629272074476E-2"/>
        </c:manualLayout>
      </c:layout>
      <c:overlay val="0"/>
      <c:spPr>
        <a:noFill/>
        <a:ln w="0">
          <a:solidFill>
            <a:schemeClr val="lt1">
              <a:alpha val="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l-S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CA8D7-07A7-44E0-904E-912D2CF35A3A}" type="datetimeFigureOut">
              <a:rPr lang="sl-SI" smtClean="0"/>
              <a:t>23. 01. 2023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3D855-7497-439A-A2BC-7AAF37AF71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73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8249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6523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9562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6226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7666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1529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191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7485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6399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9455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4506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7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ateja.gornik-mrvar@gov.si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5F4804-D40D-4E42-AF6A-F33B8FEB5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0319" y="1722427"/>
            <a:ext cx="3742675" cy="232840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>
                <a:latin typeface="+mj-lt"/>
                <a:ea typeface="+mj-ea"/>
                <a:cs typeface="+mj-cs"/>
              </a:rPr>
              <a:t>RAZPIS ZA VPIS V SREDNJE ŠOLE</a:t>
            </a:r>
            <a:br>
              <a:rPr lang="en-US" sz="3000" dirty="0">
                <a:latin typeface="+mj-lt"/>
                <a:ea typeface="+mj-ea"/>
                <a:cs typeface="+mj-cs"/>
              </a:rPr>
            </a:br>
            <a:br>
              <a:rPr lang="en-US" sz="3000" dirty="0">
                <a:latin typeface="+mj-lt"/>
                <a:ea typeface="+mj-ea"/>
                <a:cs typeface="+mj-cs"/>
              </a:rPr>
            </a:br>
            <a:br>
              <a:rPr lang="en-US" sz="3000" dirty="0">
                <a:latin typeface="+mj-lt"/>
                <a:ea typeface="+mj-ea"/>
                <a:cs typeface="+mj-cs"/>
              </a:rPr>
            </a:br>
            <a:endParaRPr lang="sl-SI" sz="30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E097E1B-75F4-4754-95CD-278FF3DA8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0319" y="4050833"/>
            <a:ext cx="3742675" cy="1096899"/>
          </a:xfrm>
        </p:spPr>
        <p:txBody>
          <a:bodyPr>
            <a:normAutofit/>
          </a:bodyPr>
          <a:lstStyle/>
          <a:p>
            <a:r>
              <a:rPr lang="sl-SI" dirty="0"/>
              <a:t>Šolsko leto 2023/2024</a:t>
            </a:r>
            <a:endParaRPr lang="sl-SI"/>
          </a:p>
        </p:txBody>
      </p:sp>
      <p:pic>
        <p:nvPicPr>
          <p:cNvPr id="4" name="Picture 4" descr="MIZS_slovenščina.eps">
            <a:extLst>
              <a:ext uri="{FF2B5EF4-FFF2-40B4-BE49-F238E27FC236}">
                <a16:creationId xmlns:a16="http://schemas.microsoft.com/office/drawing/2014/main" id="{80B693AF-3804-4506-A83C-DD883502D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29" y="1961733"/>
            <a:ext cx="4431296" cy="732996"/>
          </a:xfrm>
          <a:prstGeom prst="rect">
            <a:avLst/>
          </a:prstGeom>
        </p:spPr>
      </p:pic>
      <p:pic>
        <p:nvPicPr>
          <p:cNvPr id="7" name="Picture 2" descr=" ">
            <a:extLst>
              <a:ext uri="{FF2B5EF4-FFF2-40B4-BE49-F238E27FC236}">
                <a16:creationId xmlns:a16="http://schemas.microsoft.com/office/drawing/2014/main" id="{C7679303-7B8D-49E5-8030-4C925C57B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1147" y="4480209"/>
            <a:ext cx="1154963" cy="199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VPIS V SREDNJO ŠOLO – OŠ Selnica ob Dravi">
            <a:extLst>
              <a:ext uri="{FF2B5EF4-FFF2-40B4-BE49-F238E27FC236}">
                <a16:creationId xmlns:a16="http://schemas.microsoft.com/office/drawing/2014/main" id="{848AFBAB-5BAC-4F2C-861F-EFE8385A2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9158" y="3167614"/>
            <a:ext cx="4105805" cy="199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111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89916" y="265176"/>
            <a:ext cx="9203308" cy="6364224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 fontScale="25000" lnSpcReduction="20000"/>
          </a:bodyPr>
          <a:lstStyle/>
          <a:p>
            <a:pPr marL="381000" indent="-38100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sl-SI" sz="8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VAJENIŠKA IZVEDBA NEKATERIH PROGRAMOV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000" dirty="0">
                <a:latin typeface="Arial" panose="020B0604020202020204" pitchFamily="34" charset="0"/>
                <a:cs typeface="Arial" panose="020B0604020202020204" pitchFamily="34" charset="0"/>
              </a:rPr>
              <a:t>Mreža šol in vajeniških programov </a:t>
            </a:r>
            <a:r>
              <a:rPr lang="sl-SI" sz="7000" b="1" dirty="0">
                <a:latin typeface="Arial" panose="020B0604020202020204" pitchFamily="34" charset="0"/>
                <a:cs typeface="Arial" panose="020B0604020202020204" pitchFamily="34" charset="0"/>
              </a:rPr>
              <a:t>se v 2023/2024 nekoliko spreminja </a:t>
            </a:r>
            <a:r>
              <a:rPr lang="sl-SI" sz="7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sz="7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rdečo označene spremembe v primerjavi z lanskim razpisom</a:t>
            </a:r>
            <a:r>
              <a:rPr lang="sl-SI" sz="70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l-SI" sz="7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7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mreži bo 21 (lani 14) VAJENIŠKIH PROGRAMOV: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Mizar</a:t>
            </a:r>
            <a:r>
              <a:rPr lang="sl-SI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Novo mesto, ŠC Slovenj Gradec, ŠC Nova Gorica, ŠC Škofja Loka in </a:t>
            </a:r>
            <a:r>
              <a:rPr lang="sl-SI" sz="7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Lesarski šoli Maribor</a:t>
            </a:r>
            <a:r>
              <a:rPr lang="sl-SI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Kamnosek</a:t>
            </a:r>
            <a:r>
              <a:rPr lang="sl-SI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Srednji gradbeni, geodetski in okoljevarstveni šoli Ljubljana,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Oblikovalec kovin - orodjar</a:t>
            </a:r>
            <a:r>
              <a:rPr lang="sl-SI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SIC Ljubljana - Srednji poklicni in strokovni šoli Bežigrad, ŠC Škofja Loka, ŠC Novo mesto, ŠC Nova Gorica, na Tehniškem šolskem centru Maribor, </a:t>
            </a:r>
            <a:r>
              <a:rPr lang="sl-SI" sz="7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ŠC Ptuj </a:t>
            </a:r>
            <a:r>
              <a:rPr lang="sl-SI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 Srednji poklicni in tehniški šoli Murska Sobota,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Gastronomske in hotelirske storitve</a:t>
            </a:r>
            <a:r>
              <a:rPr lang="sl-SI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Srednji šoli Izola in Srednji šoli za gostinstvo in turizem Radenci,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Steklar</a:t>
            </a:r>
            <a:r>
              <a:rPr lang="sl-SI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Rogaška Slatina,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Papirničar </a:t>
            </a:r>
            <a:r>
              <a:rPr lang="sl-SI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SIC Ljubljana - Srednji poklicni in strokovni šoli Bežigrad (</a:t>
            </a:r>
            <a:r>
              <a:rPr lang="sl-SI" sz="7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 se bo izvajal samo v vajeniški obliki</a:t>
            </a:r>
            <a:r>
              <a:rPr lang="sl-SI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Slikopleskar – črkoslikar</a:t>
            </a:r>
            <a:r>
              <a:rPr lang="sl-SI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Kranj in Srednji gradbeni šoli in gimnaziji Maribor,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Strojni mehanik</a:t>
            </a:r>
            <a:r>
              <a:rPr lang="sl-SI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Novo mesto, ŠC Škofja Loka, ŠC Velenje in ŠC Krško – Sevnica,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Zidar</a:t>
            </a:r>
            <a:r>
              <a:rPr lang="sl-SI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Kranj, ŠC Novo mesto, Srednji gradbeni, geodetski in okoljevarstveni šoli Ljubljana in </a:t>
            </a:r>
            <a:r>
              <a:rPr lang="sl-SI" sz="7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Srednji gradbeni šoli in gimnaziji Maribor,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Elektrikar</a:t>
            </a:r>
            <a:r>
              <a:rPr lang="sl-SI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Kranj in ŠC Velenje,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6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6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103940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2755" y="320040"/>
            <a:ext cx="9710147" cy="6464808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 fontScale="25000" lnSpcReduction="20000"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8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VAJENIŠKA IZVEDBA NEKATERIH PROGRAMOV</a:t>
            </a: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8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600" lvl="1" indent="-381600">
              <a:spcBef>
                <a:spcPts val="0"/>
              </a:spcBef>
              <a:buNone/>
              <a:defRPr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Mehatronik</a:t>
            </a:r>
            <a:r>
              <a:rPr lang="sl-SI" sz="7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operater</a:t>
            </a:r>
            <a:r>
              <a:rPr lang="sl-SI" sz="7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Novo mesto, Srednji tehniški šoli Koper, SIC Ljubljana - Srednji poklicni in strokovni šoli Bežigrad, ŠC Kranj, Srednji poklicni in tehniški šoli Murska Sobota,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Klepar – krovec</a:t>
            </a:r>
            <a:r>
              <a:rPr lang="sl-SI" sz="7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Ptuj in SIC Ljubljana - Srednji poklicni in strokovni šoli Bežigrad,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Avtoserviser</a:t>
            </a:r>
            <a:r>
              <a:rPr lang="sl-SI" sz="7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7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SIC Ljubljana - Srednji poklicni in strokovni šoli Bežigrad, ŠC Škofja Loka, ŠC Novo mesto in ŠC Ptuj,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Avtokaroserist</a:t>
            </a:r>
            <a:r>
              <a:rPr lang="sl-SI" sz="7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7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SIC Ljubljana - Srednji poklicni in strokovni šoli Bežigrad, ŠC Škofja Loka, ŠC Novo mesto, ŠC Nova Gorica in ŠC Ptuj,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Tapetnik</a:t>
            </a:r>
            <a:r>
              <a:rPr lang="sl-SI" sz="7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ŠC Škofja Loka,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Inštalater strojnih inštalacij 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ŠC Škofja Loka, ŠC Nova Gorica, ŠC Novo mesto in ŠC Ptuj,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Dimnikar</a:t>
            </a:r>
            <a:r>
              <a:rPr lang="sl-SI" sz="7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Srednji gradbeni šoli in gimnaziji Maribor,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Tesar</a:t>
            </a:r>
            <a:r>
              <a:rPr lang="sl-SI" sz="7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ŠC Novo mesto in Srednji gradbeni šoli in gimnaziji Maribor,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Izvajalec </a:t>
            </a:r>
            <a:r>
              <a:rPr lang="sl-SI" sz="72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suhomontažne</a:t>
            </a:r>
            <a:r>
              <a:rPr lang="sl-SI" sz="7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gradnje</a:t>
            </a:r>
            <a:r>
              <a:rPr lang="sl-SI" sz="7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Srednji gradbeni šoli in gimnaziji Maribor,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Pečar  - polagalec keramičnih oblog</a:t>
            </a:r>
            <a:r>
              <a:rPr lang="sl-SI" sz="7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Srednji gradbeni šoli in gimnaziji Maribor ter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Izdelovalec kovinskih konstrukcij</a:t>
            </a:r>
            <a:r>
              <a:rPr lang="sl-SI" sz="7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7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ŠC Ptuj.</a:t>
            </a:r>
          </a:p>
          <a:p>
            <a:pPr marL="457200" lvl="1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547370" algn="l"/>
              </a:tabLst>
            </a:pPr>
            <a:endParaRPr lang="sl-SI" sz="6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sl-SI" sz="7200" dirty="0">
                <a:latin typeface="Arial" panose="020B0604020202020204" pitchFamily="34" charset="0"/>
                <a:cs typeface="Arial" panose="020B0604020202020204" pitchFamily="34" charset="0"/>
              </a:rPr>
              <a:t>V šolskem letu </a:t>
            </a:r>
            <a:r>
              <a:rPr lang="sl-SI" sz="7200" b="1" dirty="0">
                <a:latin typeface="Arial" panose="020B0604020202020204" pitchFamily="34" charset="0"/>
                <a:cs typeface="Arial" panose="020B0604020202020204" pitchFamily="34" charset="0"/>
              </a:rPr>
              <a:t>2022/2023 </a:t>
            </a:r>
            <a:r>
              <a:rPr lang="sl-SI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skupaj 372 vajencev </a:t>
            </a:r>
            <a:r>
              <a:rPr lang="sl-SI" sz="7200" i="1" dirty="0">
                <a:latin typeface="Arial" panose="020B0604020202020204" pitchFamily="34" charset="0"/>
                <a:cs typeface="Arial" panose="020B0604020202020204" pitchFamily="34" charset="0"/>
              </a:rPr>
              <a:t>(po 147 v 1. in 2. letniku ter 78 v 3. letniku).</a:t>
            </a:r>
          </a:p>
          <a:p>
            <a:pPr marL="400050">
              <a:spcBef>
                <a:spcPts val="0"/>
              </a:spcBef>
              <a:defRPr/>
            </a:pPr>
            <a:r>
              <a:rPr lang="sl-SI" sz="5600" i="1" dirty="0">
                <a:latin typeface="Arial" panose="020B0604020202020204" pitchFamily="34" charset="0"/>
                <a:cs typeface="Arial" panose="020B0604020202020204" pitchFamily="34" charset="0"/>
              </a:rPr>
              <a:t>Stanje na dan 15.9.2022 (CEUVIZ)</a:t>
            </a: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400" b="1" dirty="0"/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3390084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79020" y="950976"/>
            <a:ext cx="9303892" cy="5617582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VAJENIŠKA OBLIKA IZOBRAŽEVANJA</a:t>
            </a:r>
          </a:p>
          <a:p>
            <a:pPr marL="381600" lvl="1" indent="-381600">
              <a:spcBef>
                <a:spcPts val="0"/>
              </a:spcBef>
              <a:buNone/>
              <a:defRPr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program se bo izvajal v šolski in vajeniški obliki (</a:t>
            </a:r>
            <a:r>
              <a:rPr lang="sl-SI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obe obliki enakovredni,</a:t>
            </a:r>
            <a:r>
              <a:rPr lang="sl-SI" sz="2200" i="1" dirty="0">
                <a:latin typeface="Arial" panose="020B0604020202020204" pitchFamily="34" charset="0"/>
                <a:cs typeface="Arial" panose="020B0604020202020204" pitchFamily="34" charset="0"/>
              </a:rPr>
              <a:t> enaka izobrazba, enake možnosti za nadaljevanje),</a:t>
            </a:r>
          </a:p>
          <a:p>
            <a:pPr lvl="1"/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polovica programa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izvede kot PUD </a:t>
            </a: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pri delodajalcu </a:t>
            </a:r>
            <a:r>
              <a:rPr lang="sl-SI" sz="2200" i="1" dirty="0">
                <a:latin typeface="Arial" panose="020B0604020202020204" pitchFamily="34" charset="0"/>
                <a:cs typeface="Arial" panose="020B0604020202020204" pitchFamily="34" charset="0"/>
              </a:rPr>
              <a:t>(okvirno 56 tednov v treh letih),</a:t>
            </a:r>
          </a:p>
          <a:p>
            <a:pPr lvl="1"/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prednost vajeniške oblike</a:t>
            </a: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: zgodnejši stik z delodajalcem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, več praktičnih izkušenj, večja možnost za zaposlitev,</a:t>
            </a:r>
          </a:p>
          <a:p>
            <a:pPr lvl="1"/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vajeniška nagrada </a:t>
            </a:r>
            <a:r>
              <a:rPr lang="sl-SI" sz="2200" i="1" dirty="0">
                <a:latin typeface="Arial" panose="020B0604020202020204" pitchFamily="34" charset="0"/>
                <a:cs typeface="Arial" panose="020B0604020202020204" pitchFamily="34" charset="0"/>
              </a:rPr>
              <a:t>(250 EUR v 1. l., 300 EUR v 2. l. in 400 evrov v 3. l. mesečno),</a:t>
            </a:r>
          </a:p>
          <a:p>
            <a:pPr lvl="1"/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kandidati z vajeniško pogodbo </a:t>
            </a: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izvzeti iz izbirnega postopka,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če dostavijo vajeniško pogodbo do začetka izbirnega postopka.</a:t>
            </a: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400" b="1" dirty="0"/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1031142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07036" y="933822"/>
            <a:ext cx="8569325" cy="56896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VAJENIŠKA OBLIKA IZOBRAŽEVANJA</a:t>
            </a: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Kandidati izpolnijo enako prijavnico – </a:t>
            </a:r>
            <a:r>
              <a:rPr lang="sl-SI" sz="2200" u="sng" dirty="0">
                <a:latin typeface="Arial" panose="020B0604020202020204" pitchFamily="34" charset="0"/>
                <a:cs typeface="Arial" panose="020B0604020202020204" pitchFamily="34" charset="0"/>
              </a:rPr>
              <a:t>pripis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 pri navedbi programa: npr. </a:t>
            </a: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TAPETNIK – VAJENIŠKA OBLIKA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endParaRPr lang="sl-SI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prijavni in vpisni postopek </a:t>
            </a: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povsem enaka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sz="2200" i="1" dirty="0">
                <a:latin typeface="Arial" panose="020B0604020202020204" pitchFamily="34" charset="0"/>
                <a:cs typeface="Arial" panose="020B0604020202020204" pitchFamily="34" charset="0"/>
              </a:rPr>
              <a:t>roki, določeni z rokovnikom veljajo enako za vse kandidate);</a:t>
            </a:r>
          </a:p>
          <a:p>
            <a:pPr marL="457200" lvl="1" indent="0">
              <a:spcBef>
                <a:spcPts val="0"/>
              </a:spcBef>
              <a:buNone/>
            </a:pPr>
            <a:endParaRPr lang="sl-SI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učna mesta na spletni strani MIZŠ;</a:t>
            </a:r>
          </a:p>
          <a:p>
            <a:pPr marL="457200" lvl="1" indent="0">
              <a:spcBef>
                <a:spcPts val="0"/>
              </a:spcBef>
              <a:buNone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Vpisna aplikacija dopolnjena (</a:t>
            </a:r>
            <a:r>
              <a:rPr lang="sl-SI" sz="2200" i="1" dirty="0">
                <a:latin typeface="Arial" panose="020B0604020202020204" pitchFamily="34" charset="0"/>
                <a:cs typeface="Arial" panose="020B0604020202020204" pitchFamily="34" charset="0"/>
              </a:rPr>
              <a:t>možno posebej označiti prijavo za v vajeniško obliko + predložitev registrirane vajeniške pogodbe).</a:t>
            </a: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400" b="1" dirty="0"/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3969245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90500" y="714366"/>
            <a:ext cx="8569325" cy="56896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 fontScale="92500" lnSpcReduction="10000"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POMEMBNI DATUMI ZA VPIS V SŠ</a:t>
            </a: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2. marec -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prijava na opravljanje preizkusa nadarjenosti / izpolnjevanje športnih pogojev;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med 10. in 20. marcem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preizkusi na šolah;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do 27. marca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posredovanje potrdil o opravljenih preizkusih;</a:t>
            </a:r>
            <a:endParaRPr lang="sl-S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april – </a:t>
            </a:r>
            <a:r>
              <a:rPr lang="sl-S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zadnji dan prijav;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7. april -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objava stanja prijav;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24. april - 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zadnji dan prenosa prijav;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14. junija do 12. ure - vnos ocen 9. razreda - svetovalni delavci OŠ!!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16. – 21. junij -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izvedba 1. kroga izbirnega postopka;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23. junij do 15. ure -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prijava v 2. krogu izbirnega postopka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29. junij do 9. ure - 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izvedba 2. kroga izbirnega postopka (MIZŠ).</a:t>
            </a: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974073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45364" y="1070982"/>
            <a:ext cx="8569325" cy="56896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POMEMBNI DATUMI ZA VPIS V PROGRAME PTI, PT in MT</a:t>
            </a: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Vpis v programe PTI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maj - zadnji dan prijav,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17. maj -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 objava stanja prijav,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1. junij -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zadnji dan prenosa prijav,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do 3. julija -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izvedba vpisa;</a:t>
            </a:r>
          </a:p>
          <a:p>
            <a:pPr marL="0" indent="0">
              <a:spcBef>
                <a:spcPts val="0"/>
              </a:spcBef>
              <a:buNone/>
            </a:pPr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Vpis v programe PT in MT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september - zadnji dan prijav, 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8. september -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objava stanja prijav,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26. - 28. september -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izvedba vpisa.</a:t>
            </a:r>
          </a:p>
          <a:p>
            <a:pPr eaLnBrk="1" hangingPunct="1"/>
            <a:endParaRPr lang="sl-SI" sz="2600" dirty="0"/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490284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7892" y="1168400"/>
            <a:ext cx="8569325" cy="56896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RAZPIS MEST V DIJAŠKIH DOMOVIH</a:t>
            </a: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Za novince </a:t>
            </a: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v vzgojnem programu dijaških domov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za šolsko leto 2023/2024 predvidenih </a:t>
            </a:r>
            <a:r>
              <a:rPr lang="sl-SI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skupaj 2.164 mest</a:t>
            </a: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endParaRPr lang="sl-SI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t. j. sicer 99 mest manj kot za lansko šolsko leto, vendar še vedno 238 prostih mest več, kot je bilo lani dejansko sprejetih novincev.</a:t>
            </a:r>
          </a:p>
          <a:p>
            <a:pPr eaLnBrk="1" hangingPunct="1"/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2042548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4508" y="584200"/>
            <a:ext cx="8569325" cy="56896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 lnSpcReduction="10000"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ROKOVNIK ZA VPIS DIJAŠKI DOM</a:t>
            </a: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 junij - </a:t>
            </a: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zadnji dan prijav;</a:t>
            </a:r>
          </a:p>
          <a:p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30. junij - zadnji dan prenosa prijav </a:t>
            </a:r>
            <a:r>
              <a:rPr lang="sl-SI" sz="2200" i="1" dirty="0">
                <a:latin typeface="Arial" panose="020B0604020202020204" pitchFamily="34" charset="0"/>
                <a:cs typeface="Arial" panose="020B0604020202020204" pitchFamily="34" charset="0"/>
              </a:rPr>
              <a:t>(do tega roka lahko prvo prijavo oddajo tudi kandidati, ki bi zaradi vpisa v drugo srednjo šolo v drugem krogu želeli bivati v DD in se predhodno še niso prijavili v noben DD);</a:t>
            </a:r>
          </a:p>
          <a:p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Vpis v DD </a:t>
            </a:r>
            <a:r>
              <a:rPr lang="sl-SI" sz="2200" u="sng" dirty="0">
                <a:latin typeface="Arial" panose="020B0604020202020204" pitchFamily="34" charset="0"/>
                <a:cs typeface="Arial" panose="020B0604020202020204" pitchFamily="34" charset="0"/>
              </a:rPr>
              <a:t>brez omejitve vpisa </a:t>
            </a: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od 3. do 7. julija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Vpis v DD </a:t>
            </a:r>
            <a:r>
              <a:rPr lang="sl-SI" sz="2200" u="sng" dirty="0">
                <a:latin typeface="Arial" panose="020B0604020202020204" pitchFamily="34" charset="0"/>
                <a:cs typeface="Arial" panose="020B0604020202020204" pitchFamily="34" charset="0"/>
              </a:rPr>
              <a:t>z omejitvijo vpisa </a:t>
            </a: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do 14. julija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Do 14. julija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 bo potekal tudi vpis na prosta mesta za kandidate, ki niso bili izbrani v DD z omejitvijo vpisa;</a:t>
            </a:r>
          </a:p>
          <a:p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po tem datumu in </a:t>
            </a: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do 30. septembra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pa še vpis na prosta mesta za kandidate, ki se niso prijavili v roku </a:t>
            </a:r>
            <a:r>
              <a:rPr lang="sl-SI" sz="2200" i="1" dirty="0">
                <a:latin typeface="Arial" panose="020B0604020202020204" pitchFamily="34" charset="0"/>
                <a:cs typeface="Arial" panose="020B0604020202020204" pitchFamily="34" charset="0"/>
              </a:rPr>
              <a:t>(do 21. junija 2023). </a:t>
            </a:r>
          </a:p>
          <a:p>
            <a:r>
              <a:rPr lang="sl-SI" sz="2200" i="1" dirty="0">
                <a:latin typeface="Arial" panose="020B0604020202020204" pitchFamily="34" charset="0"/>
                <a:cs typeface="Arial" panose="020B0604020202020204" pitchFamily="34" charset="0"/>
              </a:rPr>
              <a:t>Kontaktna oseba: ga. Urška Zobec, tel.: 01/400 5421, e-pošta: </a:t>
            </a:r>
            <a:r>
              <a:rPr lang="sl-SI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urska.zobec</a:t>
            </a:r>
            <a:r>
              <a:rPr lang="sl-SI" sz="2200" i="1" err="1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sl-SI" sz="2200" i="1">
                <a:latin typeface="Arial" panose="020B0604020202020204" pitchFamily="34" charset="0"/>
                <a:cs typeface="Arial" panose="020B0604020202020204" pitchFamily="34" charset="0"/>
              </a:rPr>
              <a:t>gov.si</a:t>
            </a:r>
            <a:endParaRPr lang="sl-SI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2972771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36220" y="824094"/>
            <a:ext cx="8569325" cy="56896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DODATNE INFORMACIJE</a:t>
            </a: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Pojasnilo glede nove vpisne aplikacije;</a:t>
            </a:r>
          </a:p>
          <a:p>
            <a:pPr marL="0" indent="0" algn="just">
              <a:buNone/>
            </a:pPr>
            <a:endParaRPr lang="sl-SI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Izvedba prijavno – vpisnega postopka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(izvedba informativnih </a:t>
            </a:r>
            <a:r>
              <a:rPr lang="sl-SI" sz="2200" dirty="0" err="1">
                <a:latin typeface="Arial" panose="020B0604020202020204" pitchFamily="34" charset="0"/>
                <a:cs typeface="Arial" panose="020B0604020202020204" pitchFamily="34" charset="0"/>
              </a:rPr>
              <a:t>dnevov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, izvedba preizkusov nadarjenosti, prenos prijavnic, vpis)</a:t>
            </a: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Uporabljati dokument MIZŠ, v katerem zbrani odgovori na najbolj pogosta vprašanja svetovalnih delavcev OŠ in SŠ </a:t>
            </a:r>
            <a:r>
              <a:rPr lang="sl-SI" sz="2200" i="1" dirty="0">
                <a:latin typeface="Arial" panose="020B0604020202020204" pitchFamily="34" charset="0"/>
                <a:cs typeface="Arial" panose="020B0604020202020204" pitchFamily="34" charset="0"/>
              </a:rPr>
              <a:t>(ponovno objavljen v spletni učilnici Zavoda RS za šolstvo).</a:t>
            </a:r>
          </a:p>
          <a:p>
            <a:endParaRPr lang="sl-SI" sz="2400" dirty="0"/>
          </a:p>
          <a:p>
            <a:endParaRPr lang="sl-SI" sz="2400" dirty="0"/>
          </a:p>
          <a:p>
            <a:pPr eaLnBrk="1" hangingPunct="1"/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3514227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1" y="783771"/>
            <a:ext cx="7615646" cy="4950823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/>
          </a:bodyPr>
          <a:lstStyle/>
          <a:p>
            <a:pPr eaLnBrk="1" hangingPunct="1"/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E7D012AB-F6A2-4365-A93B-E0CD73E8C8F9}"/>
              </a:ext>
            </a:extLst>
          </p:cNvPr>
          <p:cNvSpPr txBox="1"/>
          <p:nvPr/>
        </p:nvSpPr>
        <p:spPr>
          <a:xfrm>
            <a:off x="1188720" y="2644170"/>
            <a:ext cx="745236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</a:rPr>
              <a:t>H V A L A</a:t>
            </a:r>
          </a:p>
          <a:p>
            <a:pPr algn="ctr"/>
            <a:endParaRPr lang="sl-S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mateja.gornik-mrvar@gov.si</a:t>
            </a:r>
            <a:endParaRPr lang="sl-S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</a:rPr>
              <a:t>Tel.: 01/400 5311</a:t>
            </a:r>
          </a:p>
        </p:txBody>
      </p:sp>
    </p:spTree>
    <p:extLst>
      <p:ext uri="{BB962C8B-B14F-4D97-AF65-F5344CB8AC3E}">
        <p14:creationId xmlns:p14="http://schemas.microsoft.com/office/powerpoint/2010/main" val="361221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596647"/>
              </p:ext>
            </p:extLst>
          </p:nvPr>
        </p:nvGraphicFramePr>
        <p:xfrm>
          <a:off x="400950" y="210312"/>
          <a:ext cx="9282546" cy="643737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5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3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228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l-SI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ŠTEVILO NOVIH DIJAKOV</a:t>
                      </a:r>
                      <a:r>
                        <a:rPr lang="sl-SI" sz="20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ŠTEVILO RAZPISANIH MEST za š. l. 23/24</a:t>
                      </a:r>
                      <a:endParaRPr lang="sl-SI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sl-SI" sz="1600" dirty="0">
                        <a:solidFill>
                          <a:srgbClr val="CB05A1"/>
                        </a:solidFill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011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Regija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Št. Kand. 2022/23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Št. Kand. 2023/24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Razlika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ŠTEVILO MEST 23/24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Gorenjska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CC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Goriška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434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Jugovzhodna Slovenija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Primorsko</a:t>
                      </a:r>
                      <a:r>
                        <a:rPr lang="sl-SI" sz="16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notranjska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Obalno-Kraška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CC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Osrednjeslovenska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CC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Podravska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CC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5419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Pomurska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CC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i="0" u="none" strike="noStrike" kern="1200" dirty="0">
                          <a:solidFill>
                            <a:srgbClr val="CC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Zasavska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19.881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21.571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25.560</a:t>
                      </a:r>
                      <a:r>
                        <a:rPr lang="sl-SI" sz="16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200" b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(lani 25.198)</a:t>
                      </a:r>
                      <a:endParaRPr lang="sl-SI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57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693687"/>
              </p:ext>
            </p:extLst>
          </p:nvPr>
        </p:nvGraphicFramePr>
        <p:xfrm>
          <a:off x="566928" y="411480"/>
          <a:ext cx="9208007" cy="6025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5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2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8122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SLOVENIJA</a:t>
                      </a:r>
                      <a:endParaRPr lang="sl-SI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720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PROGRAMI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2022/23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DELEŽ RAZPISANIH MEST </a:t>
                      </a:r>
                    </a:p>
                    <a:p>
                      <a:pPr algn="ctr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VPIS 2022/23          1. l.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DELEŽ VPISA V 1. l. 2022/23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2023/24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DELEŽ RAZPISANIH MEST 2023/2024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069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NPI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759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424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27,3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8424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SSTI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40,4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9. 600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41,8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40,5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21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GIM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33,2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21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Splošna GIM</a:t>
                      </a:r>
                      <a:endParaRPr lang="sl-SI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</a:t>
                      </a:r>
                      <a:endParaRPr lang="sl-SI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26,6</a:t>
                      </a:r>
                      <a:endParaRPr lang="sl-SI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23,3</a:t>
                      </a:r>
                      <a:endParaRPr lang="sl-SI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857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Strokovna GIM</a:t>
                      </a:r>
                      <a:endParaRPr lang="sl-SI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sl-SI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  <a:endParaRPr lang="sl-SI" sz="15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  <a:endParaRPr lang="sl-SI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857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25.198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22.960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25.560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95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94DAC12A-775C-45E3-9003-C3753F1F58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029386"/>
              </p:ext>
            </p:extLst>
          </p:nvPr>
        </p:nvGraphicFramePr>
        <p:xfrm>
          <a:off x="338328" y="411480"/>
          <a:ext cx="9409176" cy="611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581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279576" y="404665"/>
            <a:ext cx="756084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b="1" dirty="0"/>
          </a:p>
          <a:p>
            <a:endParaRPr lang="sl-SI" b="1" dirty="0"/>
          </a:p>
          <a:p>
            <a:pPr algn="ctr"/>
            <a:endParaRPr lang="sl-SI" sz="2200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Grafikon 7">
            <a:extLst>
              <a:ext uri="{FF2B5EF4-FFF2-40B4-BE49-F238E27FC236}">
                <a16:creationId xmlns:a16="http://schemas.microsoft.com/office/drawing/2014/main" id="{F80B3C50-3F6E-4629-8CAC-AD1BDC2D67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700403"/>
              </p:ext>
            </p:extLst>
          </p:nvPr>
        </p:nvGraphicFramePr>
        <p:xfrm>
          <a:off x="329184" y="404665"/>
          <a:ext cx="9299448" cy="629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4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039309"/>
              </p:ext>
            </p:extLst>
          </p:nvPr>
        </p:nvGraphicFramePr>
        <p:xfrm>
          <a:off x="402337" y="265176"/>
          <a:ext cx="9107422" cy="626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2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6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9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0355">
                <a:tc gridSpan="6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PROGRAME POKLICNO-TEHNIŠKEGA IZOBRAŽEVANJA</a:t>
                      </a:r>
                      <a:endParaRPr lang="sl-SI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79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REGIJA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vpis v š.l. 2022/23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Št. vpisanih dijakov v š. l.  22/23 (začetni letnik)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Št. vpisanih dijakov v š. l. 22/23 (tretji letnik SPI)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vpis v šolsko leto 2023/24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03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GORIŠKA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5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JUGOVZHODNA SLOVENIJA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KOROŠKA 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16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PRIMORSKO</a:t>
                      </a:r>
                      <a:r>
                        <a:rPr lang="sl-SI" sz="16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NOTRANJSKA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POMURSKA 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0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 REGIJE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3.164</a:t>
                      </a: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2.248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3.120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65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620000"/>
              </p:ext>
            </p:extLst>
          </p:nvPr>
        </p:nvGraphicFramePr>
        <p:xfrm>
          <a:off x="630937" y="365760"/>
          <a:ext cx="8961120" cy="5797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7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1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2191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MEST ZA PROGRAM MATURITETNI TEČAJ</a:t>
                      </a:r>
                      <a:endParaRPr lang="sl-SI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24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REGIJA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vpis v š. l. 22/23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Št. vpisanih dijakov v š.l.  22/23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vpis v š. l. 23/24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31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GORIŠKA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41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JUGOVZHODNA SLOVENIJA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POMURSKA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 REGIJE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432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734">
                <a:tc>
                  <a:txBody>
                    <a:bodyPr/>
                    <a:lstStyle/>
                    <a:p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sl-SI" sz="1600" b="0" i="0" u="none" strike="noStrike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70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ZASEBNE ŠOLE - LJ.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721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623933"/>
              </p:ext>
            </p:extLst>
          </p:nvPr>
        </p:nvGraphicFramePr>
        <p:xfrm>
          <a:off x="738816" y="936140"/>
          <a:ext cx="8136904" cy="4842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7405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MEST ZA PROGRAME POKLICNIH TEČAJEV</a:t>
                      </a:r>
                      <a:endParaRPr lang="sl-SI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18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556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REGIJA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vpis v š. l. 22/23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Št. vpisanih dijakov v š.l.  22/23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vpis v š. l. 23/24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58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1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81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67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81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58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58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 REGIJE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306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57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6492" y="752602"/>
            <a:ext cx="8569325" cy="56896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 fontScale="92500" lnSpcReduction="20000"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 RAZMESTITVE</a:t>
            </a:r>
          </a:p>
          <a:p>
            <a:pPr marL="381600" lvl="1" indent="-381600">
              <a:spcBef>
                <a:spcPts val="0"/>
              </a:spcBef>
              <a:buNone/>
              <a:defRPr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600" lvl="1" indent="-381600">
              <a:spcBef>
                <a:spcPts val="0"/>
              </a:spcBef>
              <a:buNone/>
              <a:defRPr/>
            </a:pP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Izobraževalni program srednjega poklicnega izobraževanja:</a:t>
            </a:r>
            <a:r>
              <a:rPr lang="sl-SI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Slaščičar (SI),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Srednja šola Izola;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600" lvl="1" indent="-381600">
              <a:spcBef>
                <a:spcPts val="0"/>
              </a:spcBef>
              <a:buNone/>
              <a:defRPr/>
            </a:pP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Izobraževalni programi srednjega strokovnega izobraževanja:</a:t>
            </a:r>
            <a:r>
              <a:rPr lang="sl-SI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Lesarski tehnik,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ŠC Slovenj Gradec, Srednja šola Slovenj Gradec in Muta,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Farmacevtski tehnik,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Srednja šola za gostinstvo in turizem Celje,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Tehnik računalništva (SI)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, Gimnazija, elektro in pomorska šola Piran;</a:t>
            </a:r>
          </a:p>
          <a:p>
            <a:pPr marL="402336" lvl="1" indent="0">
              <a:spcBef>
                <a:spcPts val="0"/>
              </a:spcBef>
              <a:buNone/>
              <a:defRPr/>
            </a:pPr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Izobraževalni programi gimnazijskega izobraževanja:</a:t>
            </a:r>
          </a:p>
          <a:p>
            <a:pPr marL="85725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Gimnazija – športni oddelek,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ŠC Slovenj Gradec, Gimnazija,</a:t>
            </a:r>
          </a:p>
          <a:p>
            <a:pPr marL="85725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Ekonomska gimnazija – športni oddelek,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Srednja ekonomska šola in gimnazija Maribor </a:t>
            </a: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Ekonomska šola Murska Sobota,</a:t>
            </a:r>
            <a:endParaRPr lang="sl-SI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Tehniška gimnazija (biotehnologija),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Srednja šola za gostinstvo in turizem Celje;</a:t>
            </a:r>
          </a:p>
          <a:p>
            <a:pPr marL="514350" lvl="1" indent="0">
              <a:spcBef>
                <a:spcPts val="0"/>
              </a:spcBef>
              <a:buNone/>
              <a:defRPr/>
            </a:pPr>
            <a:endParaRPr lang="sl-SI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Izobraževalni program poklicno-tehniškega izobraževanja:</a:t>
            </a:r>
          </a:p>
          <a:p>
            <a:pPr marL="85725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Tehnik </a:t>
            </a:r>
            <a:r>
              <a:rPr lang="sl-SI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mehatronike</a:t>
            </a:r>
            <a:r>
              <a:rPr lang="sl-S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(PTI), </a:t>
            </a:r>
            <a:r>
              <a:rPr lang="sl-SI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ŠC Novo mesto,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Srednja strojna šola.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400" b="1" dirty="0"/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400" b="1" dirty="0"/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2220370750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869</TotalTime>
  <Words>1738</Words>
  <Application>Microsoft Office PowerPoint</Application>
  <PresentationFormat>Širokozaslonsko</PresentationFormat>
  <Paragraphs>482</Paragraphs>
  <Slides>19</Slides>
  <Notes>12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Gladko</vt:lpstr>
      <vt:lpstr>RAZPIS ZA VPIS V SREDNJE ŠOLE  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RAZPIS ZA VPIS V SREDNJE ŠOLE   </dc:title>
  <dc:creator>Mateja Gornik Mrvar</dc:creator>
  <cp:lastModifiedBy>Mateja Gornik Mrvar</cp:lastModifiedBy>
  <cp:revision>16</cp:revision>
  <dcterms:created xsi:type="dcterms:W3CDTF">2023-01-19T10:19:16Z</dcterms:created>
  <dcterms:modified xsi:type="dcterms:W3CDTF">2023-01-23T16:56:46Z</dcterms:modified>
</cp:coreProperties>
</file>