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660"/>
  </p:normalViewPr>
  <p:slideViewPr>
    <p:cSldViewPr>
      <p:cViewPr varScale="1">
        <p:scale>
          <a:sx n="104" d="100"/>
          <a:sy n="104" d="100"/>
        </p:scale>
        <p:origin x="4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3\Januar%202023\predstavitev%20Trg%20del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2'!$A$13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'slide 2'!$B$13:$G$13</c:f>
              <c:numCache>
                <c:formatCode>#,##0.0</c:formatCode>
                <c:ptCount val="6"/>
                <c:pt idx="0">
                  <c:v>24.085163007318698</c:v>
                </c:pt>
                <c:pt idx="1">
                  <c:v>27.401835219350861</c:v>
                </c:pt>
                <c:pt idx="2">
                  <c:v>29.839695739405936</c:v>
                </c:pt>
                <c:pt idx="3">
                  <c:v>28.620139355198788</c:v>
                </c:pt>
                <c:pt idx="4">
                  <c:v>31.520910843157466</c:v>
                </c:pt>
                <c:pt idx="5">
                  <c:v>34.278524270039057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8-4D5A-BEC5-D0627B19DE9C}"/>
            </c:ext>
          </c:extLst>
        </c:ser>
        <c:ser>
          <c:idx val="1"/>
          <c:order val="1"/>
          <c:tx>
            <c:strRef>
              <c:f>'slide 2'!$A$14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'slide 2'!$B$14:$G$14</c:f>
              <c:numCache>
                <c:formatCode>#,##0.0</c:formatCode>
                <c:ptCount val="6"/>
                <c:pt idx="0">
                  <c:v>75.914836992681302</c:v>
                </c:pt>
                <c:pt idx="1">
                  <c:v>72.598164780649128</c:v>
                </c:pt>
                <c:pt idx="2">
                  <c:v>70.16030426059406</c:v>
                </c:pt>
                <c:pt idx="3">
                  <c:v>71.379860644801212</c:v>
                </c:pt>
                <c:pt idx="4">
                  <c:v>68.479089156842534</c:v>
                </c:pt>
                <c:pt idx="5">
                  <c:v>65.721475729960943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8-4D5A-BEC5-D0627B19D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520192"/>
        <c:axId val="444520520"/>
      </c:barChart>
      <c:catAx>
        <c:axId val="4445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520"/>
        <c:crosses val="autoZero"/>
        <c:auto val="1"/>
        <c:lblAlgn val="ctr"/>
        <c:lblOffset val="100"/>
        <c:noMultiLvlLbl val="0"/>
      </c:catAx>
      <c:valAx>
        <c:axId val="444520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10'!$B$37,'slide 10'!$D$37,'slide 10'!$F$37,'slide 10'!$H$37,'slide 10'!$J$37,'slide 10'!$L$37)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10'!$B$38,'slide 10'!$D$38,'slide 10'!$F$38,'slide 10'!$H$38,'slide 10'!$J$38,'slide 10'!$L$38)</c:f>
              <c:numCache>
                <c:formatCode>0.0</c:formatCode>
                <c:ptCount val="6"/>
                <c:pt idx="0">
                  <c:v>77.2</c:v>
                </c:pt>
                <c:pt idx="1">
                  <c:v>79.099999999999994</c:v>
                </c:pt>
                <c:pt idx="2">
                  <c:v>83.6</c:v>
                </c:pt>
                <c:pt idx="3">
                  <c:v>79</c:v>
                </c:pt>
                <c:pt idx="4">
                  <c:v>80.8</c:v>
                </c:pt>
                <c:pt idx="5">
                  <c:v>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88-4762-A2EA-261B37ED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32343496"/>
        <c:axId val="632341856"/>
      </c:barChart>
      <c:catAx>
        <c:axId val="63234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1856"/>
        <c:crosses val="autoZero"/>
        <c:auto val="1"/>
        <c:lblAlgn val="ctr"/>
        <c:lblOffset val="100"/>
        <c:noMultiLvlLbl val="0"/>
      </c:catAx>
      <c:valAx>
        <c:axId val="632341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A-471C-A4D8-FDC720C22E6A}"/>
              </c:ext>
            </c:extLst>
          </c:dPt>
          <c:dPt>
            <c:idx val="9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A-471C-A4D8-FDC720C22E6A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A-471C-A4D8-FDC720C22E6A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A-471C-A4D8-FDC720C22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MT</c:v>
                </c:pt>
                <c:pt idx="1">
                  <c:v>NL</c:v>
                </c:pt>
                <c:pt idx="2">
                  <c:v>LT</c:v>
                </c:pt>
                <c:pt idx="3">
                  <c:v>EE</c:v>
                </c:pt>
                <c:pt idx="4">
                  <c:v>HU</c:v>
                </c:pt>
                <c:pt idx="5">
                  <c:v>IE</c:v>
                </c:pt>
                <c:pt idx="6">
                  <c:v>AT</c:v>
                </c:pt>
                <c:pt idx="7">
                  <c:v>DE</c:v>
                </c:pt>
                <c:pt idx="8">
                  <c:v>LU</c:v>
                </c:pt>
                <c:pt idx="9">
                  <c:v>SI</c:v>
                </c:pt>
                <c:pt idx="10">
                  <c:v>PL</c:v>
                </c:pt>
                <c:pt idx="11">
                  <c:v>SE</c:v>
                </c:pt>
                <c:pt idx="12">
                  <c:v>DK</c:v>
                </c:pt>
                <c:pt idx="13">
                  <c:v>FR</c:v>
                </c:pt>
                <c:pt idx="14">
                  <c:v>PT</c:v>
                </c:pt>
                <c:pt idx="15">
                  <c:v>CY</c:v>
                </c:pt>
                <c:pt idx="16">
                  <c:v>SK</c:v>
                </c:pt>
                <c:pt idx="17">
                  <c:v>HR</c:v>
                </c:pt>
                <c:pt idx="18">
                  <c:v>CZ</c:v>
                </c:pt>
                <c:pt idx="19">
                  <c:v>FI</c:v>
                </c:pt>
                <c:pt idx="20">
                  <c:v>EU27</c:v>
                </c:pt>
                <c:pt idx="21">
                  <c:v>BE</c:v>
                </c:pt>
                <c:pt idx="22">
                  <c:v>LV</c:v>
                </c:pt>
                <c:pt idx="23">
                  <c:v>BG</c:v>
                </c:pt>
                <c:pt idx="24">
                  <c:v>ES</c:v>
                </c:pt>
                <c:pt idx="25">
                  <c:v>RO</c:v>
                </c:pt>
                <c:pt idx="26">
                  <c:v>EL</c:v>
                </c:pt>
                <c:pt idx="27">
                  <c:v>IT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>
                  <c:v>89.4</c:v>
                </c:pt>
                <c:pt idx="1">
                  <c:v>86.6</c:v>
                </c:pt>
                <c:pt idx="2">
                  <c:v>86.4</c:v>
                </c:pt>
                <c:pt idx="3">
                  <c:v>85.6</c:v>
                </c:pt>
                <c:pt idx="4">
                  <c:v>83.8</c:v>
                </c:pt>
                <c:pt idx="5">
                  <c:v>83.4</c:v>
                </c:pt>
                <c:pt idx="6">
                  <c:v>83.4</c:v>
                </c:pt>
                <c:pt idx="7">
                  <c:v>82.6</c:v>
                </c:pt>
                <c:pt idx="8" formatCode="#,##0.0">
                  <c:v>82</c:v>
                </c:pt>
                <c:pt idx="9" formatCode="#,##0.0">
                  <c:v>82</c:v>
                </c:pt>
                <c:pt idx="10">
                  <c:v>81.599999999999994</c:v>
                </c:pt>
                <c:pt idx="11">
                  <c:v>81.3</c:v>
                </c:pt>
                <c:pt idx="12">
                  <c:v>79.400000000000006</c:v>
                </c:pt>
                <c:pt idx="13">
                  <c:v>79.099999999999994</c:v>
                </c:pt>
                <c:pt idx="14">
                  <c:v>79.099999999999994</c:v>
                </c:pt>
                <c:pt idx="15">
                  <c:v>78.5</c:v>
                </c:pt>
                <c:pt idx="16">
                  <c:v>78.2</c:v>
                </c:pt>
                <c:pt idx="17" formatCode="#,##0.0">
                  <c:v>78</c:v>
                </c:pt>
                <c:pt idx="18">
                  <c:v>77.900000000000006</c:v>
                </c:pt>
                <c:pt idx="19">
                  <c:v>77.599999999999994</c:v>
                </c:pt>
                <c:pt idx="20">
                  <c:v>77.2</c:v>
                </c:pt>
                <c:pt idx="21">
                  <c:v>76.8</c:v>
                </c:pt>
                <c:pt idx="22">
                  <c:v>76.099999999999994</c:v>
                </c:pt>
                <c:pt idx="23">
                  <c:v>72.900000000000006</c:v>
                </c:pt>
                <c:pt idx="24">
                  <c:v>72.2</c:v>
                </c:pt>
                <c:pt idx="25">
                  <c:v>71.900000000000006</c:v>
                </c:pt>
                <c:pt idx="26">
                  <c:v>65.900000000000006</c:v>
                </c:pt>
                <c:pt idx="27">
                  <c:v>62.3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35A-471C-A4D8-FDC720C22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12'!$B$11,'slide 12'!$D$11,'slide 12'!$F$11,'slide 12'!$H$11,'slide 12'!$J$11,'slide 12'!$L$11)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12'!$B$12,'slide 12'!$D$12,'slide 12'!$F$12,'slide 12'!$H$12,'slide 12'!$J$12,'slide 12'!$L$12)</c:f>
              <c:numCache>
                <c:formatCode>0.0</c:formatCode>
                <c:ptCount val="6"/>
                <c:pt idx="0">
                  <c:v>11.1</c:v>
                </c:pt>
                <c:pt idx="1">
                  <c:v>9.9</c:v>
                </c:pt>
                <c:pt idx="2">
                  <c:v>8.9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DB6-4377-8578-27BA7FC6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5056"/>
        <c:axId val="564285384"/>
      </c:barChart>
      <c:catAx>
        <c:axId val="5642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384"/>
        <c:crosses val="autoZero"/>
        <c:auto val="1"/>
        <c:lblAlgn val="ctr"/>
        <c:lblOffset val="100"/>
        <c:noMultiLvlLbl val="0"/>
      </c:catAx>
      <c:valAx>
        <c:axId val="564285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12'!$B$33,'slide 12'!$D$33,'slide 12'!$F$33,'slide 12'!$H$33,'slide 12'!$J$33,'slide 12'!$L$33)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12'!$B$34,'slide 12'!$D$34,'slide 12'!$F$34,'slide 12'!$H$34,'slide 12'!$J$34,'slide 12'!$L$34)</c:f>
              <c:numCache>
                <c:formatCode>0.0</c:formatCode>
                <c:ptCount val="6"/>
                <c:pt idx="0">
                  <c:v>11</c:v>
                </c:pt>
                <c:pt idx="1">
                  <c:v>8.9</c:v>
                </c:pt>
                <c:pt idx="2">
                  <c:v>6.1</c:v>
                </c:pt>
                <c:pt idx="3">
                  <c:v>7.8</c:v>
                </c:pt>
                <c:pt idx="4">
                  <c:v>7.4</c:v>
                </c:pt>
                <c:pt idx="5">
                  <c:v>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63E-4D59-9B2A-C102F051D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3976904"/>
        <c:axId val="483981496"/>
      </c:barChart>
      <c:catAx>
        <c:axId val="48397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81496"/>
        <c:crosses val="autoZero"/>
        <c:auto val="1"/>
        <c:lblAlgn val="ctr"/>
        <c:lblOffset val="100"/>
        <c:noMultiLvlLbl val="0"/>
      </c:catAx>
      <c:valAx>
        <c:axId val="483981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0-4638-B9E0-A3FB790ABD03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0-4638-B9E0-A3FB790ABD03}"/>
              </c:ext>
            </c:extLst>
          </c:dPt>
          <c:dPt>
            <c:idx val="14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60-4638-B9E0-A3FB790ABD0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60-4638-B9E0-A3FB790AB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13'!$A$12:$A$39</c:f>
              <c:strCache>
                <c:ptCount val="27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CY</c:v>
                </c:pt>
                <c:pt idx="4">
                  <c:v>PT</c:v>
                </c:pt>
                <c:pt idx="5">
                  <c:v>FR</c:v>
                </c:pt>
                <c:pt idx="6">
                  <c:v>BE</c:v>
                </c:pt>
                <c:pt idx="7">
                  <c:v>LV</c:v>
                </c:pt>
                <c:pt idx="8">
                  <c:v>SE</c:v>
                </c:pt>
                <c:pt idx="9">
                  <c:v>HR</c:v>
                </c:pt>
                <c:pt idx="10">
                  <c:v>FI</c:v>
                </c:pt>
                <c:pt idx="11">
                  <c:v>EU27</c:v>
                </c:pt>
                <c:pt idx="12">
                  <c:v>RO</c:v>
                </c:pt>
                <c:pt idx="13">
                  <c:v>SK</c:v>
                </c:pt>
                <c:pt idx="14">
                  <c:v>SI</c:v>
                </c:pt>
                <c:pt idx="15">
                  <c:v>BG</c:v>
                </c:pt>
                <c:pt idx="16">
                  <c:v>EE</c:v>
                </c:pt>
                <c:pt idx="17">
                  <c:v>IE</c:v>
                </c:pt>
                <c:pt idx="18">
                  <c:v>LU</c:v>
                </c:pt>
                <c:pt idx="19">
                  <c:v>MT</c:v>
                </c:pt>
                <c:pt idx="20">
                  <c:v>DK</c:v>
                </c:pt>
                <c:pt idx="21">
                  <c:v>AT</c:v>
                </c:pt>
                <c:pt idx="22">
                  <c:v>PL</c:v>
                </c:pt>
                <c:pt idx="23">
                  <c:v>NL</c:v>
                </c:pt>
                <c:pt idx="24">
                  <c:v>DE</c:v>
                </c:pt>
                <c:pt idx="25">
                  <c:v>HU</c:v>
                </c:pt>
                <c:pt idx="26">
                  <c:v>CZ</c:v>
                </c:pt>
              </c:strCache>
            </c:strRef>
          </c:cat>
          <c:val>
            <c:numRef>
              <c:f>'slide 13'!$B$12:$B$39</c:f>
              <c:numCache>
                <c:formatCode>#,##0.##########</c:formatCode>
                <c:ptCount val="28"/>
                <c:pt idx="0">
                  <c:v>19.5</c:v>
                </c:pt>
                <c:pt idx="1">
                  <c:v>14.3</c:v>
                </c:pt>
                <c:pt idx="2">
                  <c:v>12.8</c:v>
                </c:pt>
                <c:pt idx="3">
                  <c:v>11.5</c:v>
                </c:pt>
                <c:pt idx="4">
                  <c:v>9.6999999999999993</c:v>
                </c:pt>
                <c:pt idx="5">
                  <c:v>9.1999999999999993</c:v>
                </c:pt>
                <c:pt idx="6" formatCode="#,##0.0">
                  <c:v>9</c:v>
                </c:pt>
                <c:pt idx="7" formatCode="#,##0.0">
                  <c:v>9</c:v>
                </c:pt>
                <c:pt idx="8">
                  <c:v>8.4</c:v>
                </c:pt>
                <c:pt idx="9">
                  <c:v>8.3000000000000007</c:v>
                </c:pt>
                <c:pt idx="10">
                  <c:v>7.9</c:v>
                </c:pt>
                <c:pt idx="11" formatCode="#,##0.0">
                  <c:v>7.7</c:v>
                </c:pt>
                <c:pt idx="12">
                  <c:v>7.3</c:v>
                </c:pt>
                <c:pt idx="13">
                  <c:v>7.3</c:v>
                </c:pt>
                <c:pt idx="14">
                  <c:v>7.2</c:v>
                </c:pt>
                <c:pt idx="15">
                  <c:v>6.3</c:v>
                </c:pt>
                <c:pt idx="16">
                  <c:v>5.8</c:v>
                </c:pt>
                <c:pt idx="17">
                  <c:v>5.5</c:v>
                </c:pt>
                <c:pt idx="18">
                  <c:v>5.4</c:v>
                </c:pt>
                <c:pt idx="19">
                  <c:v>5.3</c:v>
                </c:pt>
                <c:pt idx="20">
                  <c:v>5.2</c:v>
                </c:pt>
                <c:pt idx="21">
                  <c:v>4.5999999999999996</c:v>
                </c:pt>
                <c:pt idx="22" formatCode="#,##0.0">
                  <c:v>4</c:v>
                </c:pt>
                <c:pt idx="23">
                  <c:v>3.5</c:v>
                </c:pt>
                <c:pt idx="24">
                  <c:v>3.3</c:v>
                </c:pt>
                <c:pt idx="25">
                  <c:v>3.2</c:v>
                </c:pt>
                <c:pt idx="26">
                  <c:v>2.9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C860-4638-B9E0-A3FB790AB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683048"/>
        <c:axId val="478679112"/>
        <c:extLst/>
      </c:barChart>
      <c:catAx>
        <c:axId val="4786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79112"/>
        <c:crosses val="autoZero"/>
        <c:auto val="1"/>
        <c:lblAlgn val="ctr"/>
        <c:lblOffset val="100"/>
        <c:noMultiLvlLbl val="0"/>
      </c:catAx>
      <c:valAx>
        <c:axId val="478679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6463</c:v>
                </c:pt>
                <c:pt idx="1">
                  <c:v>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B-4862-81CE-83FB817E8E1D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5952</c:v>
                </c:pt>
                <c:pt idx="1">
                  <c:v>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B-4862-81CE-83FB817E8E1D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10283</c:v>
                </c:pt>
                <c:pt idx="1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B-4862-81CE-83FB817E8E1D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5152</c:v>
                </c:pt>
                <c:pt idx="1">
                  <c:v>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B-4862-81CE-83FB817E8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5C-40F7-BCA6-1730299603F8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5C-40F7-BCA6-1730299603F8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5C-40F7-BCA6-1730299603F8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5C-40F7-BCA6-1730299603F8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C-40F7-BCA6-173029960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11280</c:v>
                </c:pt>
                <c:pt idx="1">
                  <c:v>10354</c:v>
                </c:pt>
                <c:pt idx="2">
                  <c:v>8629</c:v>
                </c:pt>
                <c:pt idx="3">
                  <c:v>7097</c:v>
                </c:pt>
                <c:pt idx="4">
                  <c:v>6992</c:v>
                </c:pt>
                <c:pt idx="5">
                  <c:v>7012</c:v>
                </c:pt>
                <c:pt idx="6">
                  <c:v>8486</c:v>
                </c:pt>
                <c:pt idx="7">
                  <c:v>6162</c:v>
                </c:pt>
                <c:pt idx="8">
                  <c:v>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5C-40F7-BCA6-1730299603F8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30151</c:v>
                </c:pt>
                <c:pt idx="1">
                  <c:v>26938</c:v>
                </c:pt>
                <c:pt idx="2">
                  <c:v>21530</c:v>
                </c:pt>
                <c:pt idx="3">
                  <c:v>16968</c:v>
                </c:pt>
                <c:pt idx="4">
                  <c:v>15924</c:v>
                </c:pt>
                <c:pt idx="5">
                  <c:v>15169</c:v>
                </c:pt>
                <c:pt idx="6">
                  <c:v>18336</c:v>
                </c:pt>
                <c:pt idx="7">
                  <c:v>12749</c:v>
                </c:pt>
                <c:pt idx="8">
                  <c:v>10429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5C-40F7-BCA6-1730299603F8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119458</c:v>
                </c:pt>
                <c:pt idx="1">
                  <c:v>113076</c:v>
                </c:pt>
                <c:pt idx="2">
                  <c:v>99615</c:v>
                </c:pt>
                <c:pt idx="3">
                  <c:v>85060</c:v>
                </c:pt>
                <c:pt idx="4">
                  <c:v>78534</c:v>
                </c:pt>
                <c:pt idx="5">
                  <c:v>75292</c:v>
                </c:pt>
                <c:pt idx="6">
                  <c:v>87283</c:v>
                </c:pt>
                <c:pt idx="7">
                  <c:v>65969</c:v>
                </c:pt>
                <c:pt idx="8">
                  <c:v>53181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5C-40F7-BCA6-173029960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6'!$C$10,'slide 6'!$E$10,'slide 6'!$G$10,'slide 6'!$I$10,'slide 6'!$K$10,'slide 6'!$M$10)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6'!$C$11,'slide 6'!$E$11,'slide 6'!$G$11,'slide 6'!$I$11,'slide 6'!$K$11,'slide 6'!$M$11)</c:f>
              <c:numCache>
                <c:formatCode>0.0</c:formatCode>
                <c:ptCount val="6"/>
                <c:pt idx="0">
                  <c:v>31.8</c:v>
                </c:pt>
                <c:pt idx="1">
                  <c:v>32.6</c:v>
                </c:pt>
                <c:pt idx="2">
                  <c:v>33.200000000000003</c:v>
                </c:pt>
                <c:pt idx="3">
                  <c:v>30.1</c:v>
                </c:pt>
                <c:pt idx="4">
                  <c:v>32.1</c:v>
                </c:pt>
                <c:pt idx="5">
                  <c:v>34.700000000000003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65-4960-B37F-308D0910F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6'!$C$33,'slide 6'!$E$33,'slide 6'!$G$33,'slide 6'!$I$33,'slide 6'!$K$33,'slide 6'!$M$33)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6'!$C$34,'slide 6'!$E$34,'slide 6'!$G$34,'slide 6'!$I$34,'slide 6'!$K$34,'slide 6'!$M$34)</c:f>
              <c:numCache>
                <c:formatCode>0.0</c:formatCode>
                <c:ptCount val="6"/>
                <c:pt idx="0">
                  <c:v>34.4</c:v>
                </c:pt>
                <c:pt idx="1">
                  <c:v>37.1</c:v>
                </c:pt>
                <c:pt idx="2">
                  <c:v>33.799999999999997</c:v>
                </c:pt>
                <c:pt idx="3">
                  <c:v>23.3</c:v>
                </c:pt>
                <c:pt idx="4">
                  <c:v>27.1</c:v>
                </c:pt>
                <c:pt idx="5">
                  <c:v>29.9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6CA-4968-BCB2-92BCA50D3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D-4A8E-9DC1-E2077034687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D-4A8E-9DC1-E2077034687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D-4A8E-9DC1-E20770346872}"/>
              </c:ext>
            </c:extLst>
          </c:dPt>
          <c:dPt>
            <c:idx val="15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D-4A8E-9DC1-E20770346872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D-4A8E-9DC1-E2077034687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4D-4A8E-9DC1-E20770346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MT</c:v>
                </c:pt>
                <c:pt idx="3">
                  <c:v>FI</c:v>
                </c:pt>
                <c:pt idx="4">
                  <c:v>AT</c:v>
                </c:pt>
                <c:pt idx="5">
                  <c:v>DE</c:v>
                </c:pt>
                <c:pt idx="6">
                  <c:v>IE</c:v>
                </c:pt>
                <c:pt idx="7">
                  <c:v>SE</c:v>
                </c:pt>
                <c:pt idx="8">
                  <c:v>EE</c:v>
                </c:pt>
                <c:pt idx="9">
                  <c:v>FR</c:v>
                </c:pt>
                <c:pt idx="10">
                  <c:v>EU27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HR</c:v>
                </c:pt>
                <c:pt idx="15">
                  <c:v>SI</c:v>
                </c:pt>
                <c:pt idx="16">
                  <c:v>PL</c:v>
                </c:pt>
                <c:pt idx="17">
                  <c:v>LU</c:v>
                </c:pt>
                <c:pt idx="18">
                  <c:v>HU</c:v>
                </c:pt>
                <c:pt idx="19">
                  <c:v>CZ</c:v>
                </c:pt>
                <c:pt idx="20">
                  <c:v>BE</c:v>
                </c:pt>
                <c:pt idx="21">
                  <c:v>PT</c:v>
                </c:pt>
                <c:pt idx="22">
                  <c:v>ES</c:v>
                </c:pt>
                <c:pt idx="23">
                  <c:v>SK</c:v>
                </c:pt>
                <c:pt idx="24">
                  <c:v>IT</c:v>
                </c:pt>
                <c:pt idx="25">
                  <c:v>RO</c:v>
                </c:pt>
                <c:pt idx="26">
                  <c:v>BG</c:v>
                </c:pt>
                <c:pt idx="27">
                  <c:v>EL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 formatCode="#,##0.0">
                  <c:v>76</c:v>
                </c:pt>
                <c:pt idx="1">
                  <c:v>56.2</c:v>
                </c:pt>
                <c:pt idx="2">
                  <c:v>52.3</c:v>
                </c:pt>
                <c:pt idx="3">
                  <c:v>51.5</c:v>
                </c:pt>
                <c:pt idx="4">
                  <c:v>50.1</c:v>
                </c:pt>
                <c:pt idx="5">
                  <c:v>49.4</c:v>
                </c:pt>
                <c:pt idx="6">
                  <c:v>48.8</c:v>
                </c:pt>
                <c:pt idx="7">
                  <c:v>46.6</c:v>
                </c:pt>
                <c:pt idx="8">
                  <c:v>36.200000000000003</c:v>
                </c:pt>
                <c:pt idx="9">
                  <c:v>34.799999999999997</c:v>
                </c:pt>
                <c:pt idx="10">
                  <c:v>34.700000000000003</c:v>
                </c:pt>
                <c:pt idx="11">
                  <c:v>34.4</c:v>
                </c:pt>
                <c:pt idx="12">
                  <c:v>31.6</c:v>
                </c:pt>
                <c:pt idx="13">
                  <c:v>30.8</c:v>
                </c:pt>
                <c:pt idx="14">
                  <c:v>30.3</c:v>
                </c:pt>
                <c:pt idx="15">
                  <c:v>29.9</c:v>
                </c:pt>
                <c:pt idx="16">
                  <c:v>27.9</c:v>
                </c:pt>
                <c:pt idx="17">
                  <c:v>27.1</c:v>
                </c:pt>
                <c:pt idx="18">
                  <c:v>26.6</c:v>
                </c:pt>
                <c:pt idx="19">
                  <c:v>24.9</c:v>
                </c:pt>
                <c:pt idx="20">
                  <c:v>24.8</c:v>
                </c:pt>
                <c:pt idx="21">
                  <c:v>24.3</c:v>
                </c:pt>
                <c:pt idx="22">
                  <c:v>23.8</c:v>
                </c:pt>
                <c:pt idx="23">
                  <c:v>21.7</c:v>
                </c:pt>
                <c:pt idx="24">
                  <c:v>20.3</c:v>
                </c:pt>
                <c:pt idx="25">
                  <c:v>19.3</c:v>
                </c:pt>
                <c:pt idx="26">
                  <c:v>19.2</c:v>
                </c:pt>
                <c:pt idx="27">
                  <c:v>16.100000000000001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B94D-4A8E-9DC1-E2077034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18.100000000000001</c:v>
                </c:pt>
                <c:pt idx="1">
                  <c:v>16.100000000000001</c:v>
                </c:pt>
                <c:pt idx="2">
                  <c:v>14.9</c:v>
                </c:pt>
                <c:pt idx="3">
                  <c:v>16.8</c:v>
                </c:pt>
                <c:pt idx="4">
                  <c:v>17.5</c:v>
                </c:pt>
                <c:pt idx="5">
                  <c:v>14.4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D3-4577-BB09-E287AEA54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40-4765-89EE-C550D0A2F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10</c:v>
                </c:pt>
                <c:pt idx="1">
                  <c:v>8.1</c:v>
                </c:pt>
                <c:pt idx="2">
                  <c:v>6.5</c:v>
                </c:pt>
                <c:pt idx="3">
                  <c:v>15.6</c:v>
                </c:pt>
                <c:pt idx="4">
                  <c:v>14.2</c:v>
                </c:pt>
                <c:pt idx="5">
                  <c:v>12.4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40-4765-89EE-C550D0A2F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0-4DB3-9875-54EB777124DA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0-4DB3-9875-54EB777124DA}"/>
              </c:ext>
            </c:extLst>
          </c:dPt>
          <c:dPt>
            <c:idx val="16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0-4DB3-9875-54EB777124D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0-4DB3-9875-54EB77712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EL</c:v>
                </c:pt>
                <c:pt idx="1">
                  <c:v>ES</c:v>
                </c:pt>
                <c:pt idx="2">
                  <c:v>SE</c:v>
                </c:pt>
                <c:pt idx="3">
                  <c:v>IT</c:v>
                </c:pt>
                <c:pt idx="4">
                  <c:v>EE</c:v>
                </c:pt>
                <c:pt idx="5">
                  <c:v>RO</c:v>
                </c:pt>
                <c:pt idx="6">
                  <c:v>SK</c:v>
                </c:pt>
                <c:pt idx="7">
                  <c:v>HR</c:v>
                </c:pt>
                <c:pt idx="8">
                  <c:v>FI</c:v>
                </c:pt>
                <c:pt idx="9">
                  <c:v>CY</c:v>
                </c:pt>
                <c:pt idx="10">
                  <c:v>FR</c:v>
                </c:pt>
                <c:pt idx="11">
                  <c:v>BE</c:v>
                </c:pt>
                <c:pt idx="12">
                  <c:v>PT</c:v>
                </c:pt>
                <c:pt idx="13">
                  <c:v>LU</c:v>
                </c:pt>
                <c:pt idx="14">
                  <c:v>LV</c:v>
                </c:pt>
                <c:pt idx="15">
                  <c:v>EU27</c:v>
                </c:pt>
                <c:pt idx="16">
                  <c:v>SI</c:v>
                </c:pt>
                <c:pt idx="17">
                  <c:v>LT</c:v>
                </c:pt>
                <c:pt idx="18">
                  <c:v>IE</c:v>
                </c:pt>
                <c:pt idx="19">
                  <c:v>BG</c:v>
                </c:pt>
                <c:pt idx="20">
                  <c:v>HU</c:v>
                </c:pt>
                <c:pt idx="21">
                  <c:v>MT</c:v>
                </c:pt>
                <c:pt idx="22">
                  <c:v>AT</c:v>
                </c:pt>
                <c:pt idx="23">
                  <c:v>PL</c:v>
                </c:pt>
                <c:pt idx="24">
                  <c:v>DK</c:v>
                </c:pt>
                <c:pt idx="25">
                  <c:v>NL</c:v>
                </c:pt>
                <c:pt idx="26">
                  <c:v>CZ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>
                  <c:v>32.299999999999997</c:v>
                </c:pt>
                <c:pt idx="1">
                  <c:v>28.5</c:v>
                </c:pt>
                <c:pt idx="2" formatCode="#,##0.0">
                  <c:v>26</c:v>
                </c:pt>
                <c:pt idx="3">
                  <c:v>22.6</c:v>
                </c:pt>
                <c:pt idx="4">
                  <c:v>21.6</c:v>
                </c:pt>
                <c:pt idx="5">
                  <c:v>21.3</c:v>
                </c:pt>
                <c:pt idx="6">
                  <c:v>18.600000000000001</c:v>
                </c:pt>
                <c:pt idx="7">
                  <c:v>18.5</c:v>
                </c:pt>
                <c:pt idx="8" formatCode="#,##0.0">
                  <c:v>17.8</c:v>
                </c:pt>
                <c:pt idx="9">
                  <c:v>17.600000000000001</c:v>
                </c:pt>
                <c:pt idx="10">
                  <c:v>16.899999999999999</c:v>
                </c:pt>
                <c:pt idx="11">
                  <c:v>16.8</c:v>
                </c:pt>
                <c:pt idx="12">
                  <c:v>16.7</c:v>
                </c:pt>
                <c:pt idx="13">
                  <c:v>16.3</c:v>
                </c:pt>
                <c:pt idx="14">
                  <c:v>14.8</c:v>
                </c:pt>
                <c:pt idx="15" formatCode="#,##0.0">
                  <c:v>14.4</c:v>
                </c:pt>
                <c:pt idx="16">
                  <c:v>12.4</c:v>
                </c:pt>
                <c:pt idx="17">
                  <c:v>11.6</c:v>
                </c:pt>
                <c:pt idx="18">
                  <c:v>11.4</c:v>
                </c:pt>
                <c:pt idx="19">
                  <c:v>11.1</c:v>
                </c:pt>
                <c:pt idx="20" formatCode="#,##0.0">
                  <c:v>10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8.9</c:v>
                </c:pt>
                <c:pt idx="24">
                  <c:v>7.7</c:v>
                </c:pt>
                <c:pt idx="25">
                  <c:v>7.3</c:v>
                </c:pt>
                <c:pt idx="26">
                  <c:v>7.1</c:v>
                </c:pt>
                <c:pt idx="27" formatCode="#,##0.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620-4DB3-9875-54EB7771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10'!$B$11,'slide 10'!$D$11,'slide 10'!$F$11,'slide 10'!$H$11,'slide 10'!$J$11,'slide 10'!$L$11)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10'!$B$12,'slide 10'!$D$12,'slide 10'!$F$12,'slide 10'!$H$12,'slide 10'!$J$12,'slide 10'!$L$12)</c:f>
              <c:numCache>
                <c:formatCode>0.0</c:formatCode>
                <c:ptCount val="6"/>
                <c:pt idx="0">
                  <c:v>72.8</c:v>
                </c:pt>
                <c:pt idx="1">
                  <c:v>74</c:v>
                </c:pt>
                <c:pt idx="2">
                  <c:v>74.900000000000006</c:v>
                </c:pt>
                <c:pt idx="3">
                  <c:v>71.5</c:v>
                </c:pt>
                <c:pt idx="4">
                  <c:v>74.3</c:v>
                </c:pt>
                <c:pt idx="5">
                  <c:v>77.2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C1-4AD1-955A-227A02CB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8943928"/>
        <c:axId val="568941632"/>
      </c:barChart>
      <c:catAx>
        <c:axId val="5689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1632"/>
        <c:crosses val="autoZero"/>
        <c:auto val="1"/>
        <c:lblAlgn val="ctr"/>
        <c:lblOffset val="100"/>
        <c:noMultiLvlLbl val="0"/>
      </c:catAx>
      <c:valAx>
        <c:axId val="568941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10. 01. 2023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dela</a:t>
            </a:r>
          </a:p>
          <a:p>
            <a:r>
              <a:rPr lang="sl-SI" sz="2800" dirty="0"/>
              <a:t>Posvet </a:t>
            </a:r>
            <a:r>
              <a:rPr lang="sl-SI" sz="2800"/>
              <a:t>ŠSD 2023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435409"/>
              </p:ext>
            </p:extLst>
          </p:nvPr>
        </p:nvGraphicFramePr>
        <p:xfrm>
          <a:off x="4445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71026"/>
              </p:ext>
            </p:extLst>
          </p:nvPr>
        </p:nvGraphicFramePr>
        <p:xfrm>
          <a:off x="444500" y="39880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25-29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724853"/>
              </p:ext>
            </p:extLst>
          </p:nvPr>
        </p:nvGraphicFramePr>
        <p:xfrm>
          <a:off x="251520" y="1628800"/>
          <a:ext cx="846772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786656"/>
              </p:ext>
            </p:extLst>
          </p:nvPr>
        </p:nvGraphicFramePr>
        <p:xfrm>
          <a:off x="323528" y="12228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73471"/>
              </p:ext>
            </p:extLst>
          </p:nvPr>
        </p:nvGraphicFramePr>
        <p:xfrm>
          <a:off x="4445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25-29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7225"/>
              </p:ext>
            </p:extLst>
          </p:nvPr>
        </p:nvGraphicFramePr>
        <p:xfrm>
          <a:off x="193675" y="1771650"/>
          <a:ext cx="8122741" cy="41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Brezposelni mladi v starosti od 15 do 29 let, po doseženi izobrazbi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03579"/>
              </p:ext>
            </p:extLst>
          </p:nvPr>
        </p:nvGraphicFramePr>
        <p:xfrm>
          <a:off x="444500" y="1988840"/>
          <a:ext cx="67917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nižja, srednja poklicna izobrazba </a:t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CB02DD-B770-3384-C79B-70105684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45781"/>
            <a:ext cx="61055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srednja splošna in strokovna izobrazba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8C2445-311B-0FBA-ACAB-6F95F0BC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56792"/>
            <a:ext cx="70199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terciarna izobrazba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7B11B9-C202-88A3-1BDF-4551A806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01763"/>
            <a:ext cx="67722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Prosta delovna mesta, 2017 – 2022*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294080"/>
              </p:ext>
            </p:extLst>
          </p:nvPr>
        </p:nvGraphicFramePr>
        <p:xfrm>
          <a:off x="323528" y="1628800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Prosta delovna mesta po področjih dejavnosti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D46FFD3-EBD7-EE49-7918-21710C427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81451"/>
              </p:ext>
            </p:extLst>
          </p:nvPr>
        </p:nvGraphicFramePr>
        <p:xfrm>
          <a:off x="444500" y="1261707"/>
          <a:ext cx="7226300" cy="4951095"/>
        </p:xfrm>
        <a:graphic>
          <a:graphicData uri="http://schemas.openxmlformats.org/drawingml/2006/table">
            <a:tbl>
              <a:tblPr/>
              <a:tblGrid>
                <a:gridCol w="6032500">
                  <a:extLst>
                    <a:ext uri="{9D8B030D-6E8A-4147-A177-3AD203B41FA5}">
                      <a16:colId xmlns:a16="http://schemas.microsoft.com/office/drawing/2014/main" val="256776108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81412808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668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234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9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179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198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099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11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97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492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098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481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528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068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4841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981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95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555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7351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9211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029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047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455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2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86319"/>
              </p:ext>
            </p:extLst>
          </p:nvPr>
        </p:nvGraphicFramePr>
        <p:xfrm>
          <a:off x="179512" y="1556792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registrirane brezposelnosti po statističnih regijah, oktober 2022</a:t>
            </a:r>
            <a:br>
              <a:rPr lang="sl-SI" sz="2800" dirty="0">
                <a:latin typeface="Calibri" panose="020F0502020204030204" pitchFamily="34" charset="0"/>
              </a:rPr>
            </a:br>
            <a:endParaRPr lang="sl-SI" sz="2800" dirty="0">
              <a:latin typeface="Calibri" panose="020F050202020403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Vir podatkov o delovno aktivnem prebivalstvu je SURS, vir podatkov o registrirani brezposelnosti je ZRSZ.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228184" y="4293096"/>
            <a:ext cx="1716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Slovenija: 5,4 %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F57485-2150-AB55-7D18-8130B047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251520" y="1801450"/>
            <a:ext cx="5976664" cy="4062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32836"/>
              </p:ext>
            </p:extLst>
          </p:nvPr>
        </p:nvGraphicFramePr>
        <p:xfrm>
          <a:off x="444500" y="1196752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82919"/>
              </p:ext>
            </p:extLst>
          </p:nvPr>
        </p:nvGraphicFramePr>
        <p:xfrm>
          <a:off x="442083" y="40882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244650"/>
              </p:ext>
            </p:extLst>
          </p:nvPr>
        </p:nvGraphicFramePr>
        <p:xfrm>
          <a:off x="107504" y="1772816"/>
          <a:ext cx="861174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8022"/>
              </p:ext>
            </p:extLst>
          </p:nvPr>
        </p:nvGraphicFramePr>
        <p:xfrm>
          <a:off x="444500" y="1193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91467"/>
              </p:ext>
            </p:extLst>
          </p:nvPr>
        </p:nvGraphicFramePr>
        <p:xfrm>
          <a:off x="441269" y="3949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4915"/>
              </p:ext>
            </p:extLst>
          </p:nvPr>
        </p:nvGraphicFramePr>
        <p:xfrm>
          <a:off x="193674" y="1916832"/>
          <a:ext cx="783470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10320</TotalTime>
  <Words>486</Words>
  <Application>Microsoft Office PowerPoint</Application>
  <PresentationFormat>Diaprojekcija na zaslonu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1_Default Design</vt:lpstr>
      <vt:lpstr>Zavod RS za zaposlovanje </vt:lpstr>
      <vt:lpstr>Prosta delovna mesta, 2017 – 2022* </vt:lpstr>
      <vt:lpstr>Prosta delovna mesta po področjih dejavnosti</vt:lpstr>
      <vt:lpstr>Gibanje registrirane brezposelnosti</vt:lpstr>
      <vt:lpstr>Stopnja registrirane brezposelnosti po statističnih regijah, oktober 2022 </vt:lpstr>
      <vt:lpstr>Stopnja zaposlenosti mladih, 15-24 let (vir: LFS, Eurostat)</vt:lpstr>
      <vt:lpstr>Stopnja zaposlenosti mladih, 15-24 let, v državah članicah EU-27, 2. četrtletje 2022 (vir: LFS, Eurostat)</vt:lpstr>
      <vt:lpstr>Stopnja brezposelnosti mladih, 15-24 let (vir: LFS, Eurostat)</vt:lpstr>
      <vt:lpstr>Stopnja brezposelnosti mladih, 15-24 let, v državah članicah EU-27, 2. četrtletje 2022 (vir: LFS, Eurostat)</vt:lpstr>
      <vt:lpstr>Stopnja zaposlenosti mladih, 25-29 let (vir: LFS, Eurostat)</vt:lpstr>
      <vt:lpstr>Stopnja zaposlenosti mladih, 25-29 let, v državah članicah EU-27, 2. četrtletje 2022 (vir: LFS, Eurostat)</vt:lpstr>
      <vt:lpstr>Stopnja brezposelnosti mladih, 25-29 let (vir: LFS, Eurostat)</vt:lpstr>
      <vt:lpstr>Stopnja brezposelnosti mladih, 25-29 let, v državah članicah EU-27, 2. četrtletje 2022 (vir: LFS, Eurostat)</vt:lpstr>
      <vt:lpstr>Brezposelni mladi v starosti od 15 do 29 let, po doseženi izobrazbi</vt:lpstr>
      <vt:lpstr>Prijavljeni prvi iskalci zaposlitve – nižja, srednja poklicna izobrazba  </vt:lpstr>
      <vt:lpstr>Prijavljeni prvi iskalci zaposlitve – srednja splošna in strokovna izobrazba</vt:lpstr>
      <vt:lpstr>Prijavljeni prvi iskalci zaposlitve – terciarna izobrazba</vt:lpstr>
    </vt:vector>
  </TitlesOfParts>
  <Company>Futura DDB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Katja Bras</cp:lastModifiedBy>
  <cp:revision>633</cp:revision>
  <dcterms:created xsi:type="dcterms:W3CDTF">2008-05-27T07:51:22Z</dcterms:created>
  <dcterms:modified xsi:type="dcterms:W3CDTF">2023-01-11T10:47:19Z</dcterms:modified>
</cp:coreProperties>
</file>