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256" r:id="rId2"/>
    <p:sldId id="358" r:id="rId3"/>
    <p:sldId id="356" r:id="rId4"/>
    <p:sldId id="357" r:id="rId5"/>
    <p:sldId id="359" r:id="rId6"/>
    <p:sldId id="363" r:id="rId7"/>
    <p:sldId id="364" r:id="rId8"/>
  </p:sldIdLst>
  <p:sldSz cx="9144000" cy="6858000" type="screen4x3"/>
  <p:notesSz cx="6797675" cy="9926638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69">
          <p15:clr>
            <a:srgbClr val="A4A3A4"/>
          </p15:clr>
        </p15:guide>
        <p15:guide id="2" pos="1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8DCD"/>
    <a:srgbClr val="FFFFFF"/>
    <a:srgbClr val="009999"/>
    <a:srgbClr val="00CC66"/>
    <a:srgbClr val="007FBE"/>
    <a:srgbClr val="0033CC"/>
    <a:srgbClr val="A80054"/>
    <a:srgbClr val="003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1" autoAdjust="0"/>
    <p:restoredTop sz="92402" autoAdjust="0"/>
  </p:normalViewPr>
  <p:slideViewPr>
    <p:cSldViewPr>
      <p:cViewPr varScale="1">
        <p:scale>
          <a:sx n="91" d="100"/>
          <a:sy n="91" d="100"/>
        </p:scale>
        <p:origin x="638" y="72"/>
      </p:cViewPr>
      <p:guideLst>
        <p:guide orient="horz" pos="4269"/>
        <p:guide pos="1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90" d="100"/>
          <a:sy n="90" d="100"/>
        </p:scale>
        <p:origin x="-307" y="1440"/>
      </p:cViewPr>
      <p:guideLst>
        <p:guide orient="horz" pos="3126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9D27521B-E62A-4605-BFD2-534774E93F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86DE6A94-5B3B-4EDB-8EF6-5C1AD05A1E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F183443-647D-47B1-B56E-AF7AB018F101}" type="datetimeFigureOut">
              <a:rPr lang="sl-SI"/>
              <a:pPr>
                <a:defRPr/>
              </a:pPr>
              <a:t>4.7.2022</a:t>
            </a:fld>
            <a:endParaRPr lang="sl-SI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C14DCD89-EC3E-4E61-86E2-C171A1888D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F6F84F66-B046-4590-83F6-FA62F6C68A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B51828-C85F-42DC-8055-25A1E40B5D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E4EE228-CF99-4BD3-8C90-6AA63676AE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2B844A2A-F3F3-4223-9EC9-46A76555012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636D8CE-CC1D-47D8-99CA-ADEFA24F3B1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028584DE-E4E1-4190-887D-BB6720C966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Kliknite, če želite urediti sloge besedila matrice</a:t>
            </a:r>
          </a:p>
          <a:p>
            <a:pPr lvl="1"/>
            <a:r>
              <a:rPr lang="en-GB" noProof="0"/>
              <a:t>Druga raven</a:t>
            </a:r>
          </a:p>
          <a:p>
            <a:pPr lvl="2"/>
            <a:r>
              <a:rPr lang="en-GB" noProof="0"/>
              <a:t>Tretja raven</a:t>
            </a:r>
          </a:p>
          <a:p>
            <a:pPr lvl="3"/>
            <a:r>
              <a:rPr lang="en-GB" noProof="0"/>
              <a:t>Četrta raven</a:t>
            </a:r>
          </a:p>
          <a:p>
            <a:pPr lvl="4"/>
            <a:r>
              <a:rPr lang="en-GB" noProof="0"/>
              <a:t>Peta raven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E8EA6E81-961F-4BFA-8862-104A9A593E1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72262819-53DD-40A6-9CB3-DA56837CF5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439B0D4-BDDD-4AB9-B68A-918882933FF7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859094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2EFCB661-8966-43CB-B34A-DE139C10BB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F52978-C32D-48E4-A12D-6627641294BC}" type="slidenum">
              <a:rPr lang="en-GB" altLang="sl-SI"/>
              <a:pPr>
                <a:spcBef>
                  <a:spcPct val="0"/>
                </a:spcBef>
              </a:pPr>
              <a:t>1</a:t>
            </a:fld>
            <a:endParaRPr lang="en-GB" altLang="sl-SI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CB960D0-0D26-4933-9049-4BB4A32291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5D86590-80F3-4D7B-A03E-10BF6E79B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sl-SI" dirty="0"/>
              <a:t>Tema Urbanega foruma je VODA KOT URBANI ELEMENT. Občine slovenske Istre (ne samo Mestna občina Koper) vse mejijo na vodno zemljišče morja, zato je voda / morje stalni in pomemben element v njihovem razvoju. Številne dejavnosti in z njimi povezane rabe so že tradicionalno povezane z morskim okoljem, zato ima njihova prisotnost v prostoru širši družbeni oziroma socialni pomen (pomorstvo, ribištvo, solinarstvo, nabiranje in gojenje morskih organizmov, morski turizem, podvodna dela in poklicno potapljanje, objekti, kot so mandrači itd.). </a:t>
            </a:r>
          </a:p>
          <a:p>
            <a:endParaRPr lang="sl-SI" b="1" dirty="0"/>
          </a:p>
          <a:p>
            <a:r>
              <a:rPr lang="sl-SI" b="1" dirty="0"/>
              <a:t>PPP kot tak ni zanimiv za srečanje mestnih občin, je pa nova in zato zanimiva metoda dela, tako z vidika vsebine kot tudi z vidika načina priprave</a:t>
            </a:r>
            <a:endParaRPr lang="sl-SI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55691" cy="4568924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sl-SI" sz="1000" dirty="0"/>
              <a:t>Območje morja ni bilo nikoli celovito obravnavano. Kljub temu da je pomorski vidik bil sicer vključen v nekaterih strateških razvojnih in prostorskih dokumentih Republike Slovenije, je bilo načrtovanje </a:t>
            </a:r>
            <a:r>
              <a:rPr lang="sl-SI" sz="1000" b="1" dirty="0"/>
              <a:t>razvoja dejavnosti na morju prepuščeno resorjem</a:t>
            </a:r>
            <a:r>
              <a:rPr lang="sl-SI" sz="1000" dirty="0"/>
              <a:t>, ki so dejavnosti in rabe načrtovali ločeno, </a:t>
            </a:r>
            <a:r>
              <a:rPr lang="sl-SI" sz="1000" b="1" dirty="0"/>
              <a:t>brez medsebojnega usklajevanja.</a:t>
            </a:r>
            <a:r>
              <a:rPr lang="sl-SI" sz="1000" dirty="0"/>
              <a:t> </a:t>
            </a:r>
          </a:p>
          <a:p>
            <a:pPr>
              <a:spcBef>
                <a:spcPts val="0"/>
              </a:spcBef>
            </a:pPr>
            <a:r>
              <a:rPr lang="sl-SI" sz="800" dirty="0"/>
              <a:t> </a:t>
            </a:r>
          </a:p>
          <a:p>
            <a:pPr lvl="0">
              <a:spcBef>
                <a:spcPts val="0"/>
              </a:spcBef>
            </a:pPr>
            <a:r>
              <a:rPr lang="sl-SI" sz="1000" dirty="0"/>
              <a:t>Od osamosvojitve leta 1991 naprej je bilo prostorsko načrtovanje zasnovano bistveno ožje, s </a:t>
            </a:r>
            <a:r>
              <a:rPr lang="sl-SI" sz="1000" b="1" dirty="0"/>
              <a:t>poudarjenim izvedbenim prostorskim načrtovanjem</a:t>
            </a:r>
            <a:r>
              <a:rPr lang="sl-SI" sz="1000" dirty="0"/>
              <a:t>, in dodatno </a:t>
            </a:r>
            <a:r>
              <a:rPr lang="sl-SI" sz="1000" b="1" dirty="0"/>
              <a:t>omejeno le na kopno</a:t>
            </a:r>
            <a:r>
              <a:rPr lang="sl-SI" sz="1000" dirty="0"/>
              <a:t>. Edini strateški prostorski akt je bila SPRS2004 z usmeritvami predvsem z vidika razvoja kopnega ter z grafičnimi prikazi v merilu 1:1.000.000. Prostorsko načrtovanje na morju je potekalo z državnimi prostorskimi načrti, predvsem za dejavnosti in rabe, ki so v neposredni povezavi s kopnim (na primer pristanišče). Drugi prostorski akti za morje, ki bi določali porazdelitev dejavnosti in rab na morju, se v državi niso pripravljali.</a:t>
            </a:r>
          </a:p>
          <a:p>
            <a:pPr>
              <a:spcBef>
                <a:spcPts val="0"/>
              </a:spcBef>
            </a:pPr>
            <a:r>
              <a:rPr lang="sl-SI" sz="800" dirty="0"/>
              <a:t> </a:t>
            </a:r>
          </a:p>
          <a:p>
            <a:pPr lvl="0">
              <a:spcBef>
                <a:spcPts val="0"/>
              </a:spcBef>
            </a:pPr>
            <a:r>
              <a:rPr lang="sl-SI" sz="1000" dirty="0"/>
              <a:t>Občine slovenske Istre so do osamosvojitve Slovenije leta 1991 svoje dejavnosti in rabe v prostorskih aktih suvereno načrtovale tudi na območju morja. Z uvedbo lokalne samouprave leta 1995, definitivno in dokončno pa leta 2007 z Zakonom o vodah, je bila občinam ta pravica vzeta. </a:t>
            </a:r>
            <a:r>
              <a:rPr lang="sl-SI" sz="1000" b="1" dirty="0"/>
              <a:t>Vodno zemljišče morja je postalo javno dobro v državni pristojnosti</a:t>
            </a:r>
            <a:r>
              <a:rPr lang="sl-SI" sz="1000" dirty="0"/>
              <a:t>, občinam pa je bilo v skladu s prostorsko zakonodajo na območju morja dopuščeno le načrtovanje manjših prostorskih ureditev (pomoli, dostopi v morje, kopališča).</a:t>
            </a:r>
          </a:p>
          <a:p>
            <a:pPr>
              <a:spcBef>
                <a:spcPts val="0"/>
              </a:spcBef>
            </a:pPr>
            <a:r>
              <a:rPr lang="sl-SI" sz="800" dirty="0"/>
              <a:t> </a:t>
            </a:r>
          </a:p>
          <a:p>
            <a:pPr lvl="0">
              <a:spcBef>
                <a:spcPts val="0"/>
              </a:spcBef>
            </a:pPr>
            <a:r>
              <a:rPr lang="sl-SI" sz="1000" dirty="0"/>
              <a:t>Uveljavljeni sistem prostorskega načrtovanja nosilcev urejanja prostora v postopke priprave prostorskih aktov ni vključeval na aktiven način temveč na </a:t>
            </a:r>
            <a:r>
              <a:rPr lang="sl-SI" sz="1000" b="1" dirty="0"/>
              <a:t>pasiven način.</a:t>
            </a:r>
            <a:r>
              <a:rPr lang="sl-SI" sz="1000" dirty="0"/>
              <a:t> NUP so na prostorske akte, ki so jih na trgu izdelali zunanji prostorski načrtovalci, dajali le smernice in mnenja. Upravna </a:t>
            </a:r>
            <a:r>
              <a:rPr lang="sl-SI" sz="1000" b="1" dirty="0"/>
              <a:t>raven ne prevzema odgovornosti za odločitve iz prostorskih aktov in ne spremlja izvajanja.</a:t>
            </a:r>
            <a:r>
              <a:rPr lang="sl-SI" sz="1000" dirty="0"/>
              <a:t>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sl-SI" sz="1000" b="1" dirty="0">
                <a:solidFill>
                  <a:srgbClr val="007FBE"/>
                </a:solidFill>
              </a:rPr>
              <a:t>lastnosti območja morja in obale (š</a:t>
            </a:r>
            <a:r>
              <a:rPr lang="sl-SI" sz="1000" i="1" dirty="0">
                <a:solidFill>
                  <a:srgbClr val="007FBE"/>
                </a:solidFill>
              </a:rPr>
              <a:t>tevilne dejavnosti in rabe: tradicionalne in moderne/sodobne; medsebojno prekrivanje dejavnosti in rab) </a:t>
            </a:r>
            <a:r>
              <a:rPr lang="sl-SI" sz="1000" i="1" dirty="0">
                <a:solidFill>
                  <a:srgbClr val="FF0000"/>
                </a:solidFill>
              </a:rPr>
              <a:t>nabiranje školjk  z območjem pristanišča in sidrišča, ribolovni rezervat z akvakulturo, ribolovna cona s plovno potjo,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sl-SI" sz="1000" i="1" dirty="0">
                <a:solidFill>
                  <a:srgbClr val="FF0000"/>
                </a:solidFill>
              </a:rPr>
              <a:t>območje za delo z eksplozivnimi sredstvi s plovno potjo, pristanišče s kopalnimi vodami (kopališči).</a:t>
            </a:r>
          </a:p>
          <a:p>
            <a:pPr lvl="0">
              <a:spcBef>
                <a:spcPts val="0"/>
              </a:spcBef>
            </a:pPr>
            <a:endParaRPr lang="sl-SI" sz="1100" dirty="0"/>
          </a:p>
          <a:p>
            <a:pPr>
              <a:spcBef>
                <a:spcPts val="0"/>
              </a:spcBef>
            </a:pPr>
            <a:r>
              <a:rPr lang="sl-SI" sz="1100" b="1" dirty="0"/>
              <a:t> </a:t>
            </a:r>
            <a:endParaRPr lang="sl-SI" sz="1100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9B0D4-BDDD-4AB9-B68A-918882933FF7}" type="slidenum">
              <a:rPr lang="en-GB" altLang="sl-SI" smtClean="0"/>
              <a:pPr/>
              <a:t>2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418246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Evropski parlament je dne 23. julija 2014 sprejel Direktivo 2014/89/EU o vzpostavitvi okvira za pomorsko prostorsko načrtovanje. Direktiva 2014/89/EU je državam članicam, ki imajo morje, naložila:</a:t>
            </a:r>
          </a:p>
          <a:p>
            <a:pPr lvl="0"/>
            <a:r>
              <a:rPr lang="sl-SI" dirty="0"/>
              <a:t>da svojo zakonodajo na področju urejanja prostora uskladijo najkasneje do 18. septembra 2014 in o tem obvestijo Evropsko komisijo,</a:t>
            </a:r>
          </a:p>
          <a:p>
            <a:pPr lvl="0"/>
            <a:r>
              <a:rPr lang="sl-SI" dirty="0"/>
              <a:t>da najkasneje do 31. 3. 2021 Evropski komisiji posredujejo konkreten pomorski prostorski načrt.</a:t>
            </a:r>
          </a:p>
          <a:p>
            <a:r>
              <a:rPr lang="sl-SI" dirty="0"/>
              <a:t> </a:t>
            </a:r>
          </a:p>
          <a:p>
            <a:r>
              <a:rPr lang="sl-SI" dirty="0"/>
              <a:t>Direktiva 2014/89/EU je glede na uveljavljen sistem prostorskega načrtovanja v državi določila bistvene novosti:</a:t>
            </a:r>
          </a:p>
          <a:p>
            <a:pPr lvl="0"/>
            <a:r>
              <a:rPr lang="sl-SI" b="1" dirty="0"/>
              <a:t>prostorsko načrtovanje se s kopnega razširi tudi na morje,</a:t>
            </a:r>
            <a:endParaRPr lang="sl-SI" dirty="0"/>
          </a:p>
          <a:p>
            <a:pPr lvl="0"/>
            <a:r>
              <a:rPr lang="sl-SI" dirty="0"/>
              <a:t>pomorsko prostorsko načrtovanje zahteva </a:t>
            </a:r>
            <a:r>
              <a:rPr lang="sl-SI" b="1" dirty="0"/>
              <a:t>uvedbo strateškega prostorskega načrtovanja</a:t>
            </a:r>
            <a:r>
              <a:rPr lang="sl-SI" dirty="0"/>
              <a:t>, vendar dovolj konkretnega za nadaljnje izvedbeno načrtovanje in izvajanje,</a:t>
            </a:r>
          </a:p>
          <a:p>
            <a:pPr lvl="0"/>
            <a:r>
              <a:rPr lang="sl-SI" dirty="0"/>
              <a:t>pomorsko prostorsko načrtovanje se izvaja </a:t>
            </a:r>
            <a:r>
              <a:rPr lang="sl-SI" b="1" dirty="0"/>
              <a:t>na participativen način z vključitvijo ključnih</a:t>
            </a:r>
            <a:r>
              <a:rPr lang="sl-SI" dirty="0"/>
              <a:t> deležnikov (vse administrativne ravni in čezmejno s sosednjimi državami),</a:t>
            </a:r>
          </a:p>
          <a:p>
            <a:pPr lvl="0"/>
            <a:r>
              <a:rPr lang="sl-SI" b="1" dirty="0"/>
              <a:t>spremljanje izvajanja odločitev</a:t>
            </a:r>
            <a:r>
              <a:rPr lang="sl-SI" dirty="0"/>
              <a:t>, sprejetih v postopku pomorskega prostorskega načrtovanja. </a:t>
            </a:r>
          </a:p>
          <a:p>
            <a:r>
              <a:rPr lang="sl-SI" b="1" dirty="0"/>
              <a:t> </a:t>
            </a:r>
            <a:endParaRPr lang="sl-SI" dirty="0"/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9B0D4-BDDD-4AB9-B68A-918882933FF7}" type="slidenum">
              <a:rPr lang="en-GB" altLang="sl-SI" smtClean="0"/>
              <a:pPr/>
              <a:t>3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696482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l-SI" b="1" dirty="0"/>
              <a:t>Od leta 2006</a:t>
            </a:r>
            <a:r>
              <a:rPr lang="sl-SI" dirty="0"/>
              <a:t> skupaj z Regionalnim razvojnim centrom Koper in istrskimi občinami sodelovali v mednarodnih projektih CAMP, SHAPE, ADRIPLAN, SUPREME, ESPON INTERPLACE - projekt “MSP-LSI” ; v projektih ADRIPLAN in SUPREME smo zagotovili sodelovanje tudi vseh resorjev, pristojnih za dejavnosti na morju</a:t>
            </a:r>
          </a:p>
          <a:p>
            <a:r>
              <a:rPr lang="sl-SI" dirty="0"/>
              <a:t> </a:t>
            </a:r>
          </a:p>
          <a:p>
            <a:pPr lvl="0"/>
            <a:r>
              <a:rPr lang="sl-SI" dirty="0"/>
              <a:t>V sodelovanju z resorji, ministrstvi oziroma državnimi javnimi službami, ki so pristojni za posamezne dejavnosti in rabe na morju, smo:</a:t>
            </a:r>
          </a:p>
          <a:p>
            <a:pPr lvl="0"/>
            <a:r>
              <a:rPr lang="sl-SI" b="1" dirty="0"/>
              <a:t>Zbrali podatke o dejavnostih in rabah</a:t>
            </a:r>
            <a:r>
              <a:rPr lang="sl-SI" dirty="0"/>
              <a:t> v Prikazu stanja prostora za slovenski del Jadranskega morja (64 podatkovnih slojev);</a:t>
            </a:r>
          </a:p>
          <a:p>
            <a:pPr lvl="0"/>
            <a:r>
              <a:rPr lang="sl-SI" b="1" dirty="0"/>
              <a:t>evidentirali nacionalne predpise in razvojne dokumente</a:t>
            </a:r>
            <a:r>
              <a:rPr lang="sl-SI" dirty="0"/>
              <a:t>, ki poleg Strategije prostorskega razvoja Slovenije veljajo za območje morja in obale. V njih opredeljeni razvojni cilji, prioritete in usmeritve predstavljajo ključna nacionalna razvojna izhodišča za morje.</a:t>
            </a:r>
          </a:p>
          <a:p>
            <a:r>
              <a:rPr lang="sl-SI" dirty="0"/>
              <a:t> </a:t>
            </a:r>
          </a:p>
          <a:p>
            <a:r>
              <a:rPr lang="sl-SI" b="1" dirty="0"/>
              <a:t>določili izhodišča</a:t>
            </a:r>
            <a:r>
              <a:rPr lang="sl-SI" dirty="0"/>
              <a:t> za prostorski razvoj na morju (na podlagi SPRS 2004; v okviru projekta ADRIPLAN) dopolnili v okviru FS za morje in obalo</a:t>
            </a:r>
          </a:p>
          <a:p>
            <a:r>
              <a:rPr lang="sl-SI" dirty="0"/>
              <a:t>izdelali scenarije za prevladujoče rabe (projekt SUPREME), na podlagi delavnic s ključnimi deležniki na državni in lokalni ravni in SWOT analiz izdelali </a:t>
            </a:r>
            <a:r>
              <a:rPr lang="sl-SI" b="1" dirty="0"/>
              <a:t>sintezni scenarij</a:t>
            </a:r>
            <a:endParaRPr lang="sl-SI" dirty="0"/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9B0D4-BDDD-4AB9-B68A-918882933FF7}" type="slidenum">
              <a:rPr lang="en-GB" altLang="sl-SI" smtClean="0"/>
              <a:pPr/>
              <a:t>4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215907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707719" cy="44672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sl-SI" sz="1000" b="1" dirty="0"/>
              <a:t>Participativen pristop</a:t>
            </a:r>
            <a:r>
              <a:rPr lang="sl-SI" sz="1000" dirty="0"/>
              <a:t> - zasnovan na sodoben vključujoč način, omogočal odprto razpravo, medsebojno soočenje in preveritev različnih vsebinskih in interesnih izhodišč. V postopku priprave:</a:t>
            </a:r>
          </a:p>
          <a:p>
            <a:pPr lvl="0">
              <a:spcBef>
                <a:spcPts val="0"/>
              </a:spcBef>
            </a:pPr>
            <a:r>
              <a:rPr lang="sl-SI" sz="1000" dirty="0"/>
              <a:t>sodelovali so vsi ključni resorji, v katerih pristojnost sodijo posamezne dejavnosti na morju - </a:t>
            </a:r>
            <a:r>
              <a:rPr lang="sl-SI" sz="1000" b="1" i="1" dirty="0"/>
              <a:t>9 resorjev, pristojnih za posamezne dejavnosti na morju, zagotovilo podatke in strokovne podlage</a:t>
            </a:r>
            <a:r>
              <a:rPr lang="sl-SI" sz="1000" dirty="0"/>
              <a:t>  </a:t>
            </a:r>
          </a:p>
          <a:p>
            <a:pPr lvl="0">
              <a:spcBef>
                <a:spcPts val="0"/>
              </a:spcBef>
            </a:pPr>
            <a:r>
              <a:rPr lang="sl-SI" sz="1000" b="1" i="1" dirty="0"/>
              <a:t>4 istrske občine in drugi deležniki na lokalni ravni zagotovili podatke, </a:t>
            </a:r>
            <a:r>
              <a:rPr lang="sl-SI" sz="1000" dirty="0"/>
              <a:t>pomembne za pripravo osnutka PPP, zlasti podatke glede načrtovanih prostorskih ureditev v priobalnem pasu. </a:t>
            </a:r>
          </a:p>
          <a:p>
            <a:pPr>
              <a:spcBef>
                <a:spcPts val="0"/>
              </a:spcBef>
            </a:pPr>
            <a:r>
              <a:rPr lang="sl-SI" sz="1000" dirty="0"/>
              <a:t>Zakon o urejanju prostora določa, da se postopek priprave PPP izvede smiselno v skladu z določbami, ki veljajo za postopek priprave regionalnega prostorskega plana. Formalni začetek postopka priprave PPP: 13. 6. 2019 z objavo Izhodišč za pripravo PPP v PIS Priprava PPP je potekala v treh korakih: </a:t>
            </a:r>
          </a:p>
          <a:p>
            <a:pPr lvl="0">
              <a:spcBef>
                <a:spcPts val="0"/>
              </a:spcBef>
            </a:pPr>
            <a:r>
              <a:rPr lang="sl-SI" sz="1000" b="1" dirty="0"/>
              <a:t>prvi korak</a:t>
            </a:r>
            <a:r>
              <a:rPr lang="sl-SI" sz="1000" dirty="0"/>
              <a:t> – </a:t>
            </a:r>
            <a:r>
              <a:rPr lang="sl-SI" sz="1000" b="1" dirty="0"/>
              <a:t>izdelava osnutka PPP in osnutka pripadajočega OP,</a:t>
            </a:r>
            <a:r>
              <a:rPr lang="sl-SI" sz="1000" b="1" i="1" dirty="0"/>
              <a:t> </a:t>
            </a:r>
            <a:r>
              <a:rPr lang="sl-SI" sz="1000" dirty="0"/>
              <a:t>izdelavo PPP  in izdelavo pripadajočega OP naročili zunanjim izdelovalcem</a:t>
            </a:r>
          </a:p>
          <a:p>
            <a:pPr lvl="0">
              <a:spcBef>
                <a:spcPts val="0"/>
              </a:spcBef>
            </a:pPr>
            <a:r>
              <a:rPr lang="sl-SI" sz="1000" b="1" dirty="0"/>
              <a:t>drugi korak</a:t>
            </a:r>
            <a:r>
              <a:rPr lang="sl-SI" sz="1000" dirty="0"/>
              <a:t> – </a:t>
            </a:r>
            <a:r>
              <a:rPr lang="sl-SI" sz="1000" b="1" dirty="0"/>
              <a:t>javna razprava o osnutku PPP in o osnutku pripadajočega OP </a:t>
            </a:r>
            <a:r>
              <a:rPr lang="sl-SI" sz="1000" dirty="0"/>
              <a:t>je potekala od 28. 12. 2020 do 28.2.2021 (skladno z ZUreP-2 najmanj 60 dni)</a:t>
            </a:r>
            <a:r>
              <a:rPr lang="sl-SI" sz="1000" b="1" i="1" dirty="0"/>
              <a:t>, </a:t>
            </a:r>
            <a:r>
              <a:rPr lang="sl-SI" sz="1000" dirty="0"/>
              <a:t>dokumenta javno objavljena v PIS</a:t>
            </a:r>
            <a:r>
              <a:rPr lang="sl-SI" sz="1000" b="1" i="1" dirty="0"/>
              <a:t>  Sočasno izveden postopek čezmejnega usklajevanja; </a:t>
            </a:r>
            <a:r>
              <a:rPr lang="sl-SI" sz="1000" dirty="0"/>
              <a:t>Republika Italija se je odzvala in posredovala pripombe, ki bistveno ne vplivajo na vsebino PPP, medtem ko Republika Hrvaška v podaljšanem roku pripomb ni posredovala. </a:t>
            </a:r>
            <a:r>
              <a:rPr lang="sl-SI" sz="1000" b="1" dirty="0"/>
              <a:t>Po končani javni razpravi preučili prispele pripombe in predloge ter do njih zavzeli stališča</a:t>
            </a:r>
            <a:endParaRPr lang="sl-SI" sz="1000" dirty="0"/>
          </a:p>
          <a:p>
            <a:pPr lvl="0">
              <a:spcBef>
                <a:spcPts val="0"/>
              </a:spcBef>
            </a:pPr>
            <a:r>
              <a:rPr lang="sl-SI" sz="1000" b="1" dirty="0"/>
              <a:t>tretji korak</a:t>
            </a:r>
            <a:r>
              <a:rPr lang="sl-SI" sz="1000" dirty="0"/>
              <a:t> </a:t>
            </a:r>
            <a:r>
              <a:rPr lang="sl-SI" sz="1000" b="1" dirty="0"/>
              <a:t>– izdelava predloga PPP in sprejem: </a:t>
            </a:r>
            <a:r>
              <a:rPr lang="sl-SI" sz="1000" dirty="0"/>
              <a:t>pripravljen ob upoštevanju Stališč, na podlagi mnenj resorjev, pridobljenih v času javne razprave in v postopku izdaje mnenja o sprejemljivosti vplivov plana, ter na podlagi izvedenih dodatnih usklajevanj; pridobljena odločba o sprejemljivosti vplivov izvedbe plana na okolje; Vlada Republike Slovenije je dne 15. 7. 2021 sprejela sklep, da izdaja Uredbo o Pomorskem prostorskem planu Slovenije. </a:t>
            </a:r>
          </a:p>
          <a:p>
            <a:pPr>
              <a:spcBef>
                <a:spcPts val="0"/>
              </a:spcBef>
            </a:pPr>
            <a:r>
              <a:rPr lang="sl-SI" sz="1000" b="1" dirty="0"/>
              <a:t>Postopek priprave PPP je trajal 25 mesecev (od 13. 6. 2019 do 15. 7. 2021).</a:t>
            </a:r>
            <a:r>
              <a:rPr lang="sl-SI" sz="1000" dirty="0"/>
              <a:t> kljub epidemiji izpeljali 5 predstavitev (1 samo za občine, 2 za skupino pomorskih prostorskih strokovnjakov v okviru EK MSEG), 12 večjih sestankov (8 usklajevalnih) in preko 20 delovnih sestankov s posameznimi deležniki; pridobili mnenje PAP RAC v Splitu z vidika izvajanja Barcelonske konvencije in Protokola ICZM ter predstavili </a:t>
            </a:r>
          </a:p>
          <a:p>
            <a:pPr>
              <a:spcBef>
                <a:spcPts val="0"/>
              </a:spcBef>
            </a:pPr>
            <a:r>
              <a:rPr lang="sl-SI" sz="1000" b="1" dirty="0"/>
              <a:t> </a:t>
            </a:r>
            <a:endParaRPr lang="sl-SI" sz="1000" dirty="0"/>
          </a:p>
          <a:p>
            <a:pPr>
              <a:spcBef>
                <a:spcPts val="0"/>
              </a:spcBef>
            </a:pPr>
            <a:endParaRPr lang="sl-SI" sz="1000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9B0D4-BDDD-4AB9-B68A-918882933FF7}" type="slidenum">
              <a:rPr lang="en-GB" altLang="sl-SI" smtClean="0"/>
              <a:pPr/>
              <a:t>5</a:t>
            </a:fld>
            <a:endParaRPr lang="en-GB" altLang="sl-SI" dirty="0"/>
          </a:p>
        </p:txBody>
      </p:sp>
    </p:spTree>
    <p:extLst>
      <p:ext uri="{BB962C8B-B14F-4D97-AF65-F5344CB8AC3E}">
        <p14:creationId xmlns:p14="http://schemas.microsoft.com/office/powerpoint/2010/main" val="2832510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PPP je kot </a:t>
            </a:r>
            <a:r>
              <a:rPr lang="sl-SI" b="1" dirty="0"/>
              <a:t>celovit strateški, prostorsko razvojni dokument prvi dokument te vrste v Sloveniji</a:t>
            </a:r>
            <a:r>
              <a:rPr lang="sl-SI" dirty="0"/>
              <a:t> 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9B0D4-BDDD-4AB9-B68A-918882933FF7}" type="slidenum">
              <a:rPr lang="en-GB" altLang="sl-SI" smtClean="0"/>
              <a:pPr/>
              <a:t>6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558237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021_si10-cgp-prirocnik-mp_belezka">
            <a:extLst>
              <a:ext uri="{FF2B5EF4-FFF2-40B4-BE49-F238E27FC236}">
                <a16:creationId xmlns:a16="http://schemas.microsoft.com/office/drawing/2014/main" id="{8F643F53-16BF-4770-93A5-CDE7F97D3A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32"/>
          <a:stretch>
            <a:fillRect/>
          </a:stretch>
        </p:blipFill>
        <p:spPr bwMode="auto">
          <a:xfrm>
            <a:off x="0" y="1449388"/>
            <a:ext cx="9144000" cy="540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5">
            <a:extLst>
              <a:ext uri="{FF2B5EF4-FFF2-40B4-BE49-F238E27FC236}">
                <a16:creationId xmlns:a16="http://schemas.microsoft.com/office/drawing/2014/main" id="{B2A94852-3A08-40CA-A879-8F98B9A57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423988"/>
            <a:ext cx="9144000" cy="54340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6699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l-SI" altLang="sl-SI"/>
          </a:p>
        </p:txBody>
      </p:sp>
      <p:sp>
        <p:nvSpPr>
          <p:cNvPr id="6" name="Line 35">
            <a:extLst>
              <a:ext uri="{FF2B5EF4-FFF2-40B4-BE49-F238E27FC236}">
                <a16:creationId xmlns:a16="http://schemas.microsoft.com/office/drawing/2014/main" id="{1EFFAF86-EE1C-43A6-B4B3-7FC67B9F279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31750">
            <a:solidFill>
              <a:srgbClr val="007FB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pic>
        <p:nvPicPr>
          <p:cNvPr id="7" name="Picture 20" descr="0231">
            <a:extLst>
              <a:ext uri="{FF2B5EF4-FFF2-40B4-BE49-F238E27FC236}">
                <a16:creationId xmlns:a16="http://schemas.microsoft.com/office/drawing/2014/main" id="{1E8FEE63-7E51-4536-8F20-3F99EC44D6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81" b="30272"/>
          <a:stretch>
            <a:fillRect/>
          </a:stretch>
        </p:blipFill>
        <p:spPr bwMode="auto">
          <a:xfrm>
            <a:off x="0" y="0"/>
            <a:ext cx="2679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23">
            <a:extLst>
              <a:ext uri="{FF2B5EF4-FFF2-40B4-BE49-F238E27FC236}">
                <a16:creationId xmlns:a16="http://schemas.microsoft.com/office/drawing/2014/main" id="{7B931897-04E5-4606-B567-088B48778F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444500"/>
            <a:ext cx="40005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avokotnik 14">
            <a:extLst>
              <a:ext uri="{FF2B5EF4-FFF2-40B4-BE49-F238E27FC236}">
                <a16:creationId xmlns:a16="http://schemas.microsoft.com/office/drawing/2014/main" id="{09C68176-04CF-4A58-A247-BCD1992EE5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71550" y="995363"/>
            <a:ext cx="4895850" cy="307975"/>
          </a:xfrm>
          <a:prstGeom prst="rect">
            <a:avLst/>
          </a:prstGeom>
          <a:noFill/>
          <a:ln>
            <a:noFill/>
          </a:ln>
        </p:spPr>
        <p:txBody>
          <a:bodyPr lIns="64800" rIns="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l-SI" altLang="sl-SI" sz="1400" dirty="0">
                <a:latin typeface="Republika" pitchFamily="2" charset="-18"/>
              </a:rPr>
              <a:t>DIREKTORAT ZA PROSTOR, GRADITEV IN STANOVANJA</a:t>
            </a:r>
          </a:p>
        </p:txBody>
      </p:sp>
      <p:sp>
        <p:nvSpPr>
          <p:cNvPr id="11290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>
            <a:lvl1pPr algn="ctr">
              <a:defRPr sz="3600">
                <a:solidFill>
                  <a:srgbClr val="CC0066"/>
                </a:solidFill>
              </a:defRPr>
            </a:lvl1pPr>
          </a:lstStyle>
          <a:p>
            <a:pPr lvl="0"/>
            <a:r>
              <a:rPr lang="en-GB" noProof="0"/>
              <a:t>Kliknite, če želite urediti slog naslova matrice</a:t>
            </a:r>
          </a:p>
        </p:txBody>
      </p:sp>
      <p:sp>
        <p:nvSpPr>
          <p:cNvPr id="11294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4400550"/>
            <a:ext cx="6400800" cy="1211263"/>
          </a:xfrm>
        </p:spPr>
        <p:txBody>
          <a:bodyPr/>
          <a:lstStyle>
            <a:lvl1pPr marL="0" indent="0" algn="ctr">
              <a:buFont typeface="Arial" charset="0"/>
              <a:buNone/>
              <a:defRPr sz="2400" b="1">
                <a:solidFill>
                  <a:srgbClr val="003048"/>
                </a:solidFill>
              </a:defRPr>
            </a:lvl1pPr>
          </a:lstStyle>
          <a:p>
            <a:pPr lvl="0"/>
            <a:r>
              <a:rPr lang="en-GB" noProof="0"/>
              <a:t>Kliknite, če želite urediti slog podnaslova matrice</a:t>
            </a:r>
          </a:p>
        </p:txBody>
      </p:sp>
      <p:sp>
        <p:nvSpPr>
          <p:cNvPr id="10" name="Rectangle 27">
            <a:extLst>
              <a:ext uri="{FF2B5EF4-FFF2-40B4-BE49-F238E27FC236}">
                <a16:creationId xmlns:a16="http://schemas.microsoft.com/office/drawing/2014/main" id="{F005AE40-B8E7-47A4-84F1-C65CFD7959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381750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effectLst/>
                <a:latin typeface="Republika" panose="02000506040000020004" pitchFamily="2" charset="-1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Rectangle 28">
            <a:extLst>
              <a:ext uri="{FF2B5EF4-FFF2-40B4-BE49-F238E27FC236}">
                <a16:creationId xmlns:a16="http://schemas.microsoft.com/office/drawing/2014/main" id="{2DB3152B-B230-477C-9318-0C90974FEB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epublika" panose="02000506040000020004" pitchFamily="2" charset="-1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Rectangle 29">
            <a:extLst>
              <a:ext uri="{FF2B5EF4-FFF2-40B4-BE49-F238E27FC236}">
                <a16:creationId xmlns:a16="http://schemas.microsoft.com/office/drawing/2014/main" id="{9F3748DB-DEC7-496D-B2FF-2508E7A15B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1613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62F090-6373-4BE7-AF8E-ADD70D7E3219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5124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26ED5C0F-0779-46F2-A6D2-96E4F763BB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36DD9A09-498C-431A-A9C8-E4732C82AB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B9A21802-511E-49A0-9024-AF2FFDCF46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F2642-7DF2-4CBD-8B1E-19F5E8665317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84275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15125" y="296863"/>
            <a:ext cx="2105025" cy="6084887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395288" y="296863"/>
            <a:ext cx="6167437" cy="608488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111D86DE-57D7-446B-9194-9C203FF127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E294305E-4447-4305-BDA4-D0F4D9EED2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78B4EA5F-AA58-47BC-A123-47C7DD64D5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F58DCC-DD6C-4121-9993-203160713B99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81334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C6F55E1F-2E07-4CFC-A239-053BFFE02E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8499A962-93C3-4DBC-8BD5-956226B64C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B19773C8-075B-4762-A884-2AFD3514A6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99F023-19DB-4F26-8938-0D301C292898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75956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A3C596E0-5FD1-4070-BE23-EDA173884B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61B62156-3E79-4D65-B380-619E11A366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FC54DE9D-01D7-43A4-9628-6B45645ABD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C6B4DF-B6A5-4E7B-8602-FE40853628CE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63499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395288" y="1592263"/>
            <a:ext cx="4135437" cy="4789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83125" y="1592263"/>
            <a:ext cx="4137025" cy="4789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3FED5FCE-B194-4A5C-B1E7-C6389C1DD6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2DAEB9EA-5981-4E34-9C11-51C9D5E31C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8E6E2534-ECDD-43F9-B9B7-45DC0D2889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5030B8-B044-43EB-83AC-DE63144ADE0E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990844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571D9DE9-9000-490D-A4E0-7B757B692A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25792BF8-44ED-41A5-84AB-82A0A7B847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9444FA7C-6060-4D19-8B87-117D91D52F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E15AA-F2BE-4B72-B68A-3406AF6CD387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57472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FFEE7D19-83C5-4546-B485-F26E6E8AF9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DC26C6C9-C5B0-4944-93D6-1005B10150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5EACA90C-F859-4046-94B8-284F6105E5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07B283-EF21-4138-8CB9-DF746DAEC9C8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53901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C1F05035-03B8-4E36-B305-FB22D97A18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C74ADB7F-13F2-4F8B-A307-BF18C6A254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B7F280EC-7F71-44D0-AAB9-9715CC321A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F38082-38BE-480C-8DD3-4176E172802F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155741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182C4CA9-26C5-4672-A583-CA8F4A9F28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8D79BDD3-7DAA-4341-B6C9-CF6D592DC6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77919919-4744-4132-9745-426436A7BC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7F8A1-C670-4F1F-8B56-D8FD3DEF71DD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08368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D5AF689C-FD89-4E49-B488-019420739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60E0FC98-03E3-4801-AFD5-20385894A6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396FAE63-849D-4532-9B15-FB4226915F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730AB-654E-4979-B615-2A8C3930C9B8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7199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B0CCE10-F0AA-4A29-B098-E5453A9BB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96863"/>
            <a:ext cx="8424862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Kliknite, če želite urediti slog naslova matrice</a:t>
            </a:r>
          </a:p>
        </p:txBody>
      </p:sp>
      <p:pic>
        <p:nvPicPr>
          <p:cNvPr id="1027" name="Picture 16" descr="022_si10-cgp-prirocnik-mp_namizni-koledar_Page_4">
            <a:extLst>
              <a:ext uri="{FF2B5EF4-FFF2-40B4-BE49-F238E27FC236}">
                <a16:creationId xmlns:a16="http://schemas.microsoft.com/office/drawing/2014/main" id="{58BF2161-76B5-484D-AD1A-C881ACEFC8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" t="25488" b="12244"/>
          <a:stretch>
            <a:fillRect/>
          </a:stretch>
        </p:blipFill>
        <p:spPr bwMode="auto">
          <a:xfrm>
            <a:off x="-1588" y="5038725"/>
            <a:ext cx="9144001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7">
            <a:extLst>
              <a:ext uri="{FF2B5EF4-FFF2-40B4-BE49-F238E27FC236}">
                <a16:creationId xmlns:a16="http://schemas.microsoft.com/office/drawing/2014/main" id="{38E0407A-F5F3-4E4F-A118-5ABE12E362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4976813"/>
            <a:ext cx="9145588" cy="18811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6699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l-SI" altLang="sl-SI"/>
          </a:p>
        </p:txBody>
      </p:sp>
      <p:sp>
        <p:nvSpPr>
          <p:cNvPr id="10258" name="Rectangle 18">
            <a:extLst>
              <a:ext uri="{FF2B5EF4-FFF2-40B4-BE49-F238E27FC236}">
                <a16:creationId xmlns:a16="http://schemas.microsoft.com/office/drawing/2014/main" id="{DDE7FCD7-DC35-4E87-A953-59649B477B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92263"/>
            <a:ext cx="8424862" cy="4789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Kliknite</a:t>
            </a:r>
            <a:r>
              <a:rPr lang="en-GB" dirty="0"/>
              <a:t>, </a:t>
            </a:r>
            <a:r>
              <a:rPr lang="en-GB" dirty="0" err="1"/>
              <a:t>če</a:t>
            </a:r>
            <a:r>
              <a:rPr lang="en-GB" dirty="0"/>
              <a:t> </a:t>
            </a:r>
            <a:r>
              <a:rPr lang="en-GB" dirty="0" err="1"/>
              <a:t>želite</a:t>
            </a:r>
            <a:r>
              <a:rPr lang="en-GB" dirty="0"/>
              <a:t> </a:t>
            </a:r>
            <a:r>
              <a:rPr lang="en-GB" dirty="0" err="1"/>
              <a:t>urediti</a:t>
            </a:r>
            <a:r>
              <a:rPr lang="en-GB" dirty="0"/>
              <a:t> </a:t>
            </a:r>
            <a:r>
              <a:rPr lang="en-GB" dirty="0" err="1"/>
              <a:t>sloge</a:t>
            </a:r>
            <a:r>
              <a:rPr lang="en-GB" dirty="0"/>
              <a:t> </a:t>
            </a:r>
            <a:r>
              <a:rPr lang="en-GB" dirty="0" err="1"/>
              <a:t>besedila</a:t>
            </a:r>
            <a:r>
              <a:rPr lang="en-GB" dirty="0"/>
              <a:t> </a:t>
            </a:r>
            <a:r>
              <a:rPr lang="en-GB" dirty="0" err="1"/>
              <a:t>matrice</a:t>
            </a:r>
            <a:endParaRPr lang="en-GB" dirty="0"/>
          </a:p>
          <a:p>
            <a:pPr lvl="1"/>
            <a:r>
              <a:rPr lang="en-GB" dirty="0" err="1"/>
              <a:t>Druga</a:t>
            </a:r>
            <a:r>
              <a:rPr lang="en-GB" dirty="0"/>
              <a:t> raven</a:t>
            </a:r>
          </a:p>
          <a:p>
            <a:pPr lvl="2"/>
            <a:r>
              <a:rPr lang="en-GB" dirty="0" err="1"/>
              <a:t>Tretja</a:t>
            </a:r>
            <a:r>
              <a:rPr lang="en-GB" dirty="0"/>
              <a:t> raven</a:t>
            </a:r>
          </a:p>
          <a:p>
            <a:pPr lvl="3"/>
            <a:r>
              <a:rPr lang="en-GB" dirty="0" err="1"/>
              <a:t>Četrta</a:t>
            </a:r>
            <a:r>
              <a:rPr lang="en-GB" dirty="0"/>
              <a:t> raven</a:t>
            </a:r>
          </a:p>
          <a:p>
            <a:pPr lvl="4"/>
            <a:r>
              <a:rPr lang="en-GB" dirty="0"/>
              <a:t>Peta raven</a:t>
            </a:r>
          </a:p>
        </p:txBody>
      </p:sp>
      <p:sp>
        <p:nvSpPr>
          <p:cNvPr id="10259" name="Rectangle 19">
            <a:extLst>
              <a:ext uri="{FF2B5EF4-FFF2-40B4-BE49-F238E27FC236}">
                <a16:creationId xmlns:a16="http://schemas.microsoft.com/office/drawing/2014/main" id="{2554A708-2F61-4D8B-96FA-1353DB9140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5288" y="6381750"/>
            <a:ext cx="3671887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epublika" panose="02000506040000020004" pitchFamily="2" charset="-18"/>
              </a:defRPr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10260" name="Rectangle 20">
            <a:extLst>
              <a:ext uri="{FF2B5EF4-FFF2-40B4-BE49-F238E27FC236}">
                <a16:creationId xmlns:a16="http://schemas.microsoft.com/office/drawing/2014/main" id="{7C302D74-D0A4-4757-AAFD-04EAAD469B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81750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Republika" panose="02000506040000020004" pitchFamily="2" charset="-1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61" name="Rectangle 21">
            <a:extLst>
              <a:ext uri="{FF2B5EF4-FFF2-40B4-BE49-F238E27FC236}">
                <a16:creationId xmlns:a16="http://schemas.microsoft.com/office/drawing/2014/main" id="{E1FF0D9F-FA00-4AD4-B3D2-C4F3F5913A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6075" y="6381750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epublika" pitchFamily="2" charset="-18"/>
              </a:defRPr>
            </a:lvl1pPr>
          </a:lstStyle>
          <a:p>
            <a:fld id="{F8269B9B-6260-4631-99F8-049FBBEBDB44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1033" name="Line 26">
            <a:extLst>
              <a:ext uri="{FF2B5EF4-FFF2-40B4-BE49-F238E27FC236}">
                <a16:creationId xmlns:a16="http://schemas.microsoft.com/office/drawing/2014/main" id="{738A1810-CC6C-44E1-ACC0-3C37EF19025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31750">
            <a:solidFill>
              <a:srgbClr val="007FB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Arial" panose="020B0604020202020204" pitchFamily="34" charset="0"/>
        <a:buChar char="●"/>
        <a:defRPr sz="22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Arial" panose="020B0604020202020204" pitchFamily="34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Wingdings" panose="05000000000000000000" pitchFamily="2" charset="2"/>
        <a:buChar char="à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Arial" panose="020B0604020202020204" pitchFamily="34" charset="0"/>
        <a:buChar char="●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Arial" panose="020B0604020202020204" pitchFamily="34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Arial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Arial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Arial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Arial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gp.mop@gov.s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>
            <a:extLst>
              <a:ext uri="{FF2B5EF4-FFF2-40B4-BE49-F238E27FC236}">
                <a16:creationId xmlns:a16="http://schemas.microsoft.com/office/drawing/2014/main" id="{9C29F8E2-8291-4B2A-A096-E4FF05855E7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39652" y="5769260"/>
            <a:ext cx="6400800" cy="144016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sl-SI" sz="1800" i="1" dirty="0">
              <a:solidFill>
                <a:schemeClr val="bg1"/>
              </a:solidFill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l-SI" sz="1800" i="1" dirty="0">
                <a:solidFill>
                  <a:schemeClr val="bg1"/>
                </a:solidFill>
                <a:effectLst/>
              </a:rPr>
              <a:t>Posvet z občinami, 31. 5. 2022</a:t>
            </a:r>
          </a:p>
        </p:txBody>
      </p:sp>
      <p:sp>
        <p:nvSpPr>
          <p:cNvPr id="6147" name="Rectangle 6">
            <a:extLst>
              <a:ext uri="{FF2B5EF4-FFF2-40B4-BE49-F238E27FC236}">
                <a16:creationId xmlns:a16="http://schemas.microsoft.com/office/drawing/2014/main" id="{B17B5051-9205-4EEE-BA3D-4C4A5F5C3B6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2133600"/>
            <a:ext cx="8677275" cy="2591544"/>
          </a:xfrm>
        </p:spPr>
        <p:txBody>
          <a:bodyPr/>
          <a:lstStyle/>
          <a:p>
            <a:pPr eaLnBrk="1" hangingPunct="1"/>
            <a:r>
              <a:rPr lang="sl-SI" altLang="sl-SI" sz="4400" i="1" dirty="0">
                <a:solidFill>
                  <a:srgbClr val="007FBE"/>
                </a:solidFill>
                <a:effectLst/>
              </a:rPr>
              <a:t>Priprava prve generacije regionalnih prostorskih planov </a:t>
            </a:r>
            <a:br>
              <a:rPr lang="sl-SI" altLang="sl-SI" sz="4400" i="1" dirty="0">
                <a:solidFill>
                  <a:srgbClr val="007FBE"/>
                </a:solidFill>
                <a:effectLst/>
              </a:rPr>
            </a:br>
            <a:endParaRPr lang="sl-SI" altLang="sl-SI" sz="2800" dirty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>
          <a:xfrm>
            <a:off x="111125" y="115888"/>
            <a:ext cx="8856663" cy="1143000"/>
          </a:xfrm>
        </p:spPr>
        <p:txBody>
          <a:bodyPr/>
          <a:lstStyle/>
          <a:p>
            <a:r>
              <a:rPr lang="sl-SI" i="1" dirty="0">
                <a:effectLst/>
              </a:rPr>
              <a:t>Zahteve Zakona o urejanju prostora za regionalno prostorsko načrtovanje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C8FFB-C95D-4A47-B23D-F16D4486829F}" type="slidenum">
              <a:rPr lang="en-GB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215516" y="1592796"/>
            <a:ext cx="8748972" cy="478948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sl-SI" b="1" dirty="0">
                <a:effectLst/>
              </a:rPr>
              <a:t>ZUreP-2 (Uradni list, št. 61/17)</a:t>
            </a:r>
            <a:endParaRPr lang="sl-SI" dirty="0">
              <a:effectLst/>
            </a:endParaRPr>
          </a:p>
          <a:p>
            <a:pPr>
              <a:spcBef>
                <a:spcPts val="0"/>
              </a:spcBef>
            </a:pPr>
            <a:r>
              <a:rPr lang="sl-SI" dirty="0">
                <a:solidFill>
                  <a:srgbClr val="0070C0"/>
                </a:solidFill>
                <a:effectLst/>
              </a:rPr>
              <a:t>uvedeno regionalno prostorsko načrtovanje kot strateško prostorsko načrtovanje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dirty="0">
                <a:solidFill>
                  <a:srgbClr val="0070C0"/>
                </a:solidFill>
                <a:effectLst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b="1" dirty="0">
                <a:effectLst/>
              </a:rPr>
              <a:t>ZUreP-3 (Uradni list, št. 199/2021) - začne se uporabljati s 1. 6. 2022</a:t>
            </a:r>
            <a:endParaRPr lang="sl-SI" dirty="0">
              <a:effectLst/>
            </a:endParaRPr>
          </a:p>
          <a:p>
            <a:pPr lvl="0">
              <a:spcBef>
                <a:spcPts val="0"/>
              </a:spcBef>
            </a:pPr>
            <a:r>
              <a:rPr lang="sl-SI" dirty="0">
                <a:solidFill>
                  <a:srgbClr val="0070C0"/>
                </a:solidFill>
                <a:effectLst/>
              </a:rPr>
              <a:t>namen in vsebina regionalnega prostorskega plana </a:t>
            </a:r>
          </a:p>
          <a:p>
            <a:pPr lvl="0">
              <a:spcBef>
                <a:spcPts val="0"/>
              </a:spcBef>
            </a:pPr>
            <a:r>
              <a:rPr lang="sl-SI" dirty="0">
                <a:solidFill>
                  <a:srgbClr val="0070C0"/>
                </a:solidFill>
                <a:effectLst/>
              </a:rPr>
              <a:t>kdo je pripravljavec in njegove naloge</a:t>
            </a:r>
          </a:p>
          <a:p>
            <a:pPr lvl="0">
              <a:spcBef>
                <a:spcPts val="0"/>
              </a:spcBef>
            </a:pPr>
            <a:r>
              <a:rPr lang="sl-SI" dirty="0">
                <a:solidFill>
                  <a:srgbClr val="0070C0"/>
                </a:solidFill>
                <a:effectLst/>
              </a:rPr>
              <a:t>postopek priprave in sprejetje regionalnega prostorskega plana</a:t>
            </a:r>
          </a:p>
          <a:p>
            <a:pPr lvl="0">
              <a:spcBef>
                <a:spcPts val="0"/>
              </a:spcBef>
            </a:pPr>
            <a:r>
              <a:rPr lang="sl-SI" dirty="0">
                <a:solidFill>
                  <a:srgbClr val="0070C0"/>
                </a:solidFill>
                <a:effectLst/>
              </a:rPr>
              <a:t>razmerje z regionalnim razvojnim programom</a:t>
            </a:r>
          </a:p>
          <a:p>
            <a:pPr lvl="0">
              <a:spcBef>
                <a:spcPts val="0"/>
              </a:spcBef>
            </a:pPr>
            <a:r>
              <a:rPr lang="sl-SI" dirty="0">
                <a:solidFill>
                  <a:srgbClr val="0070C0"/>
                </a:solidFill>
                <a:effectLst/>
              </a:rPr>
              <a:t>regionalne prostorske plane morajo regije pripraviti in sprejeti do konca leta 2026 (1.1.2027)</a:t>
            </a:r>
          </a:p>
          <a:p>
            <a:pPr lvl="0">
              <a:spcBef>
                <a:spcPts val="0"/>
              </a:spcBef>
            </a:pPr>
            <a:r>
              <a:rPr lang="sl-SI" dirty="0">
                <a:solidFill>
                  <a:srgbClr val="0070C0"/>
                </a:solidFill>
                <a:effectLst/>
              </a:rPr>
              <a:t>po sprejetju pripravljavec vsaka 4 leta pripravi poročilo o prostorskem razvoju. </a:t>
            </a:r>
          </a:p>
          <a:p>
            <a:endParaRPr lang="sl-SI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4779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08" y="296863"/>
            <a:ext cx="8856984" cy="1143000"/>
          </a:xfrm>
        </p:spPr>
        <p:txBody>
          <a:bodyPr/>
          <a:lstStyle/>
          <a:p>
            <a:r>
              <a:rPr lang="sl-SI" i="1" dirty="0">
                <a:effectLst/>
              </a:rPr>
              <a:t>Regionalno prostorsko načrtovanje - novosti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379220"/>
            <a:ext cx="8784976" cy="4930100"/>
          </a:xfrm>
        </p:spPr>
        <p:txBody>
          <a:bodyPr/>
          <a:lstStyle/>
          <a:p>
            <a:pPr marL="0" lvl="0" indent="0">
              <a:buNone/>
            </a:pPr>
            <a:r>
              <a:rPr lang="sl-SI" b="1" dirty="0">
                <a:effectLst/>
              </a:rPr>
              <a:t>celovit pristop k urejanju prostora - povezovanje prostorskega in razvojnega načrtovanja</a:t>
            </a:r>
            <a:endParaRPr lang="sl-SI" dirty="0">
              <a:effectLst/>
            </a:endParaRPr>
          </a:p>
          <a:p>
            <a:pPr>
              <a:spcBef>
                <a:spcPts val="0"/>
              </a:spcBef>
            </a:pPr>
            <a:r>
              <a:rPr lang="sl-SI" dirty="0">
                <a:solidFill>
                  <a:srgbClr val="0070C0"/>
                </a:solidFill>
                <a:effectLst/>
              </a:rPr>
              <a:t>pogoj za skladen regionalni in uravnotežen (prostorsko racionalen in usklajen) razvoj države</a:t>
            </a:r>
          </a:p>
          <a:p>
            <a:pPr>
              <a:spcBef>
                <a:spcPts val="0"/>
              </a:spcBef>
            </a:pPr>
            <a:r>
              <a:rPr lang="sl-SI" dirty="0">
                <a:solidFill>
                  <a:srgbClr val="0070C0"/>
                </a:solidFill>
                <a:effectLst/>
              </a:rPr>
              <a:t>država in občine se dogovorijo in uskladijo o prostorskem razvoju regije in določijo bistvene razvojne priložnosti in usmeritve.</a:t>
            </a:r>
          </a:p>
          <a:p>
            <a:pPr marL="0" indent="0">
              <a:buNone/>
            </a:pPr>
            <a:endParaRPr lang="sl-SI" b="1" dirty="0">
              <a:effectLst/>
            </a:endParaRPr>
          </a:p>
          <a:p>
            <a:pPr marL="0" indent="0">
              <a:buNone/>
            </a:pPr>
            <a:r>
              <a:rPr lang="sl-SI" b="1" dirty="0">
                <a:effectLst/>
              </a:rPr>
              <a:t>participativni pristop - enakovredno sodelovanje nosilcev urejanja prostora in občin </a:t>
            </a:r>
            <a:endParaRPr lang="sl-SI" dirty="0">
              <a:effectLst/>
            </a:endParaRPr>
          </a:p>
          <a:p>
            <a:pPr>
              <a:spcBef>
                <a:spcPts val="0"/>
              </a:spcBef>
            </a:pPr>
            <a:r>
              <a:rPr lang="sl-SI" dirty="0">
                <a:solidFill>
                  <a:srgbClr val="0070C0"/>
                </a:solidFill>
                <a:effectLst/>
              </a:rPr>
              <a:t>omogočili enakovreden dialog ter sodelovanje in usklajevanje rešitev ob upoštevanju vseh sektorskih razvojnih in varstvenih ciljev ter občinskih interesov</a:t>
            </a:r>
          </a:p>
          <a:p>
            <a:pPr>
              <a:spcBef>
                <a:spcPts val="0"/>
              </a:spcBef>
            </a:pPr>
            <a:r>
              <a:rPr lang="sl-SI" dirty="0">
                <a:solidFill>
                  <a:srgbClr val="0070C0"/>
                </a:solidFill>
                <a:effectLst/>
              </a:rPr>
              <a:t>pripraviti RPP na način, da bo sprejet in podprt s strani vseh relevantnih udeležencev</a:t>
            </a:r>
          </a:p>
          <a:p>
            <a:endParaRPr lang="sl-SI" dirty="0">
              <a:effectLst/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023-19DB-4F26-8938-0D301C292898}" type="slidenum">
              <a:rPr lang="en-GB" altLang="sl-SI" smtClean="0"/>
              <a:pPr/>
              <a:t>3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27068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08" y="296863"/>
            <a:ext cx="8892988" cy="1143000"/>
          </a:xfrm>
        </p:spPr>
        <p:txBody>
          <a:bodyPr/>
          <a:lstStyle/>
          <a:p>
            <a:r>
              <a:rPr lang="sl-SI" i="1" dirty="0">
                <a:effectLst/>
              </a:rPr>
              <a:t>Prednosti regionalnega prostorskega načrtovanja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7504" y="1448781"/>
            <a:ext cx="8820980" cy="4932970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endParaRPr lang="sl-SI" sz="800" b="1" dirty="0">
              <a:effectLst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sl-SI" sz="2000" b="1" dirty="0">
                <a:effectLst/>
              </a:rPr>
              <a:t>vlogo koordinatorja na nacionalni ravni prevzame ministrstvo, Direktorat za prostor, graditev in stanovanja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sl-SI" sz="2000" b="1" dirty="0">
              <a:effectLst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sl-SI" sz="2000" b="1" dirty="0">
                <a:effectLst/>
              </a:rPr>
              <a:t>RPP pomeni razbremenitev občin 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sl-SI" sz="2000" dirty="0">
              <a:effectLst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sl-SI" sz="2000" b="1" dirty="0">
                <a:effectLst/>
              </a:rPr>
              <a:t>s pripravo RPP se zmanjšajo stroški občine, namenjeni prostorskemu načrtovanju</a:t>
            </a:r>
            <a:r>
              <a:rPr lang="sl-SI" sz="2000" dirty="0">
                <a:effectLst/>
              </a:rPr>
              <a:t> 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sl-SI" sz="2000" dirty="0">
              <a:effectLst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sl-SI" sz="2000" b="1" dirty="0">
                <a:effectLst/>
              </a:rPr>
              <a:t>okoljska presoja RPP lahko nadomesti postopek celovite presoje vplivov na okolje za OPN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sl-SI" sz="2000" dirty="0">
              <a:effectLst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sl-SI" sz="2000" b="1" dirty="0">
                <a:effectLst/>
              </a:rPr>
              <a:t>vsebina RPP je lahko podlaga za nov, fleksibilnejši način ugotavljanja skladnosti OPN</a:t>
            </a:r>
            <a:endParaRPr lang="sl-SI" sz="2000" dirty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endParaRPr lang="sl-SI" dirty="0">
              <a:solidFill>
                <a:srgbClr val="0070C0"/>
              </a:solidFill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endParaRPr lang="sl-SI" dirty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023-19DB-4F26-8938-0D301C292898}" type="slidenum">
              <a:rPr lang="en-GB" altLang="sl-SI" smtClean="0"/>
              <a:pPr/>
              <a:t>4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05348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5516" y="260648"/>
            <a:ext cx="8784976" cy="1143000"/>
          </a:xfrm>
        </p:spPr>
        <p:txBody>
          <a:bodyPr/>
          <a:lstStyle/>
          <a:p>
            <a:r>
              <a:rPr lang="sl-SI" i="1" dirty="0">
                <a:effectLst/>
              </a:rPr>
              <a:t>Vloga občin pri pripravi regionalnega prostorskega plana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3508" y="1376772"/>
            <a:ext cx="9000492" cy="5040560"/>
          </a:xfrm>
        </p:spPr>
        <p:txBody>
          <a:bodyPr/>
          <a:lstStyle/>
          <a:p>
            <a:pPr marL="0" indent="0">
              <a:buNone/>
            </a:pPr>
            <a:endParaRPr lang="sl-SI" sz="2000" b="1" dirty="0">
              <a:effectLst/>
            </a:endParaRPr>
          </a:p>
          <a:p>
            <a:pPr marL="0" indent="0">
              <a:buNone/>
            </a:pPr>
            <a:r>
              <a:rPr lang="sl-SI" sz="2000" b="1" dirty="0">
                <a:effectLst/>
              </a:rPr>
              <a:t>Aktivno sodelovanje pri pripravi RPP </a:t>
            </a:r>
            <a:r>
              <a:rPr lang="sl-SI" sz="2000" dirty="0">
                <a:effectLst/>
              </a:rPr>
              <a:t>- </a:t>
            </a:r>
            <a:r>
              <a:rPr lang="sl-SI" sz="2000" dirty="0">
                <a:solidFill>
                  <a:srgbClr val="0070C0"/>
                </a:solidFill>
                <a:effectLst/>
              </a:rPr>
              <a:t>ne pomeni bistvenih novih (dodatnih) obremenitev zaposlenih v občinskih upravah. </a:t>
            </a:r>
          </a:p>
          <a:p>
            <a:pPr marL="0" indent="0">
              <a:buNone/>
            </a:pPr>
            <a:r>
              <a:rPr lang="sl-SI" sz="2000" dirty="0">
                <a:effectLst/>
              </a:rPr>
              <a:t> </a:t>
            </a:r>
          </a:p>
          <a:p>
            <a:pPr marL="0" indent="0">
              <a:buNone/>
            </a:pPr>
            <a:r>
              <a:rPr lang="sl-SI" sz="2000" b="1" dirty="0">
                <a:effectLst/>
              </a:rPr>
              <a:t>Naloge:</a:t>
            </a:r>
          </a:p>
          <a:p>
            <a:pPr lvl="0">
              <a:spcBef>
                <a:spcPts val="0"/>
              </a:spcBef>
            </a:pPr>
            <a:r>
              <a:rPr lang="sl-SI" sz="2000" dirty="0">
                <a:solidFill>
                  <a:srgbClr val="0070C0"/>
                </a:solidFill>
                <a:effectLst/>
              </a:rPr>
              <a:t>izbrati pripravljavca RPP (Svet regije)</a:t>
            </a:r>
          </a:p>
          <a:p>
            <a:pPr lvl="0">
              <a:spcBef>
                <a:spcPts val="0"/>
              </a:spcBef>
            </a:pPr>
            <a:r>
              <a:rPr lang="sl-SI" sz="2000" dirty="0">
                <a:solidFill>
                  <a:srgbClr val="0070C0"/>
                </a:solidFill>
                <a:effectLst/>
              </a:rPr>
              <a:t>pripravljavcu RPP zagotoviti dostop do vseh veljavnih občinskih prostorskih aktov in do relevantnih strokovnih podlag, </a:t>
            </a:r>
          </a:p>
          <a:p>
            <a:pPr lvl="0">
              <a:spcBef>
                <a:spcPts val="0"/>
              </a:spcBef>
            </a:pPr>
            <a:r>
              <a:rPr lang="sl-SI" sz="2000" dirty="0">
                <a:solidFill>
                  <a:srgbClr val="0070C0"/>
                </a:solidFill>
                <a:effectLst/>
              </a:rPr>
              <a:t>s pripravljavcem RPP sodelovati v vseh fazah priprave RPP,</a:t>
            </a:r>
          </a:p>
          <a:p>
            <a:pPr lvl="0">
              <a:spcBef>
                <a:spcPts val="0"/>
              </a:spcBef>
            </a:pPr>
            <a:r>
              <a:rPr lang="sl-SI" sz="2000" dirty="0">
                <a:solidFill>
                  <a:srgbClr val="0070C0"/>
                </a:solidFill>
                <a:effectLst/>
              </a:rPr>
              <a:t>gradiva v posameznih fazah priprave RPP po potrebi obravnavati na občinskih svetih,</a:t>
            </a:r>
          </a:p>
          <a:p>
            <a:pPr lvl="0">
              <a:spcBef>
                <a:spcPts val="0"/>
              </a:spcBef>
            </a:pPr>
            <a:r>
              <a:rPr lang="sl-SI" sz="2000" dirty="0">
                <a:solidFill>
                  <a:srgbClr val="0070C0"/>
                </a:solidFill>
                <a:effectLst/>
              </a:rPr>
              <a:t>sofinancirati pripravo RPP v višini 40% vrednosti.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l-SI" dirty="0">
                <a:solidFill>
                  <a:srgbClr val="0070C0"/>
                </a:solidFill>
                <a:effectLst/>
              </a:rPr>
              <a:t> </a:t>
            </a:r>
          </a:p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023-19DB-4F26-8938-0D301C292898}" type="slidenum">
              <a:rPr lang="en-GB" altLang="sl-SI" smtClean="0"/>
              <a:pPr/>
              <a:t>5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400327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5516" y="296863"/>
            <a:ext cx="8784976" cy="1143000"/>
          </a:xfrm>
        </p:spPr>
        <p:txBody>
          <a:bodyPr/>
          <a:lstStyle/>
          <a:p>
            <a:r>
              <a:rPr lang="sl-SI" i="1" dirty="0">
                <a:effectLst/>
              </a:rPr>
              <a:t>Strokovne preveritve zakonskih rešitev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29876" y="1376772"/>
            <a:ext cx="9020472" cy="5004556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sl-SI" sz="2000" b="1" dirty="0">
              <a:effectLst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l-SI" sz="2000" b="1" dirty="0">
                <a:effectLst/>
              </a:rPr>
              <a:t>CRP projekt »Model povezovanja prostorskega in razvojnega načrtovanja na regionalni ravni«</a:t>
            </a:r>
            <a:r>
              <a:rPr lang="sl-SI" sz="2000" dirty="0">
                <a:effectLst/>
              </a:rPr>
              <a:t> (ZRC SAZU GIAM, dr. Janez Nared in sodelavci, 2018) - </a:t>
            </a:r>
            <a:r>
              <a:rPr lang="sl-SI" sz="2000" dirty="0">
                <a:solidFill>
                  <a:srgbClr val="0070C0"/>
                </a:solidFill>
                <a:effectLst/>
              </a:rPr>
              <a:t>poskušali povezati prostorsko in razvojno načrtovanje na regionalni ravni </a:t>
            </a:r>
          </a:p>
          <a:p>
            <a:pPr marL="0" indent="0">
              <a:spcBef>
                <a:spcPts val="0"/>
              </a:spcBef>
              <a:buNone/>
            </a:pPr>
            <a:endParaRPr lang="sl-SI" sz="2000" b="1" dirty="0"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2000" b="1" dirty="0">
                <a:effectLst/>
              </a:rPr>
              <a:t>strokovno gradivo Priprava navodila za vsebino, obliko in način priprave RPP </a:t>
            </a:r>
            <a:r>
              <a:rPr lang="sl-SI" sz="2000" dirty="0">
                <a:effectLst/>
              </a:rPr>
              <a:t>(UIRS, 2019) - </a:t>
            </a:r>
            <a:r>
              <a:rPr lang="sl-SI" sz="2000" dirty="0">
                <a:solidFill>
                  <a:srgbClr val="0070C0"/>
                </a:solidFill>
                <a:effectLst/>
              </a:rPr>
              <a:t>jasna in enotna navodila o vsebini in obliki RPP skupaj z ilustrativnimi / vzorčnimi prikazi ter navodila glede načina priprave RPP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000" b="1" dirty="0">
                <a:effectLst/>
              </a:rPr>
              <a:t> </a:t>
            </a:r>
            <a:endParaRPr lang="sl-SI" sz="2000" dirty="0"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2000" b="1" dirty="0">
                <a:effectLst/>
              </a:rPr>
              <a:t>projekt PILOT MOP– področje 1 RPP (</a:t>
            </a:r>
            <a:r>
              <a:rPr lang="sl-SI" sz="2000" dirty="0">
                <a:effectLst/>
              </a:rPr>
              <a:t>Izvaja GIS, zaključi se konec leta 2022). </a:t>
            </a:r>
            <a:r>
              <a:rPr lang="sl-SI" sz="2000" dirty="0">
                <a:solidFill>
                  <a:srgbClr val="0070C0"/>
                </a:solidFill>
                <a:effectLst/>
              </a:rPr>
              <a:t>S projektom se želi: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rgbClr val="0070C0"/>
                </a:solidFill>
                <a:effectLst/>
              </a:rPr>
              <a:t>poenotiti način priprave, vsebino in obliko RPP;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rgbClr val="0070C0"/>
                </a:solidFill>
                <a:effectLst/>
              </a:rPr>
              <a:t>opredeliti terminske, kadrovske in finančne pogoje za pripravo RPP;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rgbClr val="0070C0"/>
                </a:solidFill>
                <a:effectLst/>
              </a:rPr>
              <a:t>preizkusiti pripravo RPP z vidika sistemske uvedbe regionalnega prostorskega planiranja kot kontinuiranega procesa.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023-19DB-4F26-8938-0D301C292898}" type="slidenum">
              <a:rPr lang="en-GB" altLang="sl-SI" smtClean="0"/>
              <a:pPr/>
              <a:t>6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24158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023-19DB-4F26-8938-0D301C292898}" type="slidenum">
              <a:rPr lang="en-GB" altLang="sl-SI" smtClean="0"/>
              <a:pPr/>
              <a:t>7</a:t>
            </a:fld>
            <a:endParaRPr lang="en-GB" altLang="sl-SI"/>
          </a:p>
        </p:txBody>
      </p:sp>
      <p:sp>
        <p:nvSpPr>
          <p:cNvPr id="6" name="Pravokotnik 5"/>
          <p:cNvSpPr/>
          <p:nvPr/>
        </p:nvSpPr>
        <p:spPr>
          <a:xfrm>
            <a:off x="2286000" y="3121224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sl-SI" sz="2000" b="1" i="1" dirty="0">
                <a:solidFill>
                  <a:srgbClr val="0070C0"/>
                </a:solidFill>
              </a:rPr>
              <a:t>Hvala za pozornost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sl-SI" sz="1400" u="sng" dirty="0" err="1">
                <a:hlinkClick r:id="rId2"/>
              </a:rPr>
              <a:t>gp.mop@gov.si</a:t>
            </a:r>
            <a:r>
              <a:rPr lang="sl-SI" sz="1400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7851088"/>
      </p:ext>
    </p:extLst>
  </p:cSld>
  <p:clrMapOvr>
    <a:masterClrMapping/>
  </p:clrMapOvr>
</p:sld>
</file>

<file path=ppt/theme/theme1.xml><?xml version="1.0" encoding="utf-8"?>
<a:theme xmlns:a="http://schemas.openxmlformats.org/drawingml/2006/main" name="Načrt po meri">
  <a:themeElements>
    <a:clrScheme name="Načrt po mer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črt po mer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črt po mer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4651</TotalTime>
  <Words>990</Words>
  <Application>Microsoft Office PowerPoint</Application>
  <PresentationFormat>Diaprojekcija na zaslonu (4:3)</PresentationFormat>
  <Paragraphs>111</Paragraphs>
  <Slides>7</Slides>
  <Notes>6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Republika</vt:lpstr>
      <vt:lpstr>Wingdings</vt:lpstr>
      <vt:lpstr>Načrt po meri</vt:lpstr>
      <vt:lpstr>Priprava prve generacije regionalnih prostorskih planov  </vt:lpstr>
      <vt:lpstr>Zahteve Zakona o urejanju prostora za regionalno prostorsko načrtovanje</vt:lpstr>
      <vt:lpstr>Regionalno prostorsko načrtovanje - novosti</vt:lpstr>
      <vt:lpstr>Prednosti regionalnega prostorskega načrtovanja</vt:lpstr>
      <vt:lpstr>Vloga občin pri pripravi regionalnega prostorskega plana</vt:lpstr>
      <vt:lpstr>Strokovne preveritve zakonskih rešitev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MOP</dc:creator>
  <cp:lastModifiedBy>Spela.Sovinc</cp:lastModifiedBy>
  <cp:revision>405</cp:revision>
  <cp:lastPrinted>2021-08-24T13:20:37Z</cp:lastPrinted>
  <dcterms:created xsi:type="dcterms:W3CDTF">2009-05-28T12:34:27Z</dcterms:created>
  <dcterms:modified xsi:type="dcterms:W3CDTF">2022-07-04T11:25:46Z</dcterms:modified>
</cp:coreProperties>
</file>