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256" r:id="rId2"/>
    <p:sldId id="358" r:id="rId3"/>
    <p:sldId id="365" r:id="rId4"/>
    <p:sldId id="366" r:id="rId5"/>
    <p:sldId id="364" r:id="rId6"/>
  </p:sldIdLst>
  <p:sldSz cx="9144000" cy="6858000" type="screen4x3"/>
  <p:notesSz cx="6797675" cy="9926638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69">
          <p15:clr>
            <a:srgbClr val="A4A3A4"/>
          </p15:clr>
        </p15:guide>
        <p15:guide id="2" pos="1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DCD"/>
    <a:srgbClr val="FFFFFF"/>
    <a:srgbClr val="009999"/>
    <a:srgbClr val="00CC66"/>
    <a:srgbClr val="007FBE"/>
    <a:srgbClr val="0033CC"/>
    <a:srgbClr val="A80054"/>
    <a:srgbClr val="003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1" autoAdjust="0"/>
    <p:restoredTop sz="92402" autoAdjust="0"/>
  </p:normalViewPr>
  <p:slideViewPr>
    <p:cSldViewPr>
      <p:cViewPr varScale="1">
        <p:scale>
          <a:sx n="91" d="100"/>
          <a:sy n="91" d="100"/>
        </p:scale>
        <p:origin x="638" y="72"/>
      </p:cViewPr>
      <p:guideLst>
        <p:guide orient="horz" pos="4269"/>
        <p:guide pos="1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90" d="100"/>
          <a:sy n="90" d="100"/>
        </p:scale>
        <p:origin x="-307" y="1440"/>
      </p:cViewPr>
      <p:guideLst>
        <p:guide orient="horz" pos="3126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422F2A-7F6B-4FCB-AF0A-F50171450E1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x-none"/>
        </a:p>
      </dgm:t>
    </dgm:pt>
    <dgm:pt modelId="{6AB0BF84-D156-4699-A2B2-169D119BF9C8}">
      <dgm:prSet phldrT="[Text]" custT="1"/>
      <dgm:spPr>
        <a:solidFill>
          <a:schemeClr val="tx1"/>
        </a:solidFill>
      </dgm:spPr>
      <dgm:t>
        <a:bodyPr/>
        <a:lstStyle/>
        <a:p>
          <a:r>
            <a:rPr lang="sl-SI" sz="4000" b="1" dirty="0">
              <a:latin typeface="+mn-lt"/>
            </a:rPr>
            <a:t>1</a:t>
          </a:r>
          <a:endParaRPr lang="x-none" sz="4000" b="1" dirty="0">
            <a:latin typeface="+mn-lt"/>
          </a:endParaRPr>
        </a:p>
      </dgm:t>
    </dgm:pt>
    <dgm:pt modelId="{B7276869-360D-47D7-98F4-5CEE8A0CBBFE}" type="parTrans" cxnId="{087EF7C4-5B3D-428D-9002-4161EF3C6B2E}">
      <dgm:prSet/>
      <dgm:spPr/>
      <dgm:t>
        <a:bodyPr/>
        <a:lstStyle/>
        <a:p>
          <a:endParaRPr lang="x-none"/>
        </a:p>
      </dgm:t>
    </dgm:pt>
    <dgm:pt modelId="{E3689AB6-6AC4-46E8-8DA9-FBF05DF70EBD}" type="sibTrans" cxnId="{087EF7C4-5B3D-428D-9002-4161EF3C6B2E}">
      <dgm:prSet/>
      <dgm:spPr/>
      <dgm:t>
        <a:bodyPr/>
        <a:lstStyle/>
        <a:p>
          <a:endParaRPr lang="x-none"/>
        </a:p>
      </dgm:t>
    </dgm:pt>
    <dgm:pt modelId="{F2FB263F-92CD-4172-A2AE-405264F68241}">
      <dgm:prSet phldrT="[Text]" custT="1"/>
      <dgm:spPr>
        <a:solidFill>
          <a:srgbClr val="003A6C"/>
        </a:solidFill>
      </dgm:spPr>
      <dgm:t>
        <a:bodyPr/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4000" b="1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2</a:t>
          </a:r>
          <a:endParaRPr lang="x-none" sz="4000" b="1" kern="1200" dirty="0">
            <a:solidFill>
              <a:prstClr val="white"/>
            </a:solidFill>
            <a:latin typeface="+mn-lt"/>
            <a:ea typeface="+mn-ea"/>
            <a:cs typeface="+mn-cs"/>
          </a:endParaRPr>
        </a:p>
      </dgm:t>
    </dgm:pt>
    <dgm:pt modelId="{08F88AB5-4B1C-44D8-91F4-85BF36F0B361}" type="parTrans" cxnId="{AE82815B-30BE-4169-9EFA-8EBDB38CA01C}">
      <dgm:prSet/>
      <dgm:spPr/>
      <dgm:t>
        <a:bodyPr/>
        <a:lstStyle/>
        <a:p>
          <a:endParaRPr lang="x-none"/>
        </a:p>
      </dgm:t>
    </dgm:pt>
    <dgm:pt modelId="{0C64F335-F477-43FE-AD7C-903A4CA8D4B7}" type="sibTrans" cxnId="{AE82815B-30BE-4169-9EFA-8EBDB38CA01C}">
      <dgm:prSet/>
      <dgm:spPr/>
      <dgm:t>
        <a:bodyPr/>
        <a:lstStyle/>
        <a:p>
          <a:endParaRPr lang="x-none"/>
        </a:p>
      </dgm:t>
    </dgm:pt>
    <dgm:pt modelId="{B1BF61FC-F86D-4742-B619-721C748597F0}">
      <dgm:prSet phldrT="[Text]" custT="1"/>
      <dgm:spPr>
        <a:solidFill>
          <a:srgbClr val="0B4D88"/>
        </a:solidFill>
      </dgm:spPr>
      <dgm:t>
        <a:bodyPr anchor="t"/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ts val="42"/>
            </a:spcAft>
            <a:buNone/>
          </a:pPr>
          <a:r>
            <a:rPr lang="sl-SI" sz="4000" b="1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3</a:t>
          </a:r>
          <a:endParaRPr lang="x-none" sz="4000" b="1" kern="1200" dirty="0">
            <a:solidFill>
              <a:prstClr val="white"/>
            </a:solidFill>
            <a:latin typeface="+mn-lt"/>
            <a:ea typeface="+mn-ea"/>
            <a:cs typeface="+mn-cs"/>
          </a:endParaRPr>
        </a:p>
      </dgm:t>
    </dgm:pt>
    <dgm:pt modelId="{286B431E-39D5-4A9B-B481-3140C8FFCB40}" type="parTrans" cxnId="{F25B856E-38CB-4FDD-ADE4-DFF97498B656}">
      <dgm:prSet/>
      <dgm:spPr/>
      <dgm:t>
        <a:bodyPr/>
        <a:lstStyle/>
        <a:p>
          <a:endParaRPr lang="x-none"/>
        </a:p>
      </dgm:t>
    </dgm:pt>
    <dgm:pt modelId="{2EDD5FBF-364F-4917-8607-A1DCCBADE144}" type="sibTrans" cxnId="{F25B856E-38CB-4FDD-ADE4-DFF97498B656}">
      <dgm:prSet/>
      <dgm:spPr/>
      <dgm:t>
        <a:bodyPr/>
        <a:lstStyle/>
        <a:p>
          <a:endParaRPr lang="x-none"/>
        </a:p>
      </dgm:t>
    </dgm:pt>
    <dgm:pt modelId="{D9AC44B5-30A0-4E51-8D7D-2F28B5336AA7}">
      <dgm:prSet custT="1"/>
      <dgm:spPr>
        <a:solidFill>
          <a:srgbClr val="1268B3"/>
        </a:solidFill>
      </dgm:spPr>
      <dgm:t>
        <a:bodyPr anchor="t"/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4000" b="1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4</a:t>
          </a:r>
          <a:endParaRPr lang="x-none" sz="4000" b="1" kern="1200" dirty="0">
            <a:solidFill>
              <a:prstClr val="white"/>
            </a:solidFill>
            <a:latin typeface="+mn-lt"/>
            <a:ea typeface="+mn-ea"/>
            <a:cs typeface="+mn-cs"/>
          </a:endParaRPr>
        </a:p>
      </dgm:t>
    </dgm:pt>
    <dgm:pt modelId="{C2C0B2AA-F3BA-4F76-90B2-2F7C50A83C37}" type="parTrans" cxnId="{D14C5869-BB53-41B7-B1ED-66F77F64CE0D}">
      <dgm:prSet/>
      <dgm:spPr/>
      <dgm:t>
        <a:bodyPr/>
        <a:lstStyle/>
        <a:p>
          <a:endParaRPr lang="x-none"/>
        </a:p>
      </dgm:t>
    </dgm:pt>
    <dgm:pt modelId="{92591D6F-4F05-4A85-B228-9E602DB0AB8F}" type="sibTrans" cxnId="{D14C5869-BB53-41B7-B1ED-66F77F64CE0D}">
      <dgm:prSet/>
      <dgm:spPr/>
      <dgm:t>
        <a:bodyPr/>
        <a:lstStyle/>
        <a:p>
          <a:endParaRPr lang="x-none"/>
        </a:p>
      </dgm:t>
    </dgm:pt>
    <dgm:pt modelId="{09661313-425E-4A70-B396-7100669F50B3}" type="pres">
      <dgm:prSet presAssocID="{89422F2A-7F6B-4FCB-AF0A-F50171450E13}" presName="Name0" presStyleCnt="0">
        <dgm:presLayoutVars>
          <dgm:dir/>
          <dgm:animLvl val="lvl"/>
          <dgm:resizeHandles val="exact"/>
        </dgm:presLayoutVars>
      </dgm:prSet>
      <dgm:spPr/>
    </dgm:pt>
    <dgm:pt modelId="{490CB0F4-2F5F-426B-B4CC-DFB3ABB65D57}" type="pres">
      <dgm:prSet presAssocID="{6AB0BF84-D156-4699-A2B2-169D119BF9C8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8CC2540-ED8A-4048-BBC0-3E0534361B5E}" type="pres">
      <dgm:prSet presAssocID="{E3689AB6-6AC4-46E8-8DA9-FBF05DF70EBD}" presName="parTxOnlySpace" presStyleCnt="0"/>
      <dgm:spPr/>
    </dgm:pt>
    <dgm:pt modelId="{676D1596-F83F-424E-B924-CCFB94A28077}" type="pres">
      <dgm:prSet presAssocID="{F2FB263F-92CD-4172-A2AE-405264F68241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72068E1-710E-4AAA-B9D2-C11C2666D58F}" type="pres">
      <dgm:prSet presAssocID="{0C64F335-F477-43FE-AD7C-903A4CA8D4B7}" presName="parTxOnlySpace" presStyleCnt="0"/>
      <dgm:spPr/>
    </dgm:pt>
    <dgm:pt modelId="{6BAFFC14-E6D9-40B4-BE28-D63DF6C913F3}" type="pres">
      <dgm:prSet presAssocID="{B1BF61FC-F86D-4742-B619-721C748597F0}" presName="parTxOnly" presStyleLbl="node1" presStyleIdx="2" presStyleCnt="4" custLinFactNeighborX="15451" custLinFactNeighborY="-1437">
        <dgm:presLayoutVars>
          <dgm:chMax val="0"/>
          <dgm:chPref val="0"/>
          <dgm:bulletEnabled val="1"/>
        </dgm:presLayoutVars>
      </dgm:prSet>
      <dgm:spPr/>
    </dgm:pt>
    <dgm:pt modelId="{F7BCBB24-B6A6-4108-98EC-055D22A6C587}" type="pres">
      <dgm:prSet presAssocID="{2EDD5FBF-364F-4917-8607-A1DCCBADE144}" presName="parTxOnlySpace" presStyleCnt="0"/>
      <dgm:spPr/>
    </dgm:pt>
    <dgm:pt modelId="{EEF1B12E-588B-41C8-91E4-97C0FA29D987}" type="pres">
      <dgm:prSet presAssocID="{D9AC44B5-30A0-4E51-8D7D-2F28B5336AA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643C52D-330A-46F9-B7E1-7DCF1F54D47D}" type="presOf" srcId="{89422F2A-7F6B-4FCB-AF0A-F50171450E13}" destId="{09661313-425E-4A70-B396-7100669F50B3}" srcOrd="0" destOrd="0" presId="urn:microsoft.com/office/officeart/2005/8/layout/chevron1"/>
    <dgm:cxn modelId="{81AD7B3C-D810-438F-AF6F-000169E28287}" type="presOf" srcId="{F2FB263F-92CD-4172-A2AE-405264F68241}" destId="{676D1596-F83F-424E-B924-CCFB94A28077}" srcOrd="0" destOrd="0" presId="urn:microsoft.com/office/officeart/2005/8/layout/chevron1"/>
    <dgm:cxn modelId="{AE82815B-30BE-4169-9EFA-8EBDB38CA01C}" srcId="{89422F2A-7F6B-4FCB-AF0A-F50171450E13}" destId="{F2FB263F-92CD-4172-A2AE-405264F68241}" srcOrd="1" destOrd="0" parTransId="{08F88AB5-4B1C-44D8-91F4-85BF36F0B361}" sibTransId="{0C64F335-F477-43FE-AD7C-903A4CA8D4B7}"/>
    <dgm:cxn modelId="{D14C5869-BB53-41B7-B1ED-66F77F64CE0D}" srcId="{89422F2A-7F6B-4FCB-AF0A-F50171450E13}" destId="{D9AC44B5-30A0-4E51-8D7D-2F28B5336AA7}" srcOrd="3" destOrd="0" parTransId="{C2C0B2AA-F3BA-4F76-90B2-2F7C50A83C37}" sibTransId="{92591D6F-4F05-4A85-B228-9E602DB0AB8F}"/>
    <dgm:cxn modelId="{F25B856E-38CB-4FDD-ADE4-DFF97498B656}" srcId="{89422F2A-7F6B-4FCB-AF0A-F50171450E13}" destId="{B1BF61FC-F86D-4742-B619-721C748597F0}" srcOrd="2" destOrd="0" parTransId="{286B431E-39D5-4A9B-B481-3140C8FFCB40}" sibTransId="{2EDD5FBF-364F-4917-8607-A1DCCBADE144}"/>
    <dgm:cxn modelId="{8DC31CBF-63F5-4939-A614-B4F9A9292914}" type="presOf" srcId="{B1BF61FC-F86D-4742-B619-721C748597F0}" destId="{6BAFFC14-E6D9-40B4-BE28-D63DF6C913F3}" srcOrd="0" destOrd="0" presId="urn:microsoft.com/office/officeart/2005/8/layout/chevron1"/>
    <dgm:cxn modelId="{087EF7C4-5B3D-428D-9002-4161EF3C6B2E}" srcId="{89422F2A-7F6B-4FCB-AF0A-F50171450E13}" destId="{6AB0BF84-D156-4699-A2B2-169D119BF9C8}" srcOrd="0" destOrd="0" parTransId="{B7276869-360D-47D7-98F4-5CEE8A0CBBFE}" sibTransId="{E3689AB6-6AC4-46E8-8DA9-FBF05DF70EBD}"/>
    <dgm:cxn modelId="{25AA5EF4-3B56-4BCB-9E8F-E2849B9DEFFC}" type="presOf" srcId="{6AB0BF84-D156-4699-A2B2-169D119BF9C8}" destId="{490CB0F4-2F5F-426B-B4CC-DFB3ABB65D57}" srcOrd="0" destOrd="0" presId="urn:microsoft.com/office/officeart/2005/8/layout/chevron1"/>
    <dgm:cxn modelId="{159CF4F8-F543-4F1B-95D6-5589BC65EDE4}" type="presOf" srcId="{D9AC44B5-30A0-4E51-8D7D-2F28B5336AA7}" destId="{EEF1B12E-588B-41C8-91E4-97C0FA29D987}" srcOrd="0" destOrd="0" presId="urn:microsoft.com/office/officeart/2005/8/layout/chevron1"/>
    <dgm:cxn modelId="{9F2D3F6A-4F4B-4B9E-8699-EB23EF54469C}" type="presParOf" srcId="{09661313-425E-4A70-B396-7100669F50B3}" destId="{490CB0F4-2F5F-426B-B4CC-DFB3ABB65D57}" srcOrd="0" destOrd="0" presId="urn:microsoft.com/office/officeart/2005/8/layout/chevron1"/>
    <dgm:cxn modelId="{CA4E52E7-3E54-4167-AD6C-268DC47F2ED5}" type="presParOf" srcId="{09661313-425E-4A70-B396-7100669F50B3}" destId="{98CC2540-ED8A-4048-BBC0-3E0534361B5E}" srcOrd="1" destOrd="0" presId="urn:microsoft.com/office/officeart/2005/8/layout/chevron1"/>
    <dgm:cxn modelId="{3AFD31CD-82E9-4C3B-A8D6-03A8EE30A135}" type="presParOf" srcId="{09661313-425E-4A70-B396-7100669F50B3}" destId="{676D1596-F83F-424E-B924-CCFB94A28077}" srcOrd="2" destOrd="0" presId="urn:microsoft.com/office/officeart/2005/8/layout/chevron1"/>
    <dgm:cxn modelId="{BF6E0BC8-3B46-4C6E-9E61-6D4E45EA5248}" type="presParOf" srcId="{09661313-425E-4A70-B396-7100669F50B3}" destId="{672068E1-710E-4AAA-B9D2-C11C2666D58F}" srcOrd="3" destOrd="0" presId="urn:microsoft.com/office/officeart/2005/8/layout/chevron1"/>
    <dgm:cxn modelId="{408B7C67-5996-4BA2-AFDE-9502CDC13E0C}" type="presParOf" srcId="{09661313-425E-4A70-B396-7100669F50B3}" destId="{6BAFFC14-E6D9-40B4-BE28-D63DF6C913F3}" srcOrd="4" destOrd="0" presId="urn:microsoft.com/office/officeart/2005/8/layout/chevron1"/>
    <dgm:cxn modelId="{ECA43298-E9E1-4CDF-B3B8-5C4A1CF411A1}" type="presParOf" srcId="{09661313-425E-4A70-B396-7100669F50B3}" destId="{F7BCBB24-B6A6-4108-98EC-055D22A6C587}" srcOrd="5" destOrd="0" presId="urn:microsoft.com/office/officeart/2005/8/layout/chevron1"/>
    <dgm:cxn modelId="{A95AC832-15B2-4C43-BE71-ACA163DE03C6}" type="presParOf" srcId="{09661313-425E-4A70-B396-7100669F50B3}" destId="{EEF1B12E-588B-41C8-91E4-97C0FA29D98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CB0F4-2F5F-426B-B4CC-DFB3ABB65D57}">
      <dsp:nvSpPr>
        <dsp:cNvPr id="0" name=""/>
        <dsp:cNvSpPr/>
      </dsp:nvSpPr>
      <dsp:spPr>
        <a:xfrm>
          <a:off x="3908" y="733156"/>
          <a:ext cx="2274877" cy="909950"/>
        </a:xfrm>
        <a:prstGeom prst="chevron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4000" b="1" kern="1200" dirty="0">
              <a:latin typeface="+mn-lt"/>
            </a:rPr>
            <a:t>1</a:t>
          </a:r>
          <a:endParaRPr lang="x-none" sz="4000" b="1" kern="1200" dirty="0">
            <a:latin typeface="+mn-lt"/>
          </a:endParaRPr>
        </a:p>
      </dsp:txBody>
      <dsp:txXfrm>
        <a:off x="458883" y="733156"/>
        <a:ext cx="1364927" cy="909950"/>
      </dsp:txXfrm>
    </dsp:sp>
    <dsp:sp modelId="{676D1596-F83F-424E-B924-CCFB94A28077}">
      <dsp:nvSpPr>
        <dsp:cNvPr id="0" name=""/>
        <dsp:cNvSpPr/>
      </dsp:nvSpPr>
      <dsp:spPr>
        <a:xfrm>
          <a:off x="2051297" y="733156"/>
          <a:ext cx="2274877" cy="909950"/>
        </a:xfrm>
        <a:prstGeom prst="chevron">
          <a:avLst/>
        </a:prstGeom>
        <a:solidFill>
          <a:srgbClr val="003A6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4000" b="1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2</a:t>
          </a:r>
          <a:endParaRPr lang="x-none" sz="4000" b="1" kern="1200" dirty="0">
            <a:solidFill>
              <a:prstClr val="white"/>
            </a:solidFill>
            <a:latin typeface="+mn-lt"/>
            <a:ea typeface="+mn-ea"/>
            <a:cs typeface="+mn-cs"/>
          </a:endParaRPr>
        </a:p>
      </dsp:txBody>
      <dsp:txXfrm>
        <a:off x="2506272" y="733156"/>
        <a:ext cx="1364927" cy="909950"/>
      </dsp:txXfrm>
    </dsp:sp>
    <dsp:sp modelId="{6BAFFC14-E6D9-40B4-BE28-D63DF6C913F3}">
      <dsp:nvSpPr>
        <dsp:cNvPr id="0" name=""/>
        <dsp:cNvSpPr/>
      </dsp:nvSpPr>
      <dsp:spPr>
        <a:xfrm>
          <a:off x="4133836" y="720080"/>
          <a:ext cx="2274877" cy="909950"/>
        </a:xfrm>
        <a:prstGeom prst="chevron">
          <a:avLst/>
        </a:prstGeom>
        <a:solidFill>
          <a:srgbClr val="0B4D8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ts val="42"/>
            </a:spcAft>
            <a:buNone/>
          </a:pPr>
          <a:r>
            <a:rPr lang="sl-SI" sz="4000" b="1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3</a:t>
          </a:r>
          <a:endParaRPr lang="x-none" sz="4000" b="1" kern="1200" dirty="0">
            <a:solidFill>
              <a:prstClr val="white"/>
            </a:solidFill>
            <a:latin typeface="+mn-lt"/>
            <a:ea typeface="+mn-ea"/>
            <a:cs typeface="+mn-cs"/>
          </a:endParaRPr>
        </a:p>
      </dsp:txBody>
      <dsp:txXfrm>
        <a:off x="4588811" y="720080"/>
        <a:ext cx="1364927" cy="909950"/>
      </dsp:txXfrm>
    </dsp:sp>
    <dsp:sp modelId="{EEF1B12E-588B-41C8-91E4-97C0FA29D987}">
      <dsp:nvSpPr>
        <dsp:cNvPr id="0" name=""/>
        <dsp:cNvSpPr/>
      </dsp:nvSpPr>
      <dsp:spPr>
        <a:xfrm>
          <a:off x="6146076" y="733156"/>
          <a:ext cx="2274877" cy="909950"/>
        </a:xfrm>
        <a:prstGeom prst="chevron">
          <a:avLst/>
        </a:prstGeom>
        <a:solidFill>
          <a:srgbClr val="1268B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4000" b="1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4</a:t>
          </a:r>
          <a:endParaRPr lang="x-none" sz="4000" b="1" kern="1200" dirty="0">
            <a:solidFill>
              <a:prstClr val="white"/>
            </a:solidFill>
            <a:latin typeface="+mn-lt"/>
            <a:ea typeface="+mn-ea"/>
            <a:cs typeface="+mn-cs"/>
          </a:endParaRPr>
        </a:p>
      </dsp:txBody>
      <dsp:txXfrm>
        <a:off x="6601051" y="733156"/>
        <a:ext cx="1364927" cy="909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9D27521B-E62A-4605-BFD2-534774E93F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86DE6A94-5B3B-4EDB-8EF6-5C1AD05A1E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F183443-647D-47B1-B56E-AF7AB018F101}" type="datetimeFigureOut">
              <a:rPr lang="sl-SI"/>
              <a:pPr>
                <a:defRPr/>
              </a:pPr>
              <a:t>4.7.2022</a:t>
            </a:fld>
            <a:endParaRPr lang="sl-SI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C14DCD89-EC3E-4E61-86E2-C171A1888D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F6F84F66-B046-4590-83F6-FA62F6C68A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B51828-C85F-42DC-8055-25A1E40B5D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E4EE228-CF99-4BD3-8C90-6AA63676AE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B844A2A-F3F3-4223-9EC9-46A76555012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636D8CE-CC1D-47D8-99CA-ADEFA24F3B1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028584DE-E4E1-4190-887D-BB6720C966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Kliknite, če želite urediti sloge besedila matrice</a:t>
            </a:r>
          </a:p>
          <a:p>
            <a:pPr lvl="1"/>
            <a:r>
              <a:rPr lang="en-GB" noProof="0"/>
              <a:t>Druga raven</a:t>
            </a:r>
          </a:p>
          <a:p>
            <a:pPr lvl="2"/>
            <a:r>
              <a:rPr lang="en-GB" noProof="0"/>
              <a:t>Tretja raven</a:t>
            </a:r>
          </a:p>
          <a:p>
            <a:pPr lvl="3"/>
            <a:r>
              <a:rPr lang="en-GB" noProof="0"/>
              <a:t>Četrta raven</a:t>
            </a:r>
          </a:p>
          <a:p>
            <a:pPr lvl="4"/>
            <a:r>
              <a:rPr lang="en-GB" noProof="0"/>
              <a:t>Peta raven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E8EA6E81-961F-4BFA-8862-104A9A593E1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72262819-53DD-40A6-9CB3-DA56837CF5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439B0D4-BDDD-4AB9-B68A-918882933FF7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859094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2EFCB661-8966-43CB-B34A-DE139C10BB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F52978-C32D-48E4-A12D-6627641294BC}" type="slidenum">
              <a:rPr lang="en-GB" altLang="sl-SI"/>
              <a:pPr>
                <a:spcBef>
                  <a:spcPct val="0"/>
                </a:spcBef>
              </a:pPr>
              <a:t>1</a:t>
            </a:fld>
            <a:endParaRPr lang="en-GB" altLang="sl-SI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CB960D0-0D26-4933-9049-4BB4A32291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5D86590-80F3-4D7B-A03E-10BF6E79B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sl-SI" dirty="0"/>
              <a:t>Tema Urbanega foruma je VODA KOT URBANI ELEMENT. Občine slovenske Istre (ne samo Mestna občina Koper) vse mejijo na vodno zemljišče morja, zato je voda / morje stalni in pomemben element v njihovem razvoju. Številne dejavnosti in z njimi povezane rabe so že tradicionalno povezane z morskim okoljem, zato ima njihova prisotnost v prostoru širši družbeni oziroma socialni pomen (pomorstvo, ribištvo, solinarstvo, nabiranje in gojenje morskih organizmov, morski turizem, podvodna dela in poklicno potapljanje, objekti, kot so mandrači itd.). </a:t>
            </a:r>
          </a:p>
          <a:p>
            <a:endParaRPr lang="sl-SI" b="1" dirty="0"/>
          </a:p>
          <a:p>
            <a:r>
              <a:rPr lang="sl-SI" b="1" dirty="0"/>
              <a:t>PPP kot tak ni zanimiv za srečanje mestnih občin, je pa nova in zato zanimiva metoda dela, tako z vidika vsebine kot tudi z vidika načina priprave</a:t>
            </a:r>
            <a:endParaRPr lang="sl-SI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55691" cy="4568924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sl-SI" sz="1000" dirty="0"/>
              <a:t>Območje morja ni bilo nikoli celovito obravnavano. Kljub temu da je pomorski vidik bil sicer vključen v nekaterih strateških razvojnih in prostorskih dokumentih Republike Slovenije, je bilo načrtovanje </a:t>
            </a:r>
            <a:r>
              <a:rPr lang="sl-SI" sz="1000" b="1" dirty="0"/>
              <a:t>razvoja dejavnosti na morju prepuščeno resorjem</a:t>
            </a:r>
            <a:r>
              <a:rPr lang="sl-SI" sz="1000" dirty="0"/>
              <a:t>, ki so dejavnosti in rabe načrtovali ločeno, </a:t>
            </a:r>
            <a:r>
              <a:rPr lang="sl-SI" sz="1000" b="1" dirty="0"/>
              <a:t>brez medsebojnega usklajevanja.</a:t>
            </a:r>
            <a:r>
              <a:rPr lang="sl-SI" sz="1000" dirty="0"/>
              <a:t> </a:t>
            </a:r>
          </a:p>
          <a:p>
            <a:pPr>
              <a:spcBef>
                <a:spcPts val="0"/>
              </a:spcBef>
            </a:pPr>
            <a:r>
              <a:rPr lang="sl-SI" sz="800" dirty="0"/>
              <a:t> </a:t>
            </a:r>
          </a:p>
          <a:p>
            <a:pPr lvl="0">
              <a:spcBef>
                <a:spcPts val="0"/>
              </a:spcBef>
            </a:pPr>
            <a:r>
              <a:rPr lang="sl-SI" sz="1000" dirty="0"/>
              <a:t>Od osamosvojitve leta 1991 naprej je bilo prostorsko načrtovanje zasnovano bistveno ožje, s </a:t>
            </a:r>
            <a:r>
              <a:rPr lang="sl-SI" sz="1000" b="1" dirty="0"/>
              <a:t>poudarjenim izvedbenim prostorskim načrtovanjem</a:t>
            </a:r>
            <a:r>
              <a:rPr lang="sl-SI" sz="1000" dirty="0"/>
              <a:t>, in dodatno </a:t>
            </a:r>
            <a:r>
              <a:rPr lang="sl-SI" sz="1000" b="1" dirty="0"/>
              <a:t>omejeno le na kopno</a:t>
            </a:r>
            <a:r>
              <a:rPr lang="sl-SI" sz="1000" dirty="0"/>
              <a:t>. Edini strateški prostorski akt je bila SPRS2004 z usmeritvami predvsem z vidika razvoja kopnega ter z grafičnimi prikazi v merilu 1:1.000.000. Prostorsko načrtovanje na morju je potekalo z državnimi prostorskimi načrti, predvsem za dejavnosti in rabe, ki so v neposredni povezavi s kopnim (na primer pristanišče). Drugi prostorski akti za morje, ki bi določali porazdelitev dejavnosti in rab na morju, se v državi niso pripravljali.</a:t>
            </a:r>
          </a:p>
          <a:p>
            <a:pPr>
              <a:spcBef>
                <a:spcPts val="0"/>
              </a:spcBef>
            </a:pPr>
            <a:r>
              <a:rPr lang="sl-SI" sz="800" dirty="0"/>
              <a:t> </a:t>
            </a:r>
          </a:p>
          <a:p>
            <a:pPr lvl="0">
              <a:spcBef>
                <a:spcPts val="0"/>
              </a:spcBef>
            </a:pPr>
            <a:r>
              <a:rPr lang="sl-SI" sz="1000" dirty="0"/>
              <a:t>Občine slovenske Istre so do osamosvojitve Slovenije leta 1991 svoje dejavnosti in rabe v prostorskih aktih suvereno načrtovale tudi na območju morja. Z uvedbo lokalne samouprave leta 1995, definitivno in dokončno pa leta 2007 z Zakonom o vodah, je bila občinam ta pravica vzeta. </a:t>
            </a:r>
            <a:r>
              <a:rPr lang="sl-SI" sz="1000" b="1" dirty="0"/>
              <a:t>Vodno zemljišče morja je postalo javno dobro v državni pristojnosti</a:t>
            </a:r>
            <a:r>
              <a:rPr lang="sl-SI" sz="1000" dirty="0"/>
              <a:t>, občinam pa je bilo v skladu s prostorsko zakonodajo na območju morja dopuščeno le načrtovanje manjših prostorskih ureditev (pomoli, dostopi v morje, kopališča).</a:t>
            </a:r>
          </a:p>
          <a:p>
            <a:pPr>
              <a:spcBef>
                <a:spcPts val="0"/>
              </a:spcBef>
            </a:pPr>
            <a:r>
              <a:rPr lang="sl-SI" sz="800" dirty="0"/>
              <a:t> </a:t>
            </a:r>
          </a:p>
          <a:p>
            <a:pPr lvl="0">
              <a:spcBef>
                <a:spcPts val="0"/>
              </a:spcBef>
            </a:pPr>
            <a:r>
              <a:rPr lang="sl-SI" sz="1000" dirty="0"/>
              <a:t>Uveljavljeni sistem prostorskega načrtovanja nosilcev urejanja prostora v postopke priprave prostorskih aktov ni vključeval na aktiven način temveč na </a:t>
            </a:r>
            <a:r>
              <a:rPr lang="sl-SI" sz="1000" b="1" dirty="0"/>
              <a:t>pasiven način.</a:t>
            </a:r>
            <a:r>
              <a:rPr lang="sl-SI" sz="1000" dirty="0"/>
              <a:t> NUP so na prostorske akte, ki so jih na trgu izdelali zunanji prostorski načrtovalci, dajali le smernice in mnenja. Upravna </a:t>
            </a:r>
            <a:r>
              <a:rPr lang="sl-SI" sz="1000" b="1" dirty="0"/>
              <a:t>raven ne prevzema odgovornosti za odločitve iz prostorskih aktov in ne spremlja izvajanja.</a:t>
            </a:r>
            <a:r>
              <a:rPr lang="sl-SI" sz="1000" dirty="0"/>
              <a:t>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sl-SI" sz="1000" b="1" dirty="0">
                <a:solidFill>
                  <a:srgbClr val="007FBE"/>
                </a:solidFill>
              </a:rPr>
              <a:t>lastnosti območja morja in obale (š</a:t>
            </a:r>
            <a:r>
              <a:rPr lang="sl-SI" sz="1000" i="1" dirty="0">
                <a:solidFill>
                  <a:srgbClr val="007FBE"/>
                </a:solidFill>
              </a:rPr>
              <a:t>tevilne dejavnosti in rabe: tradicionalne in moderne/sodobne; medsebojno prekrivanje dejavnosti in rab) </a:t>
            </a:r>
            <a:r>
              <a:rPr lang="sl-SI" sz="1000" i="1" dirty="0">
                <a:solidFill>
                  <a:srgbClr val="FF0000"/>
                </a:solidFill>
              </a:rPr>
              <a:t>nabiranje školjk  z območjem pristanišča in sidrišča, ribolovni rezervat z akvakulturo, ribolovna cona s plovno potjo,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sl-SI" sz="1000" i="1" dirty="0">
                <a:solidFill>
                  <a:srgbClr val="FF0000"/>
                </a:solidFill>
              </a:rPr>
              <a:t>območje za delo z eksplozivnimi sredstvi s plovno potjo, pristanišče s kopalnimi vodami (kopališči).</a:t>
            </a:r>
          </a:p>
          <a:p>
            <a:pPr lvl="0">
              <a:spcBef>
                <a:spcPts val="0"/>
              </a:spcBef>
            </a:pPr>
            <a:endParaRPr lang="sl-SI" sz="1100" dirty="0"/>
          </a:p>
          <a:p>
            <a:pPr>
              <a:spcBef>
                <a:spcPts val="0"/>
              </a:spcBef>
            </a:pPr>
            <a:r>
              <a:rPr lang="sl-SI" sz="1100" b="1" dirty="0"/>
              <a:t> </a:t>
            </a:r>
            <a:endParaRPr lang="sl-SI" sz="1100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9B0D4-BDDD-4AB9-B68A-918882933FF7}" type="slidenum">
              <a:rPr lang="en-GB" altLang="sl-SI" smtClean="0"/>
              <a:pPr/>
              <a:t>2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418246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021_si10-cgp-prirocnik-mp_belezka">
            <a:extLst>
              <a:ext uri="{FF2B5EF4-FFF2-40B4-BE49-F238E27FC236}">
                <a16:creationId xmlns:a16="http://schemas.microsoft.com/office/drawing/2014/main" id="{8F643F53-16BF-4770-93A5-CDE7F97D3A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32"/>
          <a:stretch>
            <a:fillRect/>
          </a:stretch>
        </p:blipFill>
        <p:spPr bwMode="auto">
          <a:xfrm>
            <a:off x="0" y="1449388"/>
            <a:ext cx="9144000" cy="540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5">
            <a:extLst>
              <a:ext uri="{FF2B5EF4-FFF2-40B4-BE49-F238E27FC236}">
                <a16:creationId xmlns:a16="http://schemas.microsoft.com/office/drawing/2014/main" id="{B2A94852-3A08-40CA-A879-8F98B9A57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423988"/>
            <a:ext cx="9144000" cy="54340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6699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l-SI" altLang="sl-SI"/>
          </a:p>
        </p:txBody>
      </p:sp>
      <p:sp>
        <p:nvSpPr>
          <p:cNvPr id="6" name="Line 35">
            <a:extLst>
              <a:ext uri="{FF2B5EF4-FFF2-40B4-BE49-F238E27FC236}">
                <a16:creationId xmlns:a16="http://schemas.microsoft.com/office/drawing/2014/main" id="{1EFFAF86-EE1C-43A6-B4B3-7FC67B9F279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31750">
            <a:solidFill>
              <a:srgbClr val="007FB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pic>
        <p:nvPicPr>
          <p:cNvPr id="7" name="Picture 20" descr="0231">
            <a:extLst>
              <a:ext uri="{FF2B5EF4-FFF2-40B4-BE49-F238E27FC236}">
                <a16:creationId xmlns:a16="http://schemas.microsoft.com/office/drawing/2014/main" id="{1E8FEE63-7E51-4536-8F20-3F99EC44D6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81" b="30272"/>
          <a:stretch>
            <a:fillRect/>
          </a:stretch>
        </p:blipFill>
        <p:spPr bwMode="auto">
          <a:xfrm>
            <a:off x="0" y="0"/>
            <a:ext cx="2679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23">
            <a:extLst>
              <a:ext uri="{FF2B5EF4-FFF2-40B4-BE49-F238E27FC236}">
                <a16:creationId xmlns:a16="http://schemas.microsoft.com/office/drawing/2014/main" id="{7B931897-04E5-4606-B567-088B48778F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444500"/>
            <a:ext cx="40005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avokotnik 14">
            <a:extLst>
              <a:ext uri="{FF2B5EF4-FFF2-40B4-BE49-F238E27FC236}">
                <a16:creationId xmlns:a16="http://schemas.microsoft.com/office/drawing/2014/main" id="{09C68176-04CF-4A58-A247-BCD1992EE5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71550" y="995363"/>
            <a:ext cx="4895850" cy="307975"/>
          </a:xfrm>
          <a:prstGeom prst="rect">
            <a:avLst/>
          </a:prstGeom>
          <a:noFill/>
          <a:ln>
            <a:noFill/>
          </a:ln>
        </p:spPr>
        <p:txBody>
          <a:bodyPr lIns="64800" rIns="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l-SI" altLang="sl-SI" sz="1400" dirty="0">
                <a:latin typeface="Republika" pitchFamily="2" charset="-18"/>
              </a:rPr>
              <a:t>DIREKTORAT ZA PROSTOR, GRADITEV IN STANOVANJA</a:t>
            </a:r>
          </a:p>
        </p:txBody>
      </p:sp>
      <p:sp>
        <p:nvSpPr>
          <p:cNvPr id="11290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>
            <a:lvl1pPr algn="ctr">
              <a:defRPr sz="3600">
                <a:solidFill>
                  <a:srgbClr val="CC0066"/>
                </a:solidFill>
              </a:defRPr>
            </a:lvl1pPr>
          </a:lstStyle>
          <a:p>
            <a:pPr lvl="0"/>
            <a:r>
              <a:rPr lang="en-GB" noProof="0"/>
              <a:t>Kliknite, če želite urediti slog naslova matrice</a:t>
            </a:r>
          </a:p>
        </p:txBody>
      </p:sp>
      <p:sp>
        <p:nvSpPr>
          <p:cNvPr id="11294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4400550"/>
            <a:ext cx="6400800" cy="1211263"/>
          </a:xfrm>
        </p:spPr>
        <p:txBody>
          <a:bodyPr/>
          <a:lstStyle>
            <a:lvl1pPr marL="0" indent="0" algn="ctr">
              <a:buFont typeface="Arial" charset="0"/>
              <a:buNone/>
              <a:defRPr sz="2400" b="1">
                <a:solidFill>
                  <a:srgbClr val="003048"/>
                </a:solidFill>
              </a:defRPr>
            </a:lvl1pPr>
          </a:lstStyle>
          <a:p>
            <a:pPr lvl="0"/>
            <a:r>
              <a:rPr lang="en-GB" noProof="0"/>
              <a:t>Kliknite, če želite urediti slog podnaslova matrice</a:t>
            </a:r>
          </a:p>
        </p:txBody>
      </p:sp>
      <p:sp>
        <p:nvSpPr>
          <p:cNvPr id="10" name="Rectangle 27">
            <a:extLst>
              <a:ext uri="{FF2B5EF4-FFF2-40B4-BE49-F238E27FC236}">
                <a16:creationId xmlns:a16="http://schemas.microsoft.com/office/drawing/2014/main" id="{F005AE40-B8E7-47A4-84F1-C65CFD7959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381750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effectLst/>
                <a:latin typeface="Republika" panose="02000506040000020004" pitchFamily="2" charset="-1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Rectangle 28">
            <a:extLst>
              <a:ext uri="{FF2B5EF4-FFF2-40B4-BE49-F238E27FC236}">
                <a16:creationId xmlns:a16="http://schemas.microsoft.com/office/drawing/2014/main" id="{2DB3152B-B230-477C-9318-0C90974FEB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epublika" panose="02000506040000020004" pitchFamily="2" charset="-1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Rectangle 29">
            <a:extLst>
              <a:ext uri="{FF2B5EF4-FFF2-40B4-BE49-F238E27FC236}">
                <a16:creationId xmlns:a16="http://schemas.microsoft.com/office/drawing/2014/main" id="{9F3748DB-DEC7-496D-B2FF-2508E7A15B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1613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62F090-6373-4BE7-AF8E-ADD70D7E3219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5124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26ED5C0F-0779-46F2-A6D2-96E4F763BB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36DD9A09-498C-431A-A9C8-E4732C82AB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B9A21802-511E-49A0-9024-AF2FFDCF46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F2642-7DF2-4CBD-8B1E-19F5E8665317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84275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15125" y="296863"/>
            <a:ext cx="2105025" cy="6084887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395288" y="296863"/>
            <a:ext cx="6167437" cy="608488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111D86DE-57D7-446B-9194-9C203FF127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E294305E-4447-4305-BDA4-D0F4D9EED2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78B4EA5F-AA58-47BC-A123-47C7DD64D5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F58DCC-DD6C-4121-9993-203160713B99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81334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C6F55E1F-2E07-4CFC-A239-053BFFE02E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8499A962-93C3-4DBC-8BD5-956226B64C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B19773C8-075B-4762-A884-2AFD3514A6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99F023-19DB-4F26-8938-0D301C292898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75956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A3C596E0-5FD1-4070-BE23-EDA173884B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61B62156-3E79-4D65-B380-619E11A366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FC54DE9D-01D7-43A4-9628-6B45645ABD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C6B4DF-B6A5-4E7B-8602-FE40853628CE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63499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395288" y="1592263"/>
            <a:ext cx="4135437" cy="4789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83125" y="1592263"/>
            <a:ext cx="4137025" cy="4789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3FED5FCE-B194-4A5C-B1E7-C6389C1DD6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2DAEB9EA-5981-4E34-9C11-51C9D5E31C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8E6E2534-ECDD-43F9-B9B7-45DC0D2889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030B8-B044-43EB-83AC-DE63144ADE0E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990844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571D9DE9-9000-490D-A4E0-7B757B692A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25792BF8-44ED-41A5-84AB-82A0A7B847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9444FA7C-6060-4D19-8B87-117D91D52F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E15AA-F2BE-4B72-B68A-3406AF6CD387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57472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FFEE7D19-83C5-4546-B485-F26E6E8AF9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DC26C6C9-C5B0-4944-93D6-1005B10150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5EACA90C-F859-4046-94B8-284F6105E5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07B283-EF21-4138-8CB9-DF746DAEC9C8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53901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C1F05035-03B8-4E36-B305-FB22D97A18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C74ADB7F-13F2-4F8B-A307-BF18C6A254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B7F280EC-7F71-44D0-AAB9-9715CC321A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F38082-38BE-480C-8DD3-4176E172802F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155741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182C4CA9-26C5-4672-A583-CA8F4A9F28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8D79BDD3-7DAA-4341-B6C9-CF6D592DC6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77919919-4744-4132-9745-426436A7BC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7F8A1-C670-4F1F-8B56-D8FD3DEF71DD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08368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D5AF689C-FD89-4E49-B488-019420739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60E0FC98-03E3-4801-AFD5-20385894A6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396FAE63-849D-4532-9B15-FB4226915F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730AB-654E-4979-B615-2A8C3930C9B8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7199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B0CCE10-F0AA-4A29-B098-E5453A9BB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96863"/>
            <a:ext cx="8424862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Kliknite, če želite urediti slog naslova matrice</a:t>
            </a:r>
          </a:p>
        </p:txBody>
      </p:sp>
      <p:pic>
        <p:nvPicPr>
          <p:cNvPr id="1027" name="Picture 16" descr="022_si10-cgp-prirocnik-mp_namizni-koledar_Page_4">
            <a:extLst>
              <a:ext uri="{FF2B5EF4-FFF2-40B4-BE49-F238E27FC236}">
                <a16:creationId xmlns:a16="http://schemas.microsoft.com/office/drawing/2014/main" id="{58BF2161-76B5-484D-AD1A-C881ACEFC8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" t="25488" b="12244"/>
          <a:stretch>
            <a:fillRect/>
          </a:stretch>
        </p:blipFill>
        <p:spPr bwMode="auto">
          <a:xfrm>
            <a:off x="-1588" y="5038725"/>
            <a:ext cx="9144001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7">
            <a:extLst>
              <a:ext uri="{FF2B5EF4-FFF2-40B4-BE49-F238E27FC236}">
                <a16:creationId xmlns:a16="http://schemas.microsoft.com/office/drawing/2014/main" id="{38E0407A-F5F3-4E4F-A118-5ABE12E362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4976813"/>
            <a:ext cx="9145588" cy="18811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6699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l-SI" altLang="sl-SI"/>
          </a:p>
        </p:txBody>
      </p:sp>
      <p:sp>
        <p:nvSpPr>
          <p:cNvPr id="10258" name="Rectangle 18">
            <a:extLst>
              <a:ext uri="{FF2B5EF4-FFF2-40B4-BE49-F238E27FC236}">
                <a16:creationId xmlns:a16="http://schemas.microsoft.com/office/drawing/2014/main" id="{DDE7FCD7-DC35-4E87-A953-59649B477B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92263"/>
            <a:ext cx="8424862" cy="4789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Kliknite</a:t>
            </a:r>
            <a:r>
              <a:rPr lang="en-GB" dirty="0"/>
              <a:t>, </a:t>
            </a:r>
            <a:r>
              <a:rPr lang="en-GB" dirty="0" err="1"/>
              <a:t>če</a:t>
            </a:r>
            <a:r>
              <a:rPr lang="en-GB" dirty="0"/>
              <a:t> </a:t>
            </a:r>
            <a:r>
              <a:rPr lang="en-GB" dirty="0" err="1"/>
              <a:t>želite</a:t>
            </a:r>
            <a:r>
              <a:rPr lang="en-GB" dirty="0"/>
              <a:t> </a:t>
            </a:r>
            <a:r>
              <a:rPr lang="en-GB" dirty="0" err="1"/>
              <a:t>urediti</a:t>
            </a:r>
            <a:r>
              <a:rPr lang="en-GB" dirty="0"/>
              <a:t> </a:t>
            </a:r>
            <a:r>
              <a:rPr lang="en-GB" dirty="0" err="1"/>
              <a:t>sloge</a:t>
            </a:r>
            <a:r>
              <a:rPr lang="en-GB" dirty="0"/>
              <a:t> </a:t>
            </a:r>
            <a:r>
              <a:rPr lang="en-GB" dirty="0" err="1"/>
              <a:t>besedila</a:t>
            </a:r>
            <a:r>
              <a:rPr lang="en-GB" dirty="0"/>
              <a:t> </a:t>
            </a:r>
            <a:r>
              <a:rPr lang="en-GB" dirty="0" err="1"/>
              <a:t>matrice</a:t>
            </a:r>
            <a:endParaRPr lang="en-GB" dirty="0"/>
          </a:p>
          <a:p>
            <a:pPr lvl="1"/>
            <a:r>
              <a:rPr lang="en-GB" dirty="0" err="1"/>
              <a:t>Druga</a:t>
            </a:r>
            <a:r>
              <a:rPr lang="en-GB" dirty="0"/>
              <a:t> raven</a:t>
            </a:r>
          </a:p>
          <a:p>
            <a:pPr lvl="2"/>
            <a:r>
              <a:rPr lang="en-GB" dirty="0" err="1"/>
              <a:t>Tretja</a:t>
            </a:r>
            <a:r>
              <a:rPr lang="en-GB" dirty="0"/>
              <a:t> raven</a:t>
            </a:r>
          </a:p>
          <a:p>
            <a:pPr lvl="3"/>
            <a:r>
              <a:rPr lang="en-GB" dirty="0" err="1"/>
              <a:t>Četrta</a:t>
            </a:r>
            <a:r>
              <a:rPr lang="en-GB" dirty="0"/>
              <a:t> raven</a:t>
            </a:r>
          </a:p>
          <a:p>
            <a:pPr lvl="4"/>
            <a:r>
              <a:rPr lang="en-GB" dirty="0"/>
              <a:t>Peta raven</a:t>
            </a:r>
          </a:p>
        </p:txBody>
      </p:sp>
      <p:sp>
        <p:nvSpPr>
          <p:cNvPr id="10259" name="Rectangle 19">
            <a:extLst>
              <a:ext uri="{FF2B5EF4-FFF2-40B4-BE49-F238E27FC236}">
                <a16:creationId xmlns:a16="http://schemas.microsoft.com/office/drawing/2014/main" id="{2554A708-2F61-4D8B-96FA-1353DB9140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288" y="6381750"/>
            <a:ext cx="3671887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epublika" panose="02000506040000020004" pitchFamily="2" charset="-18"/>
              </a:defRPr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10260" name="Rectangle 20">
            <a:extLst>
              <a:ext uri="{FF2B5EF4-FFF2-40B4-BE49-F238E27FC236}">
                <a16:creationId xmlns:a16="http://schemas.microsoft.com/office/drawing/2014/main" id="{7C302D74-D0A4-4757-AAFD-04EAAD469B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81750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Republika" panose="02000506040000020004" pitchFamily="2" charset="-1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61" name="Rectangle 21">
            <a:extLst>
              <a:ext uri="{FF2B5EF4-FFF2-40B4-BE49-F238E27FC236}">
                <a16:creationId xmlns:a16="http://schemas.microsoft.com/office/drawing/2014/main" id="{E1FF0D9F-FA00-4AD4-B3D2-C4F3F5913A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6075" y="6381750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epublika" pitchFamily="2" charset="-18"/>
              </a:defRPr>
            </a:lvl1pPr>
          </a:lstStyle>
          <a:p>
            <a:fld id="{F8269B9B-6260-4631-99F8-049FBBEBDB44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1033" name="Line 26">
            <a:extLst>
              <a:ext uri="{FF2B5EF4-FFF2-40B4-BE49-F238E27FC236}">
                <a16:creationId xmlns:a16="http://schemas.microsoft.com/office/drawing/2014/main" id="{738A1810-CC6C-44E1-ACC0-3C37EF19025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31750">
            <a:solidFill>
              <a:srgbClr val="007FB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Arial" panose="020B0604020202020204" pitchFamily="34" charset="0"/>
        <a:buChar char="●"/>
        <a:defRPr sz="22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Arial" panose="020B0604020202020204" pitchFamily="34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Wingdings" panose="05000000000000000000" pitchFamily="2" charset="2"/>
        <a:buChar char="à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Arial" panose="020B0604020202020204" pitchFamily="34" charset="0"/>
        <a:buChar char="●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Arial" panose="020B0604020202020204" pitchFamily="34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Arial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Arial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Arial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Arial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gp.mop@gov.s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>
            <a:extLst>
              <a:ext uri="{FF2B5EF4-FFF2-40B4-BE49-F238E27FC236}">
                <a16:creationId xmlns:a16="http://schemas.microsoft.com/office/drawing/2014/main" id="{9C29F8E2-8291-4B2A-A096-E4FF05855E7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39652" y="5769260"/>
            <a:ext cx="6400800" cy="144016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sl-SI" sz="1800" i="1" dirty="0">
              <a:solidFill>
                <a:schemeClr val="bg1"/>
              </a:solidFill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l-SI" sz="1800" i="1" dirty="0">
                <a:solidFill>
                  <a:schemeClr val="bg1"/>
                </a:solidFill>
                <a:effectLst/>
              </a:rPr>
              <a:t>Posvet z občinami, 31. 5. 2022</a:t>
            </a:r>
          </a:p>
        </p:txBody>
      </p:sp>
      <p:sp>
        <p:nvSpPr>
          <p:cNvPr id="6147" name="Rectangle 6">
            <a:extLst>
              <a:ext uri="{FF2B5EF4-FFF2-40B4-BE49-F238E27FC236}">
                <a16:creationId xmlns:a16="http://schemas.microsoft.com/office/drawing/2014/main" id="{B17B5051-9205-4EEE-BA3D-4C4A5F5C3B6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2133600"/>
            <a:ext cx="8677275" cy="2591544"/>
          </a:xfrm>
        </p:spPr>
        <p:txBody>
          <a:bodyPr/>
          <a:lstStyle/>
          <a:p>
            <a:pPr eaLnBrk="1" hangingPunct="1"/>
            <a:r>
              <a:rPr lang="sl-SI" altLang="sl-SI" sz="4400" i="1" dirty="0">
                <a:solidFill>
                  <a:srgbClr val="007FBE"/>
                </a:solidFill>
                <a:effectLst/>
              </a:rPr>
              <a:t>Priprava prve generacije regionalnih prostorskih planov </a:t>
            </a:r>
            <a:br>
              <a:rPr lang="sl-SI" altLang="sl-SI" sz="4400" i="1" dirty="0">
                <a:solidFill>
                  <a:srgbClr val="007FBE"/>
                </a:solidFill>
                <a:effectLst/>
              </a:rPr>
            </a:br>
            <a:r>
              <a:rPr lang="sl-SI" altLang="sl-SI" sz="3200" i="1" dirty="0">
                <a:solidFill>
                  <a:srgbClr val="007FBE"/>
                </a:solidFill>
                <a:effectLst/>
              </a:rPr>
              <a:t>nadaljnje aktivnosti</a:t>
            </a:r>
            <a:endParaRPr lang="sl-SI" altLang="sl-SI" sz="3200" dirty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>
          <a:xfrm>
            <a:off x="111125" y="115888"/>
            <a:ext cx="8856663" cy="1143000"/>
          </a:xfrm>
        </p:spPr>
        <p:txBody>
          <a:bodyPr/>
          <a:lstStyle/>
          <a:p>
            <a:r>
              <a:rPr lang="sl-SI" i="1" dirty="0">
                <a:effectLst/>
              </a:rPr>
              <a:t>Finančni okvir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C8FFB-C95D-4A47-B23D-F16D4486829F}" type="slidenum">
              <a:rPr lang="en-GB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215516" y="1376772"/>
            <a:ext cx="8748972" cy="478948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sl-SI" sz="2000" b="1" dirty="0"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000" b="1" dirty="0">
                <a:effectLst/>
              </a:rPr>
              <a:t>ZUreP določa financiranje</a:t>
            </a:r>
            <a:r>
              <a:rPr lang="sl-SI" sz="2000" dirty="0">
                <a:effectLst/>
              </a:rPr>
              <a:t>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70C0"/>
                </a:solidFill>
                <a:effectLst/>
              </a:rPr>
              <a:t>državni proračun 60 %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70C0"/>
                </a:solidFill>
                <a:effectLst/>
              </a:rPr>
              <a:t>občine 40 %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sl-SI" sz="2000" dirty="0"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000" b="1" dirty="0">
                <a:effectLst/>
              </a:rPr>
              <a:t>Ocena stroška priprave prve generacije RPP vključuje:</a:t>
            </a:r>
            <a:endParaRPr lang="sl-SI" sz="2000" dirty="0">
              <a:effectLst/>
            </a:endParaRP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70C0"/>
                </a:solidFill>
                <a:effectLst/>
              </a:rPr>
              <a:t>strošek pripravljavca RPP, 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70C0"/>
                </a:solidFill>
                <a:effectLst/>
              </a:rPr>
              <a:t>strošek izdelave RPP, 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70C0"/>
                </a:solidFill>
                <a:effectLst/>
              </a:rPr>
              <a:t>stroške izdelave obveznih strokovnih podlag po ZUreP-3,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70C0"/>
                </a:solidFill>
                <a:effectLst/>
              </a:rPr>
              <a:t>strošek izdelave Okoljskega poročila za potrebe postopka celovite presoje vplivov na okolje po predpisih, ki urejajo področje varstva okolja.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000" b="1" dirty="0">
                <a:effectLst/>
              </a:rPr>
              <a:t> </a:t>
            </a:r>
            <a:endParaRPr lang="sl-SI" sz="2000" dirty="0"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endParaRPr lang="sl-SI" sz="20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4779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i="1" dirty="0">
                <a:effectLst/>
              </a:rPr>
              <a:t>Ocenjena vrednost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sl-SI" sz="2400" b="1" dirty="0">
                <a:effectLst/>
              </a:rPr>
              <a:t>Skupna vrednost projekta 5.501.584 EUR</a:t>
            </a:r>
            <a:endParaRPr lang="sl-SI" sz="2400" dirty="0">
              <a:effectLst/>
            </a:endParaRP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70C0"/>
                </a:solidFill>
                <a:effectLst/>
              </a:rPr>
              <a:t>ministrstvo pristojno za prostor (60 %) 	</a:t>
            </a:r>
            <a:r>
              <a:rPr lang="sl-SI" b="1" dirty="0">
                <a:solidFill>
                  <a:srgbClr val="0070C0"/>
                </a:solidFill>
                <a:effectLst/>
              </a:rPr>
              <a:t>3.300.950,40 EUR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70C0"/>
                </a:solidFill>
                <a:effectLst/>
              </a:rPr>
              <a:t>občine (40 %) 		</a:t>
            </a:r>
            <a:r>
              <a:rPr lang="sl-SI" b="1" dirty="0">
                <a:solidFill>
                  <a:srgbClr val="0070C0"/>
                </a:solidFill>
                <a:effectLst/>
              </a:rPr>
              <a:t>                        2.200.633,60 EUR </a:t>
            </a:r>
            <a:r>
              <a:rPr lang="sl-SI" sz="2400" b="1" dirty="0">
                <a:effectLst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400" dirty="0">
                <a:solidFill>
                  <a:srgbClr val="0070C0"/>
                </a:solidFill>
                <a:effectLst/>
              </a:rPr>
              <a:t>    (občina 2.595,08 EUR/leto)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l-SI" sz="2400" dirty="0"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400" b="1" dirty="0">
                <a:effectLst/>
              </a:rPr>
              <a:t>ZUreP-3 ne predpisuje načina razdelitve stroška med občinami, predlagani 3 kriteriji: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70C0"/>
                </a:solidFill>
                <a:effectLst/>
              </a:rPr>
              <a:t>40% število prebivalcev v občini,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70C0"/>
                </a:solidFill>
                <a:effectLst/>
              </a:rPr>
              <a:t>30% velikost občine,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70C0"/>
                </a:solidFill>
                <a:effectLst/>
              </a:rPr>
              <a:t>30 % koeficient razvitosti občine.</a:t>
            </a:r>
          </a:p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023-19DB-4F26-8938-0D301C292898}" type="slidenum">
              <a:rPr lang="en-GB" altLang="sl-SI" smtClean="0"/>
              <a:pPr/>
              <a:t>3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62977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i="1" dirty="0">
                <a:effectLst/>
              </a:rPr>
              <a:t>Optimalni terminski plan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023-19DB-4F26-8938-0D301C292898}" type="slidenum">
              <a:rPr lang="en-GB" altLang="sl-SI" smtClean="0"/>
              <a:pPr/>
              <a:t>4</a:t>
            </a:fld>
            <a:endParaRPr lang="en-GB" altLang="sl-SI"/>
          </a:p>
        </p:txBody>
      </p:sp>
      <p:graphicFrame>
        <p:nvGraphicFramePr>
          <p:cNvPr id="6" name="Content Placeholder 11">
            <a:extLst>
              <a:ext uri="{FF2B5EF4-FFF2-40B4-BE49-F238E27FC236}">
                <a16:creationId xmlns:a16="http://schemas.microsoft.com/office/drawing/2014/main" id="{EFB9F9A9-707D-4EC6-B019-1873B02EF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765633"/>
              </p:ext>
            </p:extLst>
          </p:nvPr>
        </p:nvGraphicFramePr>
        <p:xfrm>
          <a:off x="395536" y="1412776"/>
          <a:ext cx="8424862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4178B152-D3B1-45D6-88BB-77E544F3B096}"/>
              </a:ext>
            </a:extLst>
          </p:cNvPr>
          <p:cNvSpPr txBox="1">
            <a:spLocks/>
          </p:cNvSpPr>
          <p:nvPr/>
        </p:nvSpPr>
        <p:spPr>
          <a:xfrm>
            <a:off x="575556" y="3176972"/>
            <a:ext cx="1620180" cy="22614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64C88"/>
              </a:buClr>
              <a:buSzPct val="70000"/>
              <a:buFont typeface="Source Sans Pro Light" panose="020B0403030403020204" pitchFamily="34" charset="0"/>
              <a:buChar char="▶"/>
              <a:defRPr sz="2800" kern="1200">
                <a:solidFill>
                  <a:schemeClr val="tx1"/>
                </a:solidFill>
                <a:latin typeface="Source Sans Pro Light" panose="020B04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64C88"/>
              </a:buClr>
              <a:buSzPct val="80000"/>
              <a:buFont typeface="Montserrat" panose="00000500000000000000" pitchFamily="2" charset="0"/>
              <a:buChar char="›"/>
              <a:defRPr sz="2400" kern="1200">
                <a:solidFill>
                  <a:schemeClr val="tx1"/>
                </a:solidFill>
                <a:latin typeface="Source Sans Pro Light" panose="020B04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64C88"/>
              </a:buClr>
              <a:buFont typeface="Source Sans Pro Light" panose="020B0403030403020204" pitchFamily="34" charset="0"/>
              <a:buChar char="−"/>
              <a:defRPr sz="2000" kern="1200">
                <a:solidFill>
                  <a:schemeClr val="tx1"/>
                </a:solidFill>
                <a:latin typeface="Source Sans Pro Light" panose="020B04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64C88"/>
              </a:buClr>
              <a:buFont typeface="Source Sans Pro Light" panose="020B0403030403020204" pitchFamily="34" charset="0"/>
              <a:buChar char="-"/>
              <a:defRPr sz="1800" kern="1200">
                <a:solidFill>
                  <a:schemeClr val="tx1"/>
                </a:solidFill>
                <a:latin typeface="Source Sans Pro Light" panose="020B04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64C88"/>
              </a:buClr>
              <a:buFont typeface="Source Sans Pro Light" panose="020B0403030403020204" pitchFamily="34" charset="0"/>
              <a:buChar char="-"/>
              <a:defRPr sz="1800" kern="1200">
                <a:solidFill>
                  <a:schemeClr val="tx1"/>
                </a:solidFill>
                <a:latin typeface="Source Sans Pro Light" panose="020B04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l-SI" altLang="sl-SI" sz="2000" b="1" dirty="0">
                <a:latin typeface="+mn-lt"/>
              </a:rPr>
              <a:t>2022-2023</a:t>
            </a:r>
          </a:p>
          <a:p>
            <a:pPr marL="0" indent="0" algn="ctr">
              <a:buNone/>
            </a:pPr>
            <a:r>
              <a:rPr lang="sl-SI" altLang="sl-SI" sz="2000" dirty="0">
                <a:solidFill>
                  <a:srgbClr val="0070C0"/>
                </a:solidFill>
                <a:latin typeface="+mn-lt"/>
              </a:rPr>
              <a:t>pripravljalne aktivnosti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4178B152-D3B1-45D6-88BB-77E544F3B096}"/>
              </a:ext>
            </a:extLst>
          </p:cNvPr>
          <p:cNvSpPr txBox="1">
            <a:spLocks/>
          </p:cNvSpPr>
          <p:nvPr/>
        </p:nvSpPr>
        <p:spPr>
          <a:xfrm>
            <a:off x="2483768" y="3188011"/>
            <a:ext cx="1836204" cy="22614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64C88"/>
              </a:buClr>
              <a:buSzPct val="70000"/>
              <a:buFont typeface="Source Sans Pro Light" panose="020B0403030403020204" pitchFamily="34" charset="0"/>
              <a:buChar char="▶"/>
              <a:defRPr sz="2800" kern="1200">
                <a:solidFill>
                  <a:schemeClr val="tx1"/>
                </a:solidFill>
                <a:latin typeface="Source Sans Pro Light" panose="020B04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64C88"/>
              </a:buClr>
              <a:buSzPct val="80000"/>
              <a:buFont typeface="Montserrat" panose="00000500000000000000" pitchFamily="2" charset="0"/>
              <a:buChar char="›"/>
              <a:defRPr sz="2400" kern="1200">
                <a:solidFill>
                  <a:schemeClr val="tx1"/>
                </a:solidFill>
                <a:latin typeface="Source Sans Pro Light" panose="020B04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64C88"/>
              </a:buClr>
              <a:buFont typeface="Source Sans Pro Light" panose="020B0403030403020204" pitchFamily="34" charset="0"/>
              <a:buChar char="−"/>
              <a:defRPr sz="2000" kern="1200">
                <a:solidFill>
                  <a:schemeClr val="tx1"/>
                </a:solidFill>
                <a:latin typeface="Source Sans Pro Light" panose="020B04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64C88"/>
              </a:buClr>
              <a:buFont typeface="Source Sans Pro Light" panose="020B0403030403020204" pitchFamily="34" charset="0"/>
              <a:buChar char="-"/>
              <a:defRPr sz="1800" kern="1200">
                <a:solidFill>
                  <a:schemeClr val="tx1"/>
                </a:solidFill>
                <a:latin typeface="Source Sans Pro Light" panose="020B04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64C88"/>
              </a:buClr>
              <a:buFont typeface="Source Sans Pro Light" panose="020B0403030403020204" pitchFamily="34" charset="0"/>
              <a:buChar char="-"/>
              <a:defRPr sz="1800" kern="1200">
                <a:solidFill>
                  <a:schemeClr val="tx1"/>
                </a:solidFill>
                <a:latin typeface="Source Sans Pro Light" panose="020B04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l-SI" altLang="sl-SI" sz="2000" b="1" dirty="0">
                <a:latin typeface="+mn-lt"/>
              </a:rPr>
              <a:t>do konca 2024</a:t>
            </a:r>
          </a:p>
          <a:p>
            <a:pPr marL="0" indent="0" algn="ctr">
              <a:buNone/>
            </a:pPr>
            <a:r>
              <a:rPr lang="sl-SI" altLang="sl-SI" sz="2000" dirty="0">
                <a:solidFill>
                  <a:srgbClr val="0070C0"/>
                </a:solidFill>
                <a:latin typeface="+mn-lt"/>
              </a:rPr>
              <a:t>sprejem Izhodišč za pripravo RPP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4178B152-D3B1-45D6-88BB-77E544F3B096}"/>
              </a:ext>
            </a:extLst>
          </p:cNvPr>
          <p:cNvSpPr txBox="1">
            <a:spLocks/>
          </p:cNvSpPr>
          <p:nvPr/>
        </p:nvSpPr>
        <p:spPr>
          <a:xfrm>
            <a:off x="4572000" y="3188011"/>
            <a:ext cx="1980220" cy="22614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64C88"/>
              </a:buClr>
              <a:buSzPct val="70000"/>
              <a:buFont typeface="Source Sans Pro Light" panose="020B0403030403020204" pitchFamily="34" charset="0"/>
              <a:buChar char="▶"/>
              <a:defRPr sz="2800" kern="1200">
                <a:solidFill>
                  <a:schemeClr val="tx1"/>
                </a:solidFill>
                <a:latin typeface="Source Sans Pro Light" panose="020B04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64C88"/>
              </a:buClr>
              <a:buSzPct val="80000"/>
              <a:buFont typeface="Montserrat" panose="00000500000000000000" pitchFamily="2" charset="0"/>
              <a:buChar char="›"/>
              <a:defRPr sz="2400" kern="1200">
                <a:solidFill>
                  <a:schemeClr val="tx1"/>
                </a:solidFill>
                <a:latin typeface="Source Sans Pro Light" panose="020B04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64C88"/>
              </a:buClr>
              <a:buFont typeface="Source Sans Pro Light" panose="020B0403030403020204" pitchFamily="34" charset="0"/>
              <a:buChar char="−"/>
              <a:defRPr sz="2000" kern="1200">
                <a:solidFill>
                  <a:schemeClr val="tx1"/>
                </a:solidFill>
                <a:latin typeface="Source Sans Pro Light" panose="020B04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64C88"/>
              </a:buClr>
              <a:buFont typeface="Source Sans Pro Light" panose="020B0403030403020204" pitchFamily="34" charset="0"/>
              <a:buChar char="-"/>
              <a:defRPr sz="1800" kern="1200">
                <a:solidFill>
                  <a:schemeClr val="tx1"/>
                </a:solidFill>
                <a:latin typeface="Source Sans Pro Light" panose="020B04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64C88"/>
              </a:buClr>
              <a:buFont typeface="Source Sans Pro Light" panose="020B0403030403020204" pitchFamily="34" charset="0"/>
              <a:buChar char="-"/>
              <a:defRPr sz="1800" kern="1200">
                <a:solidFill>
                  <a:schemeClr val="tx1"/>
                </a:solidFill>
                <a:latin typeface="Source Sans Pro Light" panose="020B04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l-SI" altLang="sl-SI" sz="2000" b="1" dirty="0">
                <a:latin typeface="+mn-lt"/>
              </a:rPr>
              <a:t>do konca 2025</a:t>
            </a:r>
          </a:p>
          <a:p>
            <a:pPr marL="0" indent="0" algn="ctr">
              <a:buNone/>
            </a:pPr>
            <a:r>
              <a:rPr lang="sl-SI" altLang="sl-SI" sz="2000" dirty="0">
                <a:solidFill>
                  <a:srgbClr val="0070C0"/>
                </a:solidFill>
                <a:latin typeface="+mn-lt"/>
              </a:rPr>
              <a:t>javna razprava o RPP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4178B152-D3B1-45D6-88BB-77E544F3B096}"/>
              </a:ext>
            </a:extLst>
          </p:cNvPr>
          <p:cNvSpPr txBox="1">
            <a:spLocks/>
          </p:cNvSpPr>
          <p:nvPr/>
        </p:nvSpPr>
        <p:spPr>
          <a:xfrm>
            <a:off x="6804248" y="3199050"/>
            <a:ext cx="1944216" cy="22614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64C88"/>
              </a:buClr>
              <a:buSzPct val="70000"/>
              <a:buFont typeface="Source Sans Pro Light" panose="020B0403030403020204" pitchFamily="34" charset="0"/>
              <a:buChar char="▶"/>
              <a:defRPr sz="2800" kern="1200">
                <a:solidFill>
                  <a:schemeClr val="tx1"/>
                </a:solidFill>
                <a:latin typeface="Source Sans Pro Light" panose="020B04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64C88"/>
              </a:buClr>
              <a:buSzPct val="80000"/>
              <a:buFont typeface="Montserrat" panose="00000500000000000000" pitchFamily="2" charset="0"/>
              <a:buChar char="›"/>
              <a:defRPr sz="2400" kern="1200">
                <a:solidFill>
                  <a:schemeClr val="tx1"/>
                </a:solidFill>
                <a:latin typeface="Source Sans Pro Light" panose="020B04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64C88"/>
              </a:buClr>
              <a:buFont typeface="Source Sans Pro Light" panose="020B0403030403020204" pitchFamily="34" charset="0"/>
              <a:buChar char="−"/>
              <a:defRPr sz="2000" kern="1200">
                <a:solidFill>
                  <a:schemeClr val="tx1"/>
                </a:solidFill>
                <a:latin typeface="Source Sans Pro Light" panose="020B04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64C88"/>
              </a:buClr>
              <a:buFont typeface="Source Sans Pro Light" panose="020B0403030403020204" pitchFamily="34" charset="0"/>
              <a:buChar char="-"/>
              <a:defRPr sz="1800" kern="1200">
                <a:solidFill>
                  <a:schemeClr val="tx1"/>
                </a:solidFill>
                <a:latin typeface="Source Sans Pro Light" panose="020B04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64C88"/>
              </a:buClr>
              <a:buFont typeface="Source Sans Pro Light" panose="020B0403030403020204" pitchFamily="34" charset="0"/>
              <a:buChar char="-"/>
              <a:defRPr sz="1800" kern="1200">
                <a:solidFill>
                  <a:schemeClr val="tx1"/>
                </a:solidFill>
                <a:latin typeface="Source Sans Pro Light" panose="020B04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l-SI" altLang="sl-SI" sz="2000" b="1" dirty="0">
                <a:latin typeface="+mn-lt"/>
              </a:rPr>
              <a:t>do konca 2026</a:t>
            </a:r>
          </a:p>
          <a:p>
            <a:pPr marL="0" indent="0" algn="ctr">
              <a:buNone/>
            </a:pPr>
            <a:r>
              <a:rPr lang="sl-SI" altLang="sl-SI" sz="2000" dirty="0">
                <a:solidFill>
                  <a:srgbClr val="0070C0"/>
                </a:solidFill>
                <a:latin typeface="+mn-lt"/>
              </a:rPr>
              <a:t>sprejem RPP</a:t>
            </a:r>
          </a:p>
        </p:txBody>
      </p:sp>
    </p:spTree>
    <p:extLst>
      <p:ext uri="{BB962C8B-B14F-4D97-AF65-F5344CB8AC3E}">
        <p14:creationId xmlns:p14="http://schemas.microsoft.com/office/powerpoint/2010/main" val="55998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023-19DB-4F26-8938-0D301C292898}" type="slidenum">
              <a:rPr lang="en-GB" altLang="sl-SI" smtClean="0"/>
              <a:pPr/>
              <a:t>5</a:t>
            </a:fld>
            <a:endParaRPr lang="en-GB" altLang="sl-SI"/>
          </a:p>
        </p:txBody>
      </p:sp>
      <p:sp>
        <p:nvSpPr>
          <p:cNvPr id="6" name="Pravokotnik 5"/>
          <p:cNvSpPr/>
          <p:nvPr/>
        </p:nvSpPr>
        <p:spPr>
          <a:xfrm>
            <a:off x="2286000" y="3121224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sl-SI" sz="2000" b="1" i="1" dirty="0">
                <a:solidFill>
                  <a:srgbClr val="0070C0"/>
                </a:solidFill>
              </a:rPr>
              <a:t>Hvala za pozornost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sl-SI" sz="1400" u="sng" dirty="0" err="1">
                <a:hlinkClick r:id="rId2"/>
              </a:rPr>
              <a:t>gp.mop@gov.si</a:t>
            </a:r>
            <a:r>
              <a:rPr lang="sl-SI" sz="1400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7851088"/>
      </p:ext>
    </p:extLst>
  </p:cSld>
  <p:clrMapOvr>
    <a:masterClrMapping/>
  </p:clrMapOvr>
</p:sld>
</file>

<file path=ppt/theme/theme1.xml><?xml version="1.0" encoding="utf-8"?>
<a:theme xmlns:a="http://schemas.openxmlformats.org/drawingml/2006/main" name="Načrt po meri">
  <a:themeElements>
    <a:clrScheme name="Načrt po mer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črt po mer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črt po mer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4888</TotalTime>
  <Words>274</Words>
  <Application>Microsoft Office PowerPoint</Application>
  <PresentationFormat>Diaprojekcija na zaslonu (4:3)</PresentationFormat>
  <Paragraphs>60</Paragraphs>
  <Slides>5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Arial</vt:lpstr>
      <vt:lpstr>Republika</vt:lpstr>
      <vt:lpstr>Source Sans Pro Light</vt:lpstr>
      <vt:lpstr>Wingdings</vt:lpstr>
      <vt:lpstr>Načrt po meri</vt:lpstr>
      <vt:lpstr>Priprava prve generacije regionalnih prostorskih planov  nadaljnje aktivnosti</vt:lpstr>
      <vt:lpstr>Finančni okvir</vt:lpstr>
      <vt:lpstr>Ocenjena vrednost </vt:lpstr>
      <vt:lpstr>Optimalni terminski plan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MOP</dc:creator>
  <cp:lastModifiedBy>Spela.Sovinc</cp:lastModifiedBy>
  <cp:revision>409</cp:revision>
  <cp:lastPrinted>2021-08-24T13:20:37Z</cp:lastPrinted>
  <dcterms:created xsi:type="dcterms:W3CDTF">2009-05-28T12:34:27Z</dcterms:created>
  <dcterms:modified xsi:type="dcterms:W3CDTF">2022-07-04T11:22:45Z</dcterms:modified>
</cp:coreProperties>
</file>