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01" r:id="rId2"/>
    <p:sldId id="435" r:id="rId3"/>
    <p:sldId id="470" r:id="rId4"/>
    <p:sldId id="471" r:id="rId5"/>
    <p:sldId id="485" r:id="rId6"/>
    <p:sldId id="441" r:id="rId7"/>
    <p:sldId id="474" r:id="rId8"/>
    <p:sldId id="406" r:id="rId9"/>
    <p:sldId id="479" r:id="rId10"/>
    <p:sldId id="469" r:id="rId11"/>
    <p:sldId id="477" r:id="rId12"/>
    <p:sldId id="484" r:id="rId13"/>
    <p:sldId id="483" r:id="rId14"/>
    <p:sldId id="478" r:id="rId15"/>
    <p:sldId id="424" r:id="rId16"/>
    <p:sldId id="473" r:id="rId17"/>
    <p:sldId id="446" r:id="rId18"/>
    <p:sldId id="482" r:id="rId19"/>
    <p:sldId id="468" r:id="rId20"/>
    <p:sldId id="480" r:id="rId21"/>
    <p:sldId id="476" r:id="rId22"/>
    <p:sldId id="465" r:id="rId23"/>
    <p:sldId id="466" r:id="rId24"/>
    <p:sldId id="481" r:id="rId25"/>
    <p:sldId id="34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NSON Angela" initials="HA" lastIdx="1" clrIdx="0"/>
  <p:cmAuthor id="1" name="TONURIST Piret, GOV/RPS" initials="TPG" lastIdx="3" clrIdx="1">
    <p:extLst>
      <p:ext uri="{19B8F6BF-5375-455C-9EA6-DF929625EA0E}">
        <p15:presenceInfo xmlns:p15="http://schemas.microsoft.com/office/powerpoint/2012/main" userId="TONURIST Piret, GOV/RP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B5D3"/>
    <a:srgbClr val="DAC0DA"/>
    <a:srgbClr val="BF93BF"/>
    <a:srgbClr val="CAA6CA"/>
    <a:srgbClr val="DDB9C1"/>
    <a:srgbClr val="C8CDDE"/>
    <a:srgbClr val="E7E9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92670" autoAdjust="0"/>
  </p:normalViewPr>
  <p:slideViewPr>
    <p:cSldViewPr snapToGrid="0" showGuides="1">
      <p:cViewPr varScale="1">
        <p:scale>
          <a:sx n="112" d="100"/>
          <a:sy n="112" d="100"/>
        </p:scale>
        <p:origin x="498" y="108"/>
      </p:cViewPr>
      <p:guideLst>
        <p:guide orient="horz" pos="2160"/>
        <p:guide pos="3840"/>
      </p:guideLst>
    </p:cSldViewPr>
  </p:slideViewPr>
  <p:outlineViewPr>
    <p:cViewPr>
      <p:scale>
        <a:sx n="33" d="100"/>
        <a:sy n="33" d="100"/>
      </p:scale>
      <p:origin x="0" y="62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86F1A1-B9FA-4964-8715-93A6959A355A}" type="datetimeFigureOut">
              <a:rPr lang="en-IN" smtClean="0"/>
              <a:t>15-11-2019</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9D0DF0-6CE2-44CB-9056-CD2C87C59A03}" type="slidenum">
              <a:rPr lang="en-IN" smtClean="0"/>
              <a:t>‹#›</a:t>
            </a:fld>
            <a:endParaRPr lang="en-IN"/>
          </a:p>
        </p:txBody>
      </p:sp>
    </p:spTree>
    <p:extLst>
      <p:ext uri="{BB962C8B-B14F-4D97-AF65-F5344CB8AC3E}">
        <p14:creationId xmlns:p14="http://schemas.microsoft.com/office/powerpoint/2010/main" val="1149767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9D0DF0-6CE2-44CB-9056-CD2C87C59A03}" type="slidenum">
              <a:rPr lang="en-IN" smtClean="0"/>
              <a:t>1</a:t>
            </a:fld>
            <a:endParaRPr lang="en-IN"/>
          </a:p>
        </p:txBody>
      </p:sp>
    </p:spTree>
    <p:extLst>
      <p:ext uri="{BB962C8B-B14F-4D97-AF65-F5344CB8AC3E}">
        <p14:creationId xmlns:p14="http://schemas.microsoft.com/office/powerpoint/2010/main" val="2780692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FF9D0DF0-6CE2-44CB-9056-CD2C87C59A03}" type="slidenum">
              <a:rPr lang="en-IN" smtClean="0"/>
              <a:t>11</a:t>
            </a:fld>
            <a:endParaRPr lang="en-IN"/>
          </a:p>
        </p:txBody>
      </p:sp>
    </p:spTree>
    <p:extLst>
      <p:ext uri="{BB962C8B-B14F-4D97-AF65-F5344CB8AC3E}">
        <p14:creationId xmlns:p14="http://schemas.microsoft.com/office/powerpoint/2010/main" val="2911592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FF9D0DF0-6CE2-44CB-9056-CD2C87C59A03}" type="slidenum">
              <a:rPr lang="en-IN" smtClean="0"/>
              <a:t>13</a:t>
            </a:fld>
            <a:endParaRPr lang="en-IN"/>
          </a:p>
        </p:txBody>
      </p:sp>
    </p:spTree>
    <p:extLst>
      <p:ext uri="{BB962C8B-B14F-4D97-AF65-F5344CB8AC3E}">
        <p14:creationId xmlns:p14="http://schemas.microsoft.com/office/powerpoint/2010/main" val="1264254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9D0DF0-6CE2-44CB-9056-CD2C87C59A03}" type="slidenum">
              <a:rPr lang="en-IN" smtClean="0"/>
              <a:t>14</a:t>
            </a:fld>
            <a:endParaRPr lang="en-IN"/>
          </a:p>
        </p:txBody>
      </p:sp>
    </p:spTree>
    <p:extLst>
      <p:ext uri="{BB962C8B-B14F-4D97-AF65-F5344CB8AC3E}">
        <p14:creationId xmlns:p14="http://schemas.microsoft.com/office/powerpoint/2010/main" val="2878286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FF9D0DF0-6CE2-44CB-9056-CD2C87C59A03}" type="slidenum">
              <a:rPr lang="en-IN" smtClean="0"/>
              <a:t>15</a:t>
            </a:fld>
            <a:endParaRPr lang="en-IN"/>
          </a:p>
        </p:txBody>
      </p:sp>
    </p:spTree>
    <p:extLst>
      <p:ext uri="{BB962C8B-B14F-4D97-AF65-F5344CB8AC3E}">
        <p14:creationId xmlns:p14="http://schemas.microsoft.com/office/powerpoint/2010/main" val="3184777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9D0DF0-6CE2-44CB-9056-CD2C87C59A03}" type="slidenum">
              <a:rPr lang="en-IN" smtClean="0"/>
              <a:t>18</a:t>
            </a:fld>
            <a:endParaRPr lang="en-IN"/>
          </a:p>
        </p:txBody>
      </p:sp>
    </p:spTree>
    <p:extLst>
      <p:ext uri="{BB962C8B-B14F-4D97-AF65-F5344CB8AC3E}">
        <p14:creationId xmlns:p14="http://schemas.microsoft.com/office/powerpoint/2010/main" val="354027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9D0DF0-6CE2-44CB-9056-CD2C87C59A03}" type="slidenum">
              <a:rPr lang="en-IN" smtClean="0"/>
              <a:t>20</a:t>
            </a:fld>
            <a:endParaRPr lang="en-IN"/>
          </a:p>
        </p:txBody>
      </p:sp>
    </p:spTree>
    <p:extLst>
      <p:ext uri="{BB962C8B-B14F-4D97-AF65-F5344CB8AC3E}">
        <p14:creationId xmlns:p14="http://schemas.microsoft.com/office/powerpoint/2010/main" val="40820959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started with deep case analysis.</a:t>
            </a:r>
          </a:p>
        </p:txBody>
      </p:sp>
      <p:sp>
        <p:nvSpPr>
          <p:cNvPr id="4" name="Slide Number Placeholder 3"/>
          <p:cNvSpPr>
            <a:spLocks noGrp="1"/>
          </p:cNvSpPr>
          <p:nvPr>
            <p:ph type="sldNum" sz="quarter" idx="10"/>
          </p:nvPr>
        </p:nvSpPr>
        <p:spPr/>
        <p:txBody>
          <a:bodyPr/>
          <a:lstStyle/>
          <a:p>
            <a:fld id="{FF9D0DF0-6CE2-44CB-9056-CD2C87C59A03}" type="slidenum">
              <a:rPr lang="en-IN" smtClean="0"/>
              <a:t>21</a:t>
            </a:fld>
            <a:endParaRPr lang="en-IN"/>
          </a:p>
        </p:txBody>
      </p:sp>
    </p:spTree>
    <p:extLst>
      <p:ext uri="{BB962C8B-B14F-4D97-AF65-F5344CB8AC3E}">
        <p14:creationId xmlns:p14="http://schemas.microsoft.com/office/powerpoint/2010/main" val="4184839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started with deep case analysis.</a:t>
            </a:r>
          </a:p>
        </p:txBody>
      </p:sp>
      <p:sp>
        <p:nvSpPr>
          <p:cNvPr id="4" name="Slide Number Placeholder 3"/>
          <p:cNvSpPr>
            <a:spLocks noGrp="1"/>
          </p:cNvSpPr>
          <p:nvPr>
            <p:ph type="sldNum" sz="quarter" idx="10"/>
          </p:nvPr>
        </p:nvSpPr>
        <p:spPr/>
        <p:txBody>
          <a:bodyPr/>
          <a:lstStyle/>
          <a:p>
            <a:fld id="{FF9D0DF0-6CE2-44CB-9056-CD2C87C59A03}" type="slidenum">
              <a:rPr lang="en-IN" smtClean="0"/>
              <a:t>22</a:t>
            </a:fld>
            <a:endParaRPr lang="en-IN"/>
          </a:p>
        </p:txBody>
      </p:sp>
    </p:spTree>
    <p:extLst>
      <p:ext uri="{BB962C8B-B14F-4D97-AF65-F5344CB8AC3E}">
        <p14:creationId xmlns:p14="http://schemas.microsoft.com/office/powerpoint/2010/main" val="1677770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started with deep case analysis.</a:t>
            </a:r>
          </a:p>
        </p:txBody>
      </p:sp>
      <p:sp>
        <p:nvSpPr>
          <p:cNvPr id="4" name="Slide Number Placeholder 3"/>
          <p:cNvSpPr>
            <a:spLocks noGrp="1"/>
          </p:cNvSpPr>
          <p:nvPr>
            <p:ph type="sldNum" sz="quarter" idx="10"/>
          </p:nvPr>
        </p:nvSpPr>
        <p:spPr/>
        <p:txBody>
          <a:bodyPr/>
          <a:lstStyle/>
          <a:p>
            <a:fld id="{FF9D0DF0-6CE2-44CB-9056-CD2C87C59A03}" type="slidenum">
              <a:rPr lang="en-IN" smtClean="0"/>
              <a:t>23</a:t>
            </a:fld>
            <a:endParaRPr lang="en-IN"/>
          </a:p>
        </p:txBody>
      </p:sp>
    </p:spTree>
    <p:extLst>
      <p:ext uri="{BB962C8B-B14F-4D97-AF65-F5344CB8AC3E}">
        <p14:creationId xmlns:p14="http://schemas.microsoft.com/office/powerpoint/2010/main" val="1446935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9D0DF0-6CE2-44CB-9056-CD2C87C59A03}" type="slidenum">
              <a:rPr lang="en-IN" smtClean="0"/>
              <a:t>24</a:t>
            </a:fld>
            <a:endParaRPr lang="en-IN"/>
          </a:p>
        </p:txBody>
      </p:sp>
    </p:spTree>
    <p:extLst>
      <p:ext uri="{BB962C8B-B14F-4D97-AF65-F5344CB8AC3E}">
        <p14:creationId xmlns:p14="http://schemas.microsoft.com/office/powerpoint/2010/main" val="932282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9D0DF0-6CE2-44CB-9056-CD2C87C59A03}" type="slidenum">
              <a:rPr lang="en-IN" smtClean="0"/>
              <a:t>2</a:t>
            </a:fld>
            <a:endParaRPr lang="en-IN"/>
          </a:p>
        </p:txBody>
      </p:sp>
    </p:spTree>
    <p:extLst>
      <p:ext uri="{BB962C8B-B14F-4D97-AF65-F5344CB8AC3E}">
        <p14:creationId xmlns:p14="http://schemas.microsoft.com/office/powerpoint/2010/main" val="870609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9D0DF0-6CE2-44CB-9056-CD2C87C59A03}" type="slidenum">
              <a:rPr lang="en-IN" smtClean="0"/>
              <a:t>3</a:t>
            </a:fld>
            <a:endParaRPr lang="en-IN"/>
          </a:p>
        </p:txBody>
      </p:sp>
    </p:spTree>
    <p:extLst>
      <p:ext uri="{BB962C8B-B14F-4D97-AF65-F5344CB8AC3E}">
        <p14:creationId xmlns:p14="http://schemas.microsoft.com/office/powerpoint/2010/main" val="582892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FF9D0DF0-6CE2-44CB-9056-CD2C87C59A03}" type="slidenum">
              <a:rPr lang="en-IN" smtClean="0"/>
              <a:t>5</a:t>
            </a:fld>
            <a:endParaRPr lang="en-IN"/>
          </a:p>
        </p:txBody>
      </p:sp>
    </p:spTree>
    <p:extLst>
      <p:ext uri="{BB962C8B-B14F-4D97-AF65-F5344CB8AC3E}">
        <p14:creationId xmlns:p14="http://schemas.microsoft.com/office/powerpoint/2010/main" val="1871642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abc.net.au</a:t>
            </a:r>
          </a:p>
        </p:txBody>
      </p:sp>
      <p:sp>
        <p:nvSpPr>
          <p:cNvPr id="4" name="Slide Number Placeholder 3"/>
          <p:cNvSpPr>
            <a:spLocks noGrp="1"/>
          </p:cNvSpPr>
          <p:nvPr>
            <p:ph type="sldNum" sz="quarter" idx="10"/>
          </p:nvPr>
        </p:nvSpPr>
        <p:spPr/>
        <p:txBody>
          <a:bodyPr/>
          <a:lstStyle/>
          <a:p>
            <a:fld id="{A3688434-9F16-424C-9777-0278E57A51BA}" type="slidenum">
              <a:rPr lang="en-GB" smtClean="0"/>
              <a:t>6</a:t>
            </a:fld>
            <a:endParaRPr lang="en-GB"/>
          </a:p>
        </p:txBody>
      </p:sp>
    </p:spTree>
    <p:extLst>
      <p:ext uri="{BB962C8B-B14F-4D97-AF65-F5344CB8AC3E}">
        <p14:creationId xmlns:p14="http://schemas.microsoft.com/office/powerpoint/2010/main" val="2656375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2CB945-A5DB-4527-8837-5260E19DD5F4}" type="slidenum">
              <a:rPr lang="en-GB" smtClean="0"/>
              <a:t>7</a:t>
            </a:fld>
            <a:endParaRPr lang="en-GB"/>
          </a:p>
        </p:txBody>
      </p:sp>
    </p:spTree>
    <p:extLst>
      <p:ext uri="{BB962C8B-B14F-4D97-AF65-F5344CB8AC3E}">
        <p14:creationId xmlns:p14="http://schemas.microsoft.com/office/powerpoint/2010/main" val="658280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2CB945-A5DB-4527-8837-5260E19DD5F4}" type="slidenum">
              <a:rPr lang="en-GB" smtClean="0"/>
              <a:t>8</a:t>
            </a:fld>
            <a:endParaRPr lang="en-GB"/>
          </a:p>
        </p:txBody>
      </p:sp>
    </p:spTree>
    <p:extLst>
      <p:ext uri="{BB962C8B-B14F-4D97-AF65-F5344CB8AC3E}">
        <p14:creationId xmlns:p14="http://schemas.microsoft.com/office/powerpoint/2010/main" val="2740131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3688434-9F16-424C-9777-0278E57A51BA}" type="slidenum">
              <a:rPr lang="en-GB" smtClean="0"/>
              <a:t>9</a:t>
            </a:fld>
            <a:endParaRPr lang="en-GB"/>
          </a:p>
        </p:txBody>
      </p:sp>
    </p:spTree>
    <p:extLst>
      <p:ext uri="{BB962C8B-B14F-4D97-AF65-F5344CB8AC3E}">
        <p14:creationId xmlns:p14="http://schemas.microsoft.com/office/powerpoint/2010/main" val="974186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9D0DF0-6CE2-44CB-9056-CD2C87C59A03}" type="slidenum">
              <a:rPr lang="en-IN" smtClean="0"/>
              <a:t>10</a:t>
            </a:fld>
            <a:endParaRPr lang="en-IN"/>
          </a:p>
        </p:txBody>
      </p:sp>
    </p:spTree>
    <p:extLst>
      <p:ext uri="{BB962C8B-B14F-4D97-AF65-F5344CB8AC3E}">
        <p14:creationId xmlns:p14="http://schemas.microsoft.com/office/powerpoint/2010/main" val="4143444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ECD6CF74-FA60-4403-B885-8F55E10BE717}"/>
              </a:ext>
            </a:extLst>
          </p:cNvPr>
          <p:cNvSpPr>
            <a:spLocks noGrp="1"/>
          </p:cNvSpPr>
          <p:nvPr>
            <p:ph type="dt" sz="half" idx="10"/>
          </p:nvPr>
        </p:nvSpPr>
        <p:spPr/>
        <p:txBody>
          <a:bodyPr/>
          <a:lstStyle/>
          <a:p>
            <a:fld id="{7C4B0E28-DC43-4633-8D6F-309445DB53C9}" type="datetime1">
              <a:rPr lang="en-US" smtClean="0"/>
              <a:t>11/15/2019</a:t>
            </a:fld>
            <a:endParaRPr lang="en-US"/>
          </a:p>
        </p:txBody>
      </p:sp>
      <p:sp>
        <p:nvSpPr>
          <p:cNvPr id="6" name="Footer Placeholder 5">
            <a:extLst>
              <a:ext uri="{FF2B5EF4-FFF2-40B4-BE49-F238E27FC236}">
                <a16:creationId xmlns:a16="http://schemas.microsoft.com/office/drawing/2014/main" id="{AA48505A-610C-4F89-8DE7-AAFD4B6D82D4}"/>
              </a:ext>
            </a:extLst>
          </p:cNvPr>
          <p:cNvSpPr>
            <a:spLocks noGrp="1"/>
          </p:cNvSpPr>
          <p:nvPr>
            <p:ph type="ftr" sz="quarter" idx="11"/>
          </p:nvPr>
        </p:nvSpPr>
        <p:spPr/>
        <p:txBody>
          <a:bodyPr/>
          <a:lstStyle/>
          <a:p>
            <a:r>
              <a:rPr lang="en-US"/>
              <a:t>TACTICS FOR SYSTEMS CHANGE</a:t>
            </a:r>
          </a:p>
        </p:txBody>
      </p:sp>
      <p:sp>
        <p:nvSpPr>
          <p:cNvPr id="7" name="Slide Number Placeholder 6">
            <a:extLst>
              <a:ext uri="{FF2B5EF4-FFF2-40B4-BE49-F238E27FC236}">
                <a16:creationId xmlns:a16="http://schemas.microsoft.com/office/drawing/2014/main" id="{ACEE6235-7EFA-499B-B683-193F3F5CEEFC}"/>
              </a:ext>
            </a:extLst>
          </p:cNvPr>
          <p:cNvSpPr>
            <a:spLocks noGrp="1"/>
          </p:cNvSpPr>
          <p:nvPr>
            <p:ph type="sldNum" sz="quarter" idx="12"/>
          </p:nvPr>
        </p:nvSpPr>
        <p:spPr/>
        <p:txBody>
          <a:bodyPr/>
          <a:lstStyle/>
          <a:p>
            <a:fld id="{F358F3C3-CB7E-4136-9B09-8CB9F58B8127}" type="slidenum">
              <a:rPr lang="en-US" smtClean="0"/>
              <a:t>‹#›</a:t>
            </a:fld>
            <a:endParaRPr lang="en-US"/>
          </a:p>
        </p:txBody>
      </p:sp>
    </p:spTree>
    <p:extLst>
      <p:ext uri="{BB962C8B-B14F-4D97-AF65-F5344CB8AC3E}">
        <p14:creationId xmlns:p14="http://schemas.microsoft.com/office/powerpoint/2010/main" val="4212792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pic>
        <p:nvPicPr>
          <p:cNvPr id="8" name="Picture 7" descr="A close up of a logo&#10;&#10;Description generated with very high confidence">
            <a:extLst>
              <a:ext uri="{FF2B5EF4-FFF2-40B4-BE49-F238E27FC236}">
                <a16:creationId xmlns:a16="http://schemas.microsoft.com/office/drawing/2014/main" id="{5AD4B396-FE2D-4DE3-9961-50B448A097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5686" y="5785845"/>
            <a:ext cx="1400628" cy="1400628"/>
          </a:xfrm>
          <a:prstGeom prst="rect">
            <a:avLst/>
          </a:prstGeom>
        </p:spPr>
      </p:pic>
      <p:cxnSp>
        <p:nvCxnSpPr>
          <p:cNvPr id="3" name="Straight Connector 2">
            <a:extLst>
              <a:ext uri="{FF2B5EF4-FFF2-40B4-BE49-F238E27FC236}">
                <a16:creationId xmlns:a16="http://schemas.microsoft.com/office/drawing/2014/main" id="{9E38933C-BFBD-4701-8593-063B40E1F409}"/>
              </a:ext>
            </a:extLst>
          </p:cNvPr>
          <p:cNvCxnSpPr>
            <a:stCxn id="8" idx="1"/>
          </p:cNvCxnSpPr>
          <p:nvPr userDrawn="1"/>
        </p:nvCxnSpPr>
        <p:spPr>
          <a:xfrm flipH="1" flipV="1">
            <a:off x="395785" y="6482687"/>
            <a:ext cx="4999901" cy="347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5B3F794-9BD9-49A2-9130-04DDD229C965}"/>
              </a:ext>
            </a:extLst>
          </p:cNvPr>
          <p:cNvCxnSpPr/>
          <p:nvPr userDrawn="1"/>
        </p:nvCxnSpPr>
        <p:spPr>
          <a:xfrm flipH="1" flipV="1">
            <a:off x="6796314" y="6482687"/>
            <a:ext cx="4999901" cy="347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A6C7408B-3DD1-49A1-BA45-1FB08F95F355}"/>
              </a:ext>
            </a:extLst>
          </p:cNvPr>
          <p:cNvSpPr/>
          <p:nvPr userDrawn="1"/>
        </p:nvSpPr>
        <p:spPr>
          <a:xfrm>
            <a:off x="328031" y="6543408"/>
            <a:ext cx="3384260" cy="230832"/>
          </a:xfrm>
          <a:prstGeom prst="rect">
            <a:avLst/>
          </a:prstGeom>
        </p:spPr>
        <p:txBody>
          <a:bodyPr wrap="non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000" b="0" i="0" u="none" strike="noStrike" kern="1200" cap="none" spc="100" normalizeH="0" baseline="0" noProof="0" dirty="0">
                <a:ln>
                  <a:noFill/>
                </a:ln>
                <a:solidFill>
                  <a:schemeClr val="bg1">
                    <a:lumMod val="50000"/>
                  </a:schemeClr>
                </a:solidFill>
                <a:effectLst/>
                <a:uLnTx/>
                <a:uFillTx/>
                <a:latin typeface="Lato" panose="020F0502020204030203" pitchFamily="34" charset="0"/>
                <a:ea typeface="+mn-ea"/>
                <a:cs typeface="+mn-cs"/>
              </a:rPr>
              <a:t>REPLACE WITH TITLE OF THE PRESENTATION</a:t>
            </a:r>
            <a:endParaRPr kumimoji="0" lang="en-US" sz="2800" b="0" i="0" u="none" strike="noStrike" kern="1200" cap="none" spc="100" normalizeH="0" baseline="0" noProof="0" dirty="0">
              <a:ln>
                <a:noFill/>
              </a:ln>
              <a:solidFill>
                <a:schemeClr val="bg1">
                  <a:lumMod val="50000"/>
                </a:schemeClr>
              </a:solidFill>
              <a:effectLst/>
              <a:uLnTx/>
              <a:uFillTx/>
              <a:latin typeface="+mn-lt"/>
              <a:ea typeface="+mn-ea"/>
              <a:cs typeface="+mn-cs"/>
            </a:endParaRPr>
          </a:p>
        </p:txBody>
      </p:sp>
    </p:spTree>
    <p:extLst>
      <p:ext uri="{BB962C8B-B14F-4D97-AF65-F5344CB8AC3E}">
        <p14:creationId xmlns:p14="http://schemas.microsoft.com/office/powerpoint/2010/main" val="3092789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88240C-8A26-4776-8F98-8BE9FFE608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5B9035-462D-4B3D-A7B3-C3D46D8757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DF8769-681F-4C39-9878-EB9715D653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16BC73-C0D6-470E-A0F3-BF789218D449}" type="datetime1">
              <a:rPr lang="en-US" smtClean="0"/>
              <a:t>11/15/2019</a:t>
            </a:fld>
            <a:endParaRPr lang="en-US"/>
          </a:p>
        </p:txBody>
      </p:sp>
      <p:sp>
        <p:nvSpPr>
          <p:cNvPr id="5" name="Footer Placeholder 4">
            <a:extLst>
              <a:ext uri="{FF2B5EF4-FFF2-40B4-BE49-F238E27FC236}">
                <a16:creationId xmlns:a16="http://schemas.microsoft.com/office/drawing/2014/main" id="{96B51EF3-597A-43CF-8CFC-A298A8617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TACTICS FOR SYSTEMS CHANGE</a:t>
            </a:r>
          </a:p>
        </p:txBody>
      </p:sp>
      <p:sp>
        <p:nvSpPr>
          <p:cNvPr id="6" name="Slide Number Placeholder 5">
            <a:extLst>
              <a:ext uri="{FF2B5EF4-FFF2-40B4-BE49-F238E27FC236}">
                <a16:creationId xmlns:a16="http://schemas.microsoft.com/office/drawing/2014/main" id="{F8CF1642-6D1F-497C-AC35-61B3EDD2D2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58F3C3-CB7E-4136-9B09-8CB9F58B8127}" type="slidenum">
              <a:rPr lang="en-US" smtClean="0"/>
              <a:t>‹#›</a:t>
            </a:fld>
            <a:endParaRPr lang="en-US"/>
          </a:p>
        </p:txBody>
      </p:sp>
    </p:spTree>
    <p:extLst>
      <p:ext uri="{BB962C8B-B14F-4D97-AF65-F5344CB8AC3E}">
        <p14:creationId xmlns:p14="http://schemas.microsoft.com/office/powerpoint/2010/main" val="1519953123"/>
      </p:ext>
    </p:extLst>
  </p:cSld>
  <p:clrMap bg1="lt1" tx1="dk1" bg2="lt2" tx2="dk2" accent1="accent1" accent2="accent2" accent3="accent3" accent4="accent4" accent5="accent5" accent6="accent6" hlink="hlink" folHlink="folHlink"/>
  <p:sldLayoutIdLst>
    <p:sldLayoutId id="2147483655" r:id="rId1"/>
    <p:sldLayoutId id="2147483656"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gif"/></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gartner.com/smarterwithgartner/top-trends-from-gartner-hype-cycle-for-digital-government-technology-2018" TargetMode="External"/><Relationship Id="rId2" Type="http://schemas.openxmlformats.org/officeDocument/2006/relationships/image" Target="../media/image28.png"/><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jpg"/><Relationship Id="rId7"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6.jp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7.pn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F99E629-D198-47C2-BD25-8F19ED39F144}"/>
              </a:ext>
            </a:extLst>
          </p:cNvPr>
          <p:cNvSpPr txBox="1"/>
          <p:nvPr/>
        </p:nvSpPr>
        <p:spPr>
          <a:xfrm>
            <a:off x="0" y="-542009"/>
            <a:ext cx="1309974" cy="400110"/>
          </a:xfrm>
          <a:prstGeom prst="rect">
            <a:avLst/>
          </a:prstGeom>
          <a:noFill/>
        </p:spPr>
        <p:txBody>
          <a:bodyPr wrap="none" rtlCol="0">
            <a:spAutoFit/>
          </a:bodyPr>
          <a:lstStyle/>
          <a:p>
            <a:r>
              <a:rPr lang="en-US" sz="2000" spc="300" dirty="0">
                <a:blipFill>
                  <a:blip r:embed="rId3"/>
                  <a:stretch>
                    <a:fillRect/>
                  </a:stretch>
                </a:blipFill>
                <a:latin typeface="Lato Black" panose="020F0A02020204030203" pitchFamily="34" charset="0"/>
              </a:rPr>
              <a:t>Slide 01</a:t>
            </a:r>
          </a:p>
        </p:txBody>
      </p:sp>
      <p:grpSp>
        <p:nvGrpSpPr>
          <p:cNvPr id="29" name="Group 28"/>
          <p:cNvGrpSpPr/>
          <p:nvPr/>
        </p:nvGrpSpPr>
        <p:grpSpPr>
          <a:xfrm>
            <a:off x="-9697800" y="-1520250"/>
            <a:ext cx="6210300" cy="5273676"/>
            <a:chOff x="-8542338" y="1584325"/>
            <a:chExt cx="6210300" cy="5273676"/>
          </a:xfrm>
        </p:grpSpPr>
        <p:sp>
          <p:nvSpPr>
            <p:cNvPr id="6" name="Freeform 5"/>
            <p:cNvSpPr>
              <a:spLocks/>
            </p:cNvSpPr>
            <p:nvPr/>
          </p:nvSpPr>
          <p:spPr bwMode="auto">
            <a:xfrm>
              <a:off x="-6326188" y="2851150"/>
              <a:ext cx="1673225" cy="1890713"/>
            </a:xfrm>
            <a:custGeom>
              <a:avLst/>
              <a:gdLst>
                <a:gd name="T0" fmla="*/ 0 w 1054"/>
                <a:gd name="T1" fmla="*/ 103 h 1191"/>
                <a:gd name="T2" fmla="*/ 1054 w 1054"/>
                <a:gd name="T3" fmla="*/ 0 h 1191"/>
                <a:gd name="T4" fmla="*/ 76 w 1054"/>
                <a:gd name="T5" fmla="*/ 1191 h 1191"/>
                <a:gd name="T6" fmla="*/ 0 w 1054"/>
                <a:gd name="T7" fmla="*/ 103 h 1191"/>
              </a:gdLst>
              <a:ahLst/>
              <a:cxnLst>
                <a:cxn ang="0">
                  <a:pos x="T0" y="T1"/>
                </a:cxn>
                <a:cxn ang="0">
                  <a:pos x="T2" y="T3"/>
                </a:cxn>
                <a:cxn ang="0">
                  <a:pos x="T4" y="T5"/>
                </a:cxn>
                <a:cxn ang="0">
                  <a:pos x="T6" y="T7"/>
                </a:cxn>
              </a:cxnLst>
              <a:rect l="0" t="0" r="r" b="b"/>
              <a:pathLst>
                <a:path w="1054" h="1191">
                  <a:moveTo>
                    <a:pt x="0" y="103"/>
                  </a:moveTo>
                  <a:lnTo>
                    <a:pt x="1054" y="0"/>
                  </a:lnTo>
                  <a:lnTo>
                    <a:pt x="76" y="1191"/>
                  </a:lnTo>
                  <a:lnTo>
                    <a:pt x="0" y="103"/>
                  </a:lnTo>
                  <a:close/>
                </a:path>
              </a:pathLst>
            </a:custGeom>
            <a:solidFill>
              <a:srgbClr val="6E82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 name="Freeform 6"/>
            <p:cNvSpPr>
              <a:spLocks/>
            </p:cNvSpPr>
            <p:nvPr/>
          </p:nvSpPr>
          <p:spPr bwMode="auto">
            <a:xfrm>
              <a:off x="-6205538" y="2851150"/>
              <a:ext cx="2216150" cy="2185988"/>
            </a:xfrm>
            <a:custGeom>
              <a:avLst/>
              <a:gdLst>
                <a:gd name="T0" fmla="*/ 978 w 1396"/>
                <a:gd name="T1" fmla="*/ 0 h 1377"/>
                <a:gd name="T2" fmla="*/ 1396 w 1396"/>
                <a:gd name="T3" fmla="*/ 1377 h 1377"/>
                <a:gd name="T4" fmla="*/ 0 w 1396"/>
                <a:gd name="T5" fmla="*/ 1191 h 1377"/>
                <a:gd name="T6" fmla="*/ 978 w 1396"/>
                <a:gd name="T7" fmla="*/ 0 h 1377"/>
              </a:gdLst>
              <a:ahLst/>
              <a:cxnLst>
                <a:cxn ang="0">
                  <a:pos x="T0" y="T1"/>
                </a:cxn>
                <a:cxn ang="0">
                  <a:pos x="T2" y="T3"/>
                </a:cxn>
                <a:cxn ang="0">
                  <a:pos x="T4" y="T5"/>
                </a:cxn>
                <a:cxn ang="0">
                  <a:pos x="T6" y="T7"/>
                </a:cxn>
              </a:cxnLst>
              <a:rect l="0" t="0" r="r" b="b"/>
              <a:pathLst>
                <a:path w="1396" h="1377">
                  <a:moveTo>
                    <a:pt x="978" y="0"/>
                  </a:moveTo>
                  <a:lnTo>
                    <a:pt x="1396" y="1377"/>
                  </a:lnTo>
                  <a:lnTo>
                    <a:pt x="0" y="1191"/>
                  </a:lnTo>
                  <a:lnTo>
                    <a:pt x="978" y="0"/>
                  </a:lnTo>
                  <a:close/>
                </a:path>
              </a:pathLst>
            </a:custGeom>
            <a:solidFill>
              <a:srgbClr val="3F6C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 name="Freeform 7"/>
            <p:cNvSpPr>
              <a:spLocks/>
            </p:cNvSpPr>
            <p:nvPr/>
          </p:nvSpPr>
          <p:spPr bwMode="auto">
            <a:xfrm>
              <a:off x="-6205538" y="4741863"/>
              <a:ext cx="2216150" cy="1808163"/>
            </a:xfrm>
            <a:custGeom>
              <a:avLst/>
              <a:gdLst>
                <a:gd name="T0" fmla="*/ 0 w 1396"/>
                <a:gd name="T1" fmla="*/ 0 h 1139"/>
                <a:gd name="T2" fmla="*/ 588 w 1396"/>
                <a:gd name="T3" fmla="*/ 1139 h 1139"/>
                <a:gd name="T4" fmla="*/ 1396 w 1396"/>
                <a:gd name="T5" fmla="*/ 186 h 1139"/>
                <a:gd name="T6" fmla="*/ 0 w 1396"/>
                <a:gd name="T7" fmla="*/ 0 h 1139"/>
              </a:gdLst>
              <a:ahLst/>
              <a:cxnLst>
                <a:cxn ang="0">
                  <a:pos x="T0" y="T1"/>
                </a:cxn>
                <a:cxn ang="0">
                  <a:pos x="T2" y="T3"/>
                </a:cxn>
                <a:cxn ang="0">
                  <a:pos x="T4" y="T5"/>
                </a:cxn>
                <a:cxn ang="0">
                  <a:pos x="T6" y="T7"/>
                </a:cxn>
              </a:cxnLst>
              <a:rect l="0" t="0" r="r" b="b"/>
              <a:pathLst>
                <a:path w="1396" h="1139">
                  <a:moveTo>
                    <a:pt x="0" y="0"/>
                  </a:moveTo>
                  <a:lnTo>
                    <a:pt x="588" y="1139"/>
                  </a:lnTo>
                  <a:lnTo>
                    <a:pt x="1396" y="186"/>
                  </a:lnTo>
                  <a:lnTo>
                    <a:pt x="0" y="0"/>
                  </a:lnTo>
                  <a:close/>
                </a:path>
              </a:pathLst>
            </a:custGeom>
            <a:solidFill>
              <a:srgbClr val="105A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 name="Freeform 8"/>
            <p:cNvSpPr>
              <a:spLocks/>
            </p:cNvSpPr>
            <p:nvPr/>
          </p:nvSpPr>
          <p:spPr bwMode="auto">
            <a:xfrm>
              <a:off x="-7843838" y="3014663"/>
              <a:ext cx="1638300" cy="1727200"/>
            </a:xfrm>
            <a:custGeom>
              <a:avLst/>
              <a:gdLst>
                <a:gd name="T0" fmla="*/ 1032 w 1032"/>
                <a:gd name="T1" fmla="*/ 1088 h 1088"/>
                <a:gd name="T2" fmla="*/ 0 w 1032"/>
                <a:gd name="T3" fmla="*/ 1080 h 1088"/>
                <a:gd name="T4" fmla="*/ 956 w 1032"/>
                <a:gd name="T5" fmla="*/ 0 h 1088"/>
                <a:gd name="T6" fmla="*/ 1032 w 1032"/>
                <a:gd name="T7" fmla="*/ 1088 h 1088"/>
              </a:gdLst>
              <a:ahLst/>
              <a:cxnLst>
                <a:cxn ang="0">
                  <a:pos x="T0" y="T1"/>
                </a:cxn>
                <a:cxn ang="0">
                  <a:pos x="T2" y="T3"/>
                </a:cxn>
                <a:cxn ang="0">
                  <a:pos x="T4" y="T5"/>
                </a:cxn>
                <a:cxn ang="0">
                  <a:pos x="T6" y="T7"/>
                </a:cxn>
              </a:cxnLst>
              <a:rect l="0" t="0" r="r" b="b"/>
              <a:pathLst>
                <a:path w="1032" h="1088">
                  <a:moveTo>
                    <a:pt x="1032" y="1088"/>
                  </a:moveTo>
                  <a:lnTo>
                    <a:pt x="0" y="1080"/>
                  </a:lnTo>
                  <a:lnTo>
                    <a:pt x="956" y="0"/>
                  </a:lnTo>
                  <a:lnTo>
                    <a:pt x="1032" y="1088"/>
                  </a:lnTo>
                  <a:close/>
                </a:path>
              </a:pathLst>
            </a:custGeom>
            <a:solidFill>
              <a:srgbClr val="9892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 name="Freeform 9"/>
            <p:cNvSpPr>
              <a:spLocks/>
            </p:cNvSpPr>
            <p:nvPr/>
          </p:nvSpPr>
          <p:spPr bwMode="auto">
            <a:xfrm>
              <a:off x="-4652963" y="2851150"/>
              <a:ext cx="1971675" cy="2185988"/>
            </a:xfrm>
            <a:custGeom>
              <a:avLst/>
              <a:gdLst>
                <a:gd name="T0" fmla="*/ 418 w 1242"/>
                <a:gd name="T1" fmla="*/ 1377 h 1377"/>
                <a:gd name="T2" fmla="*/ 0 w 1242"/>
                <a:gd name="T3" fmla="*/ 0 h 1377"/>
                <a:gd name="T4" fmla="*/ 1242 w 1242"/>
                <a:gd name="T5" fmla="*/ 803 h 1377"/>
                <a:gd name="T6" fmla="*/ 418 w 1242"/>
                <a:gd name="T7" fmla="*/ 1377 h 1377"/>
              </a:gdLst>
              <a:ahLst/>
              <a:cxnLst>
                <a:cxn ang="0">
                  <a:pos x="T0" y="T1"/>
                </a:cxn>
                <a:cxn ang="0">
                  <a:pos x="T2" y="T3"/>
                </a:cxn>
                <a:cxn ang="0">
                  <a:pos x="T4" y="T5"/>
                </a:cxn>
                <a:cxn ang="0">
                  <a:pos x="T6" y="T7"/>
                </a:cxn>
              </a:cxnLst>
              <a:rect l="0" t="0" r="r" b="b"/>
              <a:pathLst>
                <a:path w="1242" h="1377">
                  <a:moveTo>
                    <a:pt x="418" y="1377"/>
                  </a:moveTo>
                  <a:lnTo>
                    <a:pt x="0" y="0"/>
                  </a:lnTo>
                  <a:lnTo>
                    <a:pt x="1242" y="803"/>
                  </a:lnTo>
                  <a:lnTo>
                    <a:pt x="418" y="1377"/>
                  </a:lnTo>
                  <a:close/>
                </a:path>
              </a:pathLst>
            </a:custGeom>
            <a:solidFill>
              <a:srgbClr val="105A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 name="Freeform 10"/>
            <p:cNvSpPr>
              <a:spLocks/>
            </p:cNvSpPr>
            <p:nvPr/>
          </p:nvSpPr>
          <p:spPr bwMode="auto">
            <a:xfrm>
              <a:off x="-7843838" y="4729163"/>
              <a:ext cx="1638300" cy="1893888"/>
            </a:xfrm>
            <a:custGeom>
              <a:avLst/>
              <a:gdLst>
                <a:gd name="T0" fmla="*/ 0 w 1032"/>
                <a:gd name="T1" fmla="*/ 0 h 1193"/>
                <a:gd name="T2" fmla="*/ 1032 w 1032"/>
                <a:gd name="T3" fmla="*/ 8 h 1193"/>
                <a:gd name="T4" fmla="*/ 608 w 1032"/>
                <a:gd name="T5" fmla="*/ 1193 h 1193"/>
                <a:gd name="T6" fmla="*/ 0 w 1032"/>
                <a:gd name="T7" fmla="*/ 0 h 1193"/>
              </a:gdLst>
              <a:ahLst/>
              <a:cxnLst>
                <a:cxn ang="0">
                  <a:pos x="T0" y="T1"/>
                </a:cxn>
                <a:cxn ang="0">
                  <a:pos x="T2" y="T3"/>
                </a:cxn>
                <a:cxn ang="0">
                  <a:pos x="T4" y="T5"/>
                </a:cxn>
                <a:cxn ang="0">
                  <a:pos x="T6" y="T7"/>
                </a:cxn>
              </a:cxnLst>
              <a:rect l="0" t="0" r="r" b="b"/>
              <a:pathLst>
                <a:path w="1032" h="1193">
                  <a:moveTo>
                    <a:pt x="0" y="0"/>
                  </a:moveTo>
                  <a:lnTo>
                    <a:pt x="1032" y="8"/>
                  </a:lnTo>
                  <a:lnTo>
                    <a:pt x="608" y="1193"/>
                  </a:lnTo>
                  <a:lnTo>
                    <a:pt x="0" y="0"/>
                  </a:lnTo>
                  <a:close/>
                </a:path>
              </a:pathLst>
            </a:custGeom>
            <a:solidFill>
              <a:srgbClr val="6E82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 name="Freeform 11"/>
            <p:cNvSpPr>
              <a:spLocks/>
            </p:cNvSpPr>
            <p:nvPr/>
          </p:nvSpPr>
          <p:spPr bwMode="auto">
            <a:xfrm>
              <a:off x="-5272088" y="5037138"/>
              <a:ext cx="1549400" cy="1820863"/>
            </a:xfrm>
            <a:custGeom>
              <a:avLst/>
              <a:gdLst>
                <a:gd name="T0" fmla="*/ 808 w 976"/>
                <a:gd name="T1" fmla="*/ 0 h 1147"/>
                <a:gd name="T2" fmla="*/ 976 w 976"/>
                <a:gd name="T3" fmla="*/ 1147 h 1147"/>
                <a:gd name="T4" fmla="*/ 0 w 976"/>
                <a:gd name="T5" fmla="*/ 953 h 1147"/>
                <a:gd name="T6" fmla="*/ 808 w 976"/>
                <a:gd name="T7" fmla="*/ 0 h 1147"/>
              </a:gdLst>
              <a:ahLst/>
              <a:cxnLst>
                <a:cxn ang="0">
                  <a:pos x="T0" y="T1"/>
                </a:cxn>
                <a:cxn ang="0">
                  <a:pos x="T2" y="T3"/>
                </a:cxn>
                <a:cxn ang="0">
                  <a:pos x="T4" y="T5"/>
                </a:cxn>
                <a:cxn ang="0">
                  <a:pos x="T6" y="T7"/>
                </a:cxn>
              </a:cxnLst>
              <a:rect l="0" t="0" r="r" b="b"/>
              <a:pathLst>
                <a:path w="976" h="1147">
                  <a:moveTo>
                    <a:pt x="808" y="0"/>
                  </a:moveTo>
                  <a:lnTo>
                    <a:pt x="976" y="1147"/>
                  </a:lnTo>
                  <a:lnTo>
                    <a:pt x="0" y="953"/>
                  </a:lnTo>
                  <a:lnTo>
                    <a:pt x="808" y="0"/>
                  </a:lnTo>
                  <a:close/>
                </a:path>
              </a:pathLst>
            </a:custGeom>
            <a:solidFill>
              <a:srgbClr val="004B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 name="Freeform 12"/>
            <p:cNvSpPr>
              <a:spLocks/>
            </p:cNvSpPr>
            <p:nvPr/>
          </p:nvSpPr>
          <p:spPr bwMode="auto">
            <a:xfrm>
              <a:off x="-6878638" y="4741863"/>
              <a:ext cx="1606550" cy="1881188"/>
            </a:xfrm>
            <a:custGeom>
              <a:avLst/>
              <a:gdLst>
                <a:gd name="T0" fmla="*/ 0 w 1012"/>
                <a:gd name="T1" fmla="*/ 1185 h 1185"/>
                <a:gd name="T2" fmla="*/ 1012 w 1012"/>
                <a:gd name="T3" fmla="*/ 1139 h 1185"/>
                <a:gd name="T4" fmla="*/ 424 w 1012"/>
                <a:gd name="T5" fmla="*/ 0 h 1185"/>
                <a:gd name="T6" fmla="*/ 0 w 1012"/>
                <a:gd name="T7" fmla="*/ 1185 h 1185"/>
              </a:gdLst>
              <a:ahLst/>
              <a:cxnLst>
                <a:cxn ang="0">
                  <a:pos x="T0" y="T1"/>
                </a:cxn>
                <a:cxn ang="0">
                  <a:pos x="T2" y="T3"/>
                </a:cxn>
                <a:cxn ang="0">
                  <a:pos x="T4" y="T5"/>
                </a:cxn>
                <a:cxn ang="0">
                  <a:pos x="T6" y="T7"/>
                </a:cxn>
              </a:cxnLst>
              <a:rect l="0" t="0" r="r" b="b"/>
              <a:pathLst>
                <a:path w="1012" h="1185">
                  <a:moveTo>
                    <a:pt x="0" y="1185"/>
                  </a:moveTo>
                  <a:lnTo>
                    <a:pt x="1012" y="1139"/>
                  </a:lnTo>
                  <a:lnTo>
                    <a:pt x="424" y="0"/>
                  </a:lnTo>
                  <a:lnTo>
                    <a:pt x="0" y="1185"/>
                  </a:lnTo>
                  <a:close/>
                </a:path>
              </a:pathLst>
            </a:custGeom>
            <a:solidFill>
              <a:srgbClr val="3F6C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 name="Freeform 13"/>
            <p:cNvSpPr>
              <a:spLocks/>
            </p:cNvSpPr>
            <p:nvPr/>
          </p:nvSpPr>
          <p:spPr bwMode="auto">
            <a:xfrm>
              <a:off x="-6326188" y="1584325"/>
              <a:ext cx="1673225" cy="1430338"/>
            </a:xfrm>
            <a:custGeom>
              <a:avLst/>
              <a:gdLst>
                <a:gd name="T0" fmla="*/ 0 w 1054"/>
                <a:gd name="T1" fmla="*/ 901 h 901"/>
                <a:gd name="T2" fmla="*/ 1054 w 1054"/>
                <a:gd name="T3" fmla="*/ 798 h 901"/>
                <a:gd name="T4" fmla="*/ 1054 w 1054"/>
                <a:gd name="T5" fmla="*/ 798 h 901"/>
                <a:gd name="T6" fmla="*/ 1020 w 1054"/>
                <a:gd name="T7" fmla="*/ 672 h 901"/>
                <a:gd name="T8" fmla="*/ 940 w 1054"/>
                <a:gd name="T9" fmla="*/ 394 h 901"/>
                <a:gd name="T10" fmla="*/ 898 w 1054"/>
                <a:gd name="T11" fmla="*/ 248 h 901"/>
                <a:gd name="T12" fmla="*/ 860 w 1054"/>
                <a:gd name="T13" fmla="*/ 120 h 901"/>
                <a:gd name="T14" fmla="*/ 830 w 1054"/>
                <a:gd name="T15" fmla="*/ 32 h 901"/>
                <a:gd name="T16" fmla="*/ 820 w 1054"/>
                <a:gd name="T17" fmla="*/ 8 h 901"/>
                <a:gd name="T18" fmla="*/ 816 w 1054"/>
                <a:gd name="T19" fmla="*/ 2 h 901"/>
                <a:gd name="T20" fmla="*/ 814 w 1054"/>
                <a:gd name="T21" fmla="*/ 0 h 901"/>
                <a:gd name="T22" fmla="*/ 814 w 1054"/>
                <a:gd name="T23" fmla="*/ 0 h 901"/>
                <a:gd name="T24" fmla="*/ 774 w 1054"/>
                <a:gd name="T25" fmla="*/ 42 h 901"/>
                <a:gd name="T26" fmla="*/ 680 w 1054"/>
                <a:gd name="T27" fmla="*/ 146 h 901"/>
                <a:gd name="T28" fmla="*/ 400 w 1054"/>
                <a:gd name="T29" fmla="*/ 454 h 901"/>
                <a:gd name="T30" fmla="*/ 0 w 1054"/>
                <a:gd name="T31" fmla="*/ 901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4" h="901">
                  <a:moveTo>
                    <a:pt x="0" y="901"/>
                  </a:moveTo>
                  <a:lnTo>
                    <a:pt x="1054" y="798"/>
                  </a:lnTo>
                  <a:lnTo>
                    <a:pt x="1054" y="798"/>
                  </a:lnTo>
                  <a:lnTo>
                    <a:pt x="1020" y="672"/>
                  </a:lnTo>
                  <a:lnTo>
                    <a:pt x="940" y="394"/>
                  </a:lnTo>
                  <a:lnTo>
                    <a:pt x="898" y="248"/>
                  </a:lnTo>
                  <a:lnTo>
                    <a:pt x="860" y="120"/>
                  </a:lnTo>
                  <a:lnTo>
                    <a:pt x="830" y="32"/>
                  </a:lnTo>
                  <a:lnTo>
                    <a:pt x="820" y="8"/>
                  </a:lnTo>
                  <a:lnTo>
                    <a:pt x="816" y="2"/>
                  </a:lnTo>
                  <a:lnTo>
                    <a:pt x="814" y="0"/>
                  </a:lnTo>
                  <a:lnTo>
                    <a:pt x="814" y="0"/>
                  </a:lnTo>
                  <a:lnTo>
                    <a:pt x="774" y="42"/>
                  </a:lnTo>
                  <a:lnTo>
                    <a:pt x="680" y="146"/>
                  </a:lnTo>
                  <a:lnTo>
                    <a:pt x="400" y="454"/>
                  </a:lnTo>
                  <a:lnTo>
                    <a:pt x="0" y="901"/>
                  </a:lnTo>
                  <a:close/>
                </a:path>
              </a:pathLst>
            </a:custGeom>
            <a:solidFill>
              <a:srgbClr val="3F6C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0" name="Freeform 14"/>
            <p:cNvSpPr>
              <a:spLocks/>
            </p:cNvSpPr>
            <p:nvPr/>
          </p:nvSpPr>
          <p:spPr bwMode="auto">
            <a:xfrm>
              <a:off x="-6326188" y="1584325"/>
              <a:ext cx="1673225" cy="1430338"/>
            </a:xfrm>
            <a:custGeom>
              <a:avLst/>
              <a:gdLst>
                <a:gd name="T0" fmla="*/ 0 w 1054"/>
                <a:gd name="T1" fmla="*/ 901 h 901"/>
                <a:gd name="T2" fmla="*/ 1054 w 1054"/>
                <a:gd name="T3" fmla="*/ 798 h 901"/>
                <a:gd name="T4" fmla="*/ 1054 w 1054"/>
                <a:gd name="T5" fmla="*/ 798 h 901"/>
                <a:gd name="T6" fmla="*/ 1020 w 1054"/>
                <a:gd name="T7" fmla="*/ 672 h 901"/>
                <a:gd name="T8" fmla="*/ 940 w 1054"/>
                <a:gd name="T9" fmla="*/ 394 h 901"/>
                <a:gd name="T10" fmla="*/ 898 w 1054"/>
                <a:gd name="T11" fmla="*/ 248 h 901"/>
                <a:gd name="T12" fmla="*/ 860 w 1054"/>
                <a:gd name="T13" fmla="*/ 120 h 901"/>
                <a:gd name="T14" fmla="*/ 830 w 1054"/>
                <a:gd name="T15" fmla="*/ 32 h 901"/>
                <a:gd name="T16" fmla="*/ 820 w 1054"/>
                <a:gd name="T17" fmla="*/ 8 h 901"/>
                <a:gd name="T18" fmla="*/ 816 w 1054"/>
                <a:gd name="T19" fmla="*/ 2 h 901"/>
                <a:gd name="T20" fmla="*/ 814 w 1054"/>
                <a:gd name="T21" fmla="*/ 0 h 901"/>
                <a:gd name="T22" fmla="*/ 814 w 1054"/>
                <a:gd name="T23" fmla="*/ 0 h 901"/>
                <a:gd name="T24" fmla="*/ 774 w 1054"/>
                <a:gd name="T25" fmla="*/ 42 h 901"/>
                <a:gd name="T26" fmla="*/ 680 w 1054"/>
                <a:gd name="T27" fmla="*/ 146 h 901"/>
                <a:gd name="T28" fmla="*/ 400 w 1054"/>
                <a:gd name="T29" fmla="*/ 454 h 901"/>
                <a:gd name="T30" fmla="*/ 0 w 1054"/>
                <a:gd name="T31" fmla="*/ 901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4" h="901">
                  <a:moveTo>
                    <a:pt x="0" y="901"/>
                  </a:moveTo>
                  <a:lnTo>
                    <a:pt x="1054" y="798"/>
                  </a:lnTo>
                  <a:lnTo>
                    <a:pt x="1054" y="798"/>
                  </a:lnTo>
                  <a:lnTo>
                    <a:pt x="1020" y="672"/>
                  </a:lnTo>
                  <a:lnTo>
                    <a:pt x="940" y="394"/>
                  </a:lnTo>
                  <a:lnTo>
                    <a:pt x="898" y="248"/>
                  </a:lnTo>
                  <a:lnTo>
                    <a:pt x="860" y="120"/>
                  </a:lnTo>
                  <a:lnTo>
                    <a:pt x="830" y="32"/>
                  </a:lnTo>
                  <a:lnTo>
                    <a:pt x="820" y="8"/>
                  </a:lnTo>
                  <a:lnTo>
                    <a:pt x="816" y="2"/>
                  </a:lnTo>
                  <a:lnTo>
                    <a:pt x="814" y="0"/>
                  </a:lnTo>
                  <a:lnTo>
                    <a:pt x="814" y="0"/>
                  </a:lnTo>
                  <a:lnTo>
                    <a:pt x="774" y="42"/>
                  </a:lnTo>
                  <a:lnTo>
                    <a:pt x="680" y="146"/>
                  </a:lnTo>
                  <a:lnTo>
                    <a:pt x="400" y="454"/>
                  </a:lnTo>
                  <a:lnTo>
                    <a:pt x="0" y="90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1" name="Freeform 15"/>
            <p:cNvSpPr>
              <a:spLocks/>
            </p:cNvSpPr>
            <p:nvPr/>
          </p:nvSpPr>
          <p:spPr bwMode="auto">
            <a:xfrm>
              <a:off x="-8542338" y="3014663"/>
              <a:ext cx="2216150" cy="1714500"/>
            </a:xfrm>
            <a:custGeom>
              <a:avLst/>
              <a:gdLst>
                <a:gd name="T0" fmla="*/ 440 w 1396"/>
                <a:gd name="T1" fmla="*/ 1080 h 1080"/>
                <a:gd name="T2" fmla="*/ 1396 w 1396"/>
                <a:gd name="T3" fmla="*/ 0 h 1080"/>
                <a:gd name="T4" fmla="*/ 0 w 1396"/>
                <a:gd name="T5" fmla="*/ 340 h 1080"/>
                <a:gd name="T6" fmla="*/ 440 w 1396"/>
                <a:gd name="T7" fmla="*/ 1080 h 1080"/>
              </a:gdLst>
              <a:ahLst/>
              <a:cxnLst>
                <a:cxn ang="0">
                  <a:pos x="T0" y="T1"/>
                </a:cxn>
                <a:cxn ang="0">
                  <a:pos x="T2" y="T3"/>
                </a:cxn>
                <a:cxn ang="0">
                  <a:pos x="T4" y="T5"/>
                </a:cxn>
                <a:cxn ang="0">
                  <a:pos x="T6" y="T7"/>
                </a:cxn>
              </a:cxnLst>
              <a:rect l="0" t="0" r="r" b="b"/>
              <a:pathLst>
                <a:path w="1396" h="1080">
                  <a:moveTo>
                    <a:pt x="440" y="1080"/>
                  </a:moveTo>
                  <a:lnTo>
                    <a:pt x="1396" y="0"/>
                  </a:lnTo>
                  <a:lnTo>
                    <a:pt x="0" y="340"/>
                  </a:lnTo>
                  <a:lnTo>
                    <a:pt x="440" y="1080"/>
                  </a:lnTo>
                  <a:close/>
                </a:path>
              </a:pathLst>
            </a:custGeom>
            <a:solidFill>
              <a:srgbClr val="C58C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2" name="Freeform 16"/>
            <p:cNvSpPr>
              <a:spLocks/>
            </p:cNvSpPr>
            <p:nvPr/>
          </p:nvSpPr>
          <p:spPr bwMode="auto">
            <a:xfrm>
              <a:off x="-3989388" y="5037138"/>
              <a:ext cx="1028700" cy="1820863"/>
            </a:xfrm>
            <a:custGeom>
              <a:avLst/>
              <a:gdLst>
                <a:gd name="T0" fmla="*/ 0 w 648"/>
                <a:gd name="T1" fmla="*/ 0 h 1147"/>
                <a:gd name="T2" fmla="*/ 648 w 648"/>
                <a:gd name="T3" fmla="*/ 112 h 1147"/>
                <a:gd name="T4" fmla="*/ 168 w 648"/>
                <a:gd name="T5" fmla="*/ 1147 h 1147"/>
                <a:gd name="T6" fmla="*/ 0 w 648"/>
                <a:gd name="T7" fmla="*/ 0 h 1147"/>
              </a:gdLst>
              <a:ahLst/>
              <a:cxnLst>
                <a:cxn ang="0">
                  <a:pos x="T0" y="T1"/>
                </a:cxn>
                <a:cxn ang="0">
                  <a:pos x="T2" y="T3"/>
                </a:cxn>
                <a:cxn ang="0">
                  <a:pos x="T4" y="T5"/>
                </a:cxn>
                <a:cxn ang="0">
                  <a:pos x="T6" y="T7"/>
                </a:cxn>
              </a:cxnLst>
              <a:rect l="0" t="0" r="r" b="b"/>
              <a:pathLst>
                <a:path w="648" h="1147">
                  <a:moveTo>
                    <a:pt x="0" y="0"/>
                  </a:moveTo>
                  <a:lnTo>
                    <a:pt x="648" y="112"/>
                  </a:lnTo>
                  <a:lnTo>
                    <a:pt x="168" y="1147"/>
                  </a:lnTo>
                  <a:lnTo>
                    <a:pt x="0" y="0"/>
                  </a:lnTo>
                  <a:close/>
                </a:path>
              </a:pathLst>
            </a:custGeom>
            <a:solidFill>
              <a:srgbClr val="003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3" name="Freeform 17"/>
            <p:cNvSpPr>
              <a:spLocks/>
            </p:cNvSpPr>
            <p:nvPr/>
          </p:nvSpPr>
          <p:spPr bwMode="auto">
            <a:xfrm>
              <a:off x="-3989388" y="4125913"/>
              <a:ext cx="1308100" cy="1089025"/>
            </a:xfrm>
            <a:custGeom>
              <a:avLst/>
              <a:gdLst>
                <a:gd name="T0" fmla="*/ 824 w 824"/>
                <a:gd name="T1" fmla="*/ 0 h 686"/>
                <a:gd name="T2" fmla="*/ 648 w 824"/>
                <a:gd name="T3" fmla="*/ 686 h 686"/>
                <a:gd name="T4" fmla="*/ 0 w 824"/>
                <a:gd name="T5" fmla="*/ 574 h 686"/>
                <a:gd name="T6" fmla="*/ 824 w 824"/>
                <a:gd name="T7" fmla="*/ 0 h 686"/>
              </a:gdLst>
              <a:ahLst/>
              <a:cxnLst>
                <a:cxn ang="0">
                  <a:pos x="T0" y="T1"/>
                </a:cxn>
                <a:cxn ang="0">
                  <a:pos x="T2" y="T3"/>
                </a:cxn>
                <a:cxn ang="0">
                  <a:pos x="T4" y="T5"/>
                </a:cxn>
                <a:cxn ang="0">
                  <a:pos x="T6" y="T7"/>
                </a:cxn>
              </a:cxnLst>
              <a:rect l="0" t="0" r="r" b="b"/>
              <a:pathLst>
                <a:path w="824" h="686">
                  <a:moveTo>
                    <a:pt x="824" y="0"/>
                  </a:moveTo>
                  <a:lnTo>
                    <a:pt x="648" y="686"/>
                  </a:lnTo>
                  <a:lnTo>
                    <a:pt x="0" y="574"/>
                  </a:lnTo>
                  <a:lnTo>
                    <a:pt x="824" y="0"/>
                  </a:lnTo>
                  <a:close/>
                </a:path>
              </a:pathLst>
            </a:custGeom>
            <a:solidFill>
              <a:srgbClr val="004B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4" name="Freeform 18"/>
            <p:cNvSpPr>
              <a:spLocks/>
            </p:cNvSpPr>
            <p:nvPr/>
          </p:nvSpPr>
          <p:spPr bwMode="auto">
            <a:xfrm>
              <a:off x="-8307388" y="4729163"/>
              <a:ext cx="1428750" cy="1893888"/>
            </a:xfrm>
            <a:custGeom>
              <a:avLst/>
              <a:gdLst>
                <a:gd name="T0" fmla="*/ 292 w 900"/>
                <a:gd name="T1" fmla="*/ 0 h 1193"/>
                <a:gd name="T2" fmla="*/ 900 w 900"/>
                <a:gd name="T3" fmla="*/ 1193 h 1193"/>
                <a:gd name="T4" fmla="*/ 0 w 900"/>
                <a:gd name="T5" fmla="*/ 915 h 1193"/>
                <a:gd name="T6" fmla="*/ 292 w 900"/>
                <a:gd name="T7" fmla="*/ 0 h 1193"/>
              </a:gdLst>
              <a:ahLst/>
              <a:cxnLst>
                <a:cxn ang="0">
                  <a:pos x="T0" y="T1"/>
                </a:cxn>
                <a:cxn ang="0">
                  <a:pos x="T2" y="T3"/>
                </a:cxn>
                <a:cxn ang="0">
                  <a:pos x="T4" y="T5"/>
                </a:cxn>
                <a:cxn ang="0">
                  <a:pos x="T6" y="T7"/>
                </a:cxn>
              </a:cxnLst>
              <a:rect l="0" t="0" r="r" b="b"/>
              <a:pathLst>
                <a:path w="900" h="1193">
                  <a:moveTo>
                    <a:pt x="292" y="0"/>
                  </a:moveTo>
                  <a:lnTo>
                    <a:pt x="900" y="1193"/>
                  </a:lnTo>
                  <a:lnTo>
                    <a:pt x="0" y="915"/>
                  </a:lnTo>
                  <a:lnTo>
                    <a:pt x="292" y="0"/>
                  </a:lnTo>
                  <a:close/>
                </a:path>
              </a:pathLst>
            </a:custGeom>
            <a:solidFill>
              <a:srgbClr val="C58C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5" name="Freeform 19"/>
            <p:cNvSpPr>
              <a:spLocks/>
            </p:cNvSpPr>
            <p:nvPr/>
          </p:nvSpPr>
          <p:spPr bwMode="auto">
            <a:xfrm>
              <a:off x="-8542338" y="3554413"/>
              <a:ext cx="698500" cy="2627313"/>
            </a:xfrm>
            <a:custGeom>
              <a:avLst/>
              <a:gdLst>
                <a:gd name="T0" fmla="*/ 440 w 440"/>
                <a:gd name="T1" fmla="*/ 740 h 1655"/>
                <a:gd name="T2" fmla="*/ 148 w 440"/>
                <a:gd name="T3" fmla="*/ 1655 h 1655"/>
                <a:gd name="T4" fmla="*/ 0 w 440"/>
                <a:gd name="T5" fmla="*/ 0 h 1655"/>
                <a:gd name="T6" fmla="*/ 440 w 440"/>
                <a:gd name="T7" fmla="*/ 740 h 1655"/>
              </a:gdLst>
              <a:ahLst/>
              <a:cxnLst>
                <a:cxn ang="0">
                  <a:pos x="T0" y="T1"/>
                </a:cxn>
                <a:cxn ang="0">
                  <a:pos x="T2" y="T3"/>
                </a:cxn>
                <a:cxn ang="0">
                  <a:pos x="T4" y="T5"/>
                </a:cxn>
                <a:cxn ang="0">
                  <a:pos x="T6" y="T7"/>
                </a:cxn>
              </a:cxnLst>
              <a:rect l="0" t="0" r="r" b="b"/>
              <a:pathLst>
                <a:path w="440" h="1655">
                  <a:moveTo>
                    <a:pt x="440" y="740"/>
                  </a:moveTo>
                  <a:lnTo>
                    <a:pt x="148" y="1655"/>
                  </a:lnTo>
                  <a:lnTo>
                    <a:pt x="0" y="0"/>
                  </a:lnTo>
                  <a:lnTo>
                    <a:pt x="440" y="740"/>
                  </a:lnTo>
                  <a:close/>
                </a:path>
              </a:pathLst>
            </a:custGeom>
            <a:solidFill>
              <a:srgbClr val="DFA5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6" name="Freeform 20"/>
            <p:cNvSpPr>
              <a:spLocks/>
            </p:cNvSpPr>
            <p:nvPr/>
          </p:nvSpPr>
          <p:spPr bwMode="auto">
            <a:xfrm>
              <a:off x="-4652963" y="2851150"/>
              <a:ext cx="1971675" cy="1274763"/>
            </a:xfrm>
            <a:custGeom>
              <a:avLst/>
              <a:gdLst>
                <a:gd name="T0" fmla="*/ 1242 w 1242"/>
                <a:gd name="T1" fmla="*/ 803 h 803"/>
                <a:gd name="T2" fmla="*/ 1238 w 1242"/>
                <a:gd name="T3" fmla="*/ 22 h 803"/>
                <a:gd name="T4" fmla="*/ 0 w 1242"/>
                <a:gd name="T5" fmla="*/ 0 h 803"/>
                <a:gd name="T6" fmla="*/ 1242 w 1242"/>
                <a:gd name="T7" fmla="*/ 803 h 803"/>
              </a:gdLst>
              <a:ahLst/>
              <a:cxnLst>
                <a:cxn ang="0">
                  <a:pos x="T0" y="T1"/>
                </a:cxn>
                <a:cxn ang="0">
                  <a:pos x="T2" y="T3"/>
                </a:cxn>
                <a:cxn ang="0">
                  <a:pos x="T4" y="T5"/>
                </a:cxn>
                <a:cxn ang="0">
                  <a:pos x="T6" y="T7"/>
                </a:cxn>
              </a:cxnLst>
              <a:rect l="0" t="0" r="r" b="b"/>
              <a:pathLst>
                <a:path w="1242" h="803">
                  <a:moveTo>
                    <a:pt x="1242" y="803"/>
                  </a:moveTo>
                  <a:lnTo>
                    <a:pt x="1238" y="22"/>
                  </a:lnTo>
                  <a:lnTo>
                    <a:pt x="0" y="0"/>
                  </a:lnTo>
                  <a:lnTo>
                    <a:pt x="1242" y="803"/>
                  </a:lnTo>
                  <a:close/>
                </a:path>
              </a:pathLst>
            </a:custGeom>
            <a:solidFill>
              <a:srgbClr val="004B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7" name="Freeform 21"/>
            <p:cNvSpPr>
              <a:spLocks/>
            </p:cNvSpPr>
            <p:nvPr/>
          </p:nvSpPr>
          <p:spPr bwMode="auto">
            <a:xfrm>
              <a:off x="-2960688" y="4125913"/>
              <a:ext cx="628650" cy="1120775"/>
            </a:xfrm>
            <a:custGeom>
              <a:avLst/>
              <a:gdLst>
                <a:gd name="T0" fmla="*/ 0 w 396"/>
                <a:gd name="T1" fmla="*/ 686 h 706"/>
                <a:gd name="T2" fmla="*/ 396 w 396"/>
                <a:gd name="T3" fmla="*/ 706 h 706"/>
                <a:gd name="T4" fmla="*/ 176 w 396"/>
                <a:gd name="T5" fmla="*/ 0 h 706"/>
                <a:gd name="T6" fmla="*/ 0 w 396"/>
                <a:gd name="T7" fmla="*/ 686 h 706"/>
              </a:gdLst>
              <a:ahLst/>
              <a:cxnLst>
                <a:cxn ang="0">
                  <a:pos x="T0" y="T1"/>
                </a:cxn>
                <a:cxn ang="0">
                  <a:pos x="T2" y="T3"/>
                </a:cxn>
                <a:cxn ang="0">
                  <a:pos x="T4" y="T5"/>
                </a:cxn>
                <a:cxn ang="0">
                  <a:pos x="T6" y="T7"/>
                </a:cxn>
              </a:cxnLst>
              <a:rect l="0" t="0" r="r" b="b"/>
              <a:pathLst>
                <a:path w="396" h="706">
                  <a:moveTo>
                    <a:pt x="0" y="686"/>
                  </a:moveTo>
                  <a:lnTo>
                    <a:pt x="396" y="706"/>
                  </a:lnTo>
                  <a:lnTo>
                    <a:pt x="176" y="0"/>
                  </a:lnTo>
                  <a:lnTo>
                    <a:pt x="0" y="686"/>
                  </a:lnTo>
                  <a:close/>
                </a:path>
              </a:pathLst>
            </a:custGeom>
            <a:solidFill>
              <a:srgbClr val="003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8" name="Freeform 22"/>
            <p:cNvSpPr>
              <a:spLocks/>
            </p:cNvSpPr>
            <p:nvPr/>
          </p:nvSpPr>
          <p:spPr bwMode="auto">
            <a:xfrm>
              <a:off x="-3722688" y="5214938"/>
              <a:ext cx="1390650" cy="1643063"/>
            </a:xfrm>
            <a:custGeom>
              <a:avLst/>
              <a:gdLst>
                <a:gd name="T0" fmla="*/ 876 w 876"/>
                <a:gd name="T1" fmla="*/ 20 h 1035"/>
                <a:gd name="T2" fmla="*/ 480 w 876"/>
                <a:gd name="T3" fmla="*/ 0 h 1035"/>
                <a:gd name="T4" fmla="*/ 0 w 876"/>
                <a:gd name="T5" fmla="*/ 1035 h 1035"/>
                <a:gd name="T6" fmla="*/ 678 w 876"/>
                <a:gd name="T7" fmla="*/ 841 h 1035"/>
                <a:gd name="T8" fmla="*/ 876 w 876"/>
                <a:gd name="T9" fmla="*/ 20 h 1035"/>
              </a:gdLst>
              <a:ahLst/>
              <a:cxnLst>
                <a:cxn ang="0">
                  <a:pos x="T0" y="T1"/>
                </a:cxn>
                <a:cxn ang="0">
                  <a:pos x="T2" y="T3"/>
                </a:cxn>
                <a:cxn ang="0">
                  <a:pos x="T4" y="T5"/>
                </a:cxn>
                <a:cxn ang="0">
                  <a:pos x="T6" y="T7"/>
                </a:cxn>
                <a:cxn ang="0">
                  <a:pos x="T8" y="T9"/>
                </a:cxn>
              </a:cxnLst>
              <a:rect l="0" t="0" r="r" b="b"/>
              <a:pathLst>
                <a:path w="876" h="1035">
                  <a:moveTo>
                    <a:pt x="876" y="20"/>
                  </a:moveTo>
                  <a:lnTo>
                    <a:pt x="480" y="0"/>
                  </a:lnTo>
                  <a:lnTo>
                    <a:pt x="0" y="1035"/>
                  </a:lnTo>
                  <a:lnTo>
                    <a:pt x="678" y="841"/>
                  </a:lnTo>
                  <a:lnTo>
                    <a:pt x="876" y="20"/>
                  </a:lnTo>
                  <a:close/>
                </a:path>
              </a:pathLst>
            </a:custGeom>
            <a:solidFill>
              <a:srgbClr val="0018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30" name="Group 29"/>
          <p:cNvGrpSpPr/>
          <p:nvPr/>
        </p:nvGrpSpPr>
        <p:grpSpPr>
          <a:xfrm rot="4116640">
            <a:off x="9752369" y="125329"/>
            <a:ext cx="7689557" cy="5903643"/>
            <a:chOff x="3408617" y="8619998"/>
            <a:chExt cx="7689557" cy="5903643"/>
          </a:xfrm>
        </p:grpSpPr>
        <p:sp>
          <p:nvSpPr>
            <p:cNvPr id="39" name="Freeform 38"/>
            <p:cNvSpPr>
              <a:spLocks/>
            </p:cNvSpPr>
            <p:nvPr/>
          </p:nvSpPr>
          <p:spPr bwMode="auto">
            <a:xfrm>
              <a:off x="6279284" y="10260967"/>
              <a:ext cx="1222807" cy="1381749"/>
            </a:xfrm>
            <a:custGeom>
              <a:avLst/>
              <a:gdLst>
                <a:gd name="T0" fmla="*/ 0 w 1054"/>
                <a:gd name="T1" fmla="*/ 103 h 1191"/>
                <a:gd name="T2" fmla="*/ 1054 w 1054"/>
                <a:gd name="T3" fmla="*/ 0 h 1191"/>
                <a:gd name="T4" fmla="*/ 76 w 1054"/>
                <a:gd name="T5" fmla="*/ 1191 h 1191"/>
                <a:gd name="T6" fmla="*/ 0 w 1054"/>
                <a:gd name="T7" fmla="*/ 103 h 1191"/>
              </a:gdLst>
              <a:ahLst/>
              <a:cxnLst>
                <a:cxn ang="0">
                  <a:pos x="T0" y="T1"/>
                </a:cxn>
                <a:cxn ang="0">
                  <a:pos x="T2" y="T3"/>
                </a:cxn>
                <a:cxn ang="0">
                  <a:pos x="T4" y="T5"/>
                </a:cxn>
                <a:cxn ang="0">
                  <a:pos x="T6" y="T7"/>
                </a:cxn>
              </a:cxnLst>
              <a:rect l="0" t="0" r="r" b="b"/>
              <a:pathLst>
                <a:path w="1054" h="1191">
                  <a:moveTo>
                    <a:pt x="0" y="103"/>
                  </a:moveTo>
                  <a:lnTo>
                    <a:pt x="1054" y="0"/>
                  </a:lnTo>
                  <a:lnTo>
                    <a:pt x="76" y="1191"/>
                  </a:lnTo>
                  <a:lnTo>
                    <a:pt x="0" y="103"/>
                  </a:lnTo>
                  <a:close/>
                </a:path>
              </a:pathLst>
            </a:custGeom>
            <a:solidFill>
              <a:srgbClr val="6E82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0" name="Freeform 39"/>
            <p:cNvSpPr>
              <a:spLocks/>
            </p:cNvSpPr>
            <p:nvPr/>
          </p:nvSpPr>
          <p:spPr bwMode="auto">
            <a:xfrm>
              <a:off x="6435567" y="10260967"/>
              <a:ext cx="1619581" cy="1597538"/>
            </a:xfrm>
            <a:custGeom>
              <a:avLst/>
              <a:gdLst>
                <a:gd name="T0" fmla="*/ 978 w 1396"/>
                <a:gd name="T1" fmla="*/ 0 h 1377"/>
                <a:gd name="T2" fmla="*/ 1396 w 1396"/>
                <a:gd name="T3" fmla="*/ 1377 h 1377"/>
                <a:gd name="T4" fmla="*/ 0 w 1396"/>
                <a:gd name="T5" fmla="*/ 1191 h 1377"/>
                <a:gd name="T6" fmla="*/ 978 w 1396"/>
                <a:gd name="T7" fmla="*/ 0 h 1377"/>
              </a:gdLst>
              <a:ahLst/>
              <a:cxnLst>
                <a:cxn ang="0">
                  <a:pos x="T0" y="T1"/>
                </a:cxn>
                <a:cxn ang="0">
                  <a:pos x="T2" y="T3"/>
                </a:cxn>
                <a:cxn ang="0">
                  <a:pos x="T4" y="T5"/>
                </a:cxn>
                <a:cxn ang="0">
                  <a:pos x="T6" y="T7"/>
                </a:cxn>
              </a:cxnLst>
              <a:rect l="0" t="0" r="r" b="b"/>
              <a:pathLst>
                <a:path w="1396" h="1377">
                  <a:moveTo>
                    <a:pt x="978" y="0"/>
                  </a:moveTo>
                  <a:lnTo>
                    <a:pt x="1396" y="1377"/>
                  </a:lnTo>
                  <a:lnTo>
                    <a:pt x="0" y="1191"/>
                  </a:lnTo>
                  <a:lnTo>
                    <a:pt x="978" y="0"/>
                  </a:lnTo>
                  <a:close/>
                </a:path>
              </a:pathLst>
            </a:custGeom>
            <a:solidFill>
              <a:srgbClr val="3F6C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1" name="Freeform 40"/>
            <p:cNvSpPr>
              <a:spLocks/>
            </p:cNvSpPr>
            <p:nvPr/>
          </p:nvSpPr>
          <p:spPr bwMode="auto">
            <a:xfrm>
              <a:off x="6435567" y="12710083"/>
              <a:ext cx="1619581" cy="1321421"/>
            </a:xfrm>
            <a:custGeom>
              <a:avLst/>
              <a:gdLst>
                <a:gd name="T0" fmla="*/ 0 w 1396"/>
                <a:gd name="T1" fmla="*/ 0 h 1139"/>
                <a:gd name="T2" fmla="*/ 588 w 1396"/>
                <a:gd name="T3" fmla="*/ 1139 h 1139"/>
                <a:gd name="T4" fmla="*/ 1396 w 1396"/>
                <a:gd name="T5" fmla="*/ 186 h 1139"/>
                <a:gd name="T6" fmla="*/ 0 w 1396"/>
                <a:gd name="T7" fmla="*/ 0 h 1139"/>
              </a:gdLst>
              <a:ahLst/>
              <a:cxnLst>
                <a:cxn ang="0">
                  <a:pos x="T0" y="T1"/>
                </a:cxn>
                <a:cxn ang="0">
                  <a:pos x="T2" y="T3"/>
                </a:cxn>
                <a:cxn ang="0">
                  <a:pos x="T4" y="T5"/>
                </a:cxn>
                <a:cxn ang="0">
                  <a:pos x="T6" y="T7"/>
                </a:cxn>
              </a:cxnLst>
              <a:rect l="0" t="0" r="r" b="b"/>
              <a:pathLst>
                <a:path w="1396" h="1139">
                  <a:moveTo>
                    <a:pt x="0" y="0"/>
                  </a:moveTo>
                  <a:lnTo>
                    <a:pt x="588" y="1139"/>
                  </a:lnTo>
                  <a:lnTo>
                    <a:pt x="1396" y="186"/>
                  </a:lnTo>
                  <a:lnTo>
                    <a:pt x="0" y="0"/>
                  </a:lnTo>
                  <a:close/>
                </a:path>
              </a:pathLst>
            </a:custGeom>
            <a:solidFill>
              <a:srgbClr val="105A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3" name="Freeform 42"/>
            <p:cNvSpPr>
              <a:spLocks/>
            </p:cNvSpPr>
            <p:nvPr/>
          </p:nvSpPr>
          <p:spPr bwMode="auto">
            <a:xfrm>
              <a:off x="8446680" y="10260967"/>
              <a:ext cx="1440916" cy="1597538"/>
            </a:xfrm>
            <a:custGeom>
              <a:avLst/>
              <a:gdLst>
                <a:gd name="T0" fmla="*/ 418 w 1242"/>
                <a:gd name="T1" fmla="*/ 1377 h 1377"/>
                <a:gd name="T2" fmla="*/ 0 w 1242"/>
                <a:gd name="T3" fmla="*/ 0 h 1377"/>
                <a:gd name="T4" fmla="*/ 1242 w 1242"/>
                <a:gd name="T5" fmla="*/ 803 h 1377"/>
                <a:gd name="T6" fmla="*/ 418 w 1242"/>
                <a:gd name="T7" fmla="*/ 1377 h 1377"/>
              </a:gdLst>
              <a:ahLst/>
              <a:cxnLst>
                <a:cxn ang="0">
                  <a:pos x="T0" y="T1"/>
                </a:cxn>
                <a:cxn ang="0">
                  <a:pos x="T2" y="T3"/>
                </a:cxn>
                <a:cxn ang="0">
                  <a:pos x="T4" y="T5"/>
                </a:cxn>
                <a:cxn ang="0">
                  <a:pos x="T6" y="T7"/>
                </a:cxn>
              </a:cxnLst>
              <a:rect l="0" t="0" r="r" b="b"/>
              <a:pathLst>
                <a:path w="1242" h="1377">
                  <a:moveTo>
                    <a:pt x="418" y="1377"/>
                  </a:moveTo>
                  <a:lnTo>
                    <a:pt x="0" y="0"/>
                  </a:lnTo>
                  <a:lnTo>
                    <a:pt x="1242" y="803"/>
                  </a:lnTo>
                  <a:lnTo>
                    <a:pt x="418" y="1377"/>
                  </a:lnTo>
                  <a:close/>
                </a:path>
              </a:pathLst>
            </a:custGeom>
            <a:solidFill>
              <a:srgbClr val="105A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4" name="Freeform 10"/>
            <p:cNvSpPr>
              <a:spLocks/>
            </p:cNvSpPr>
            <p:nvPr/>
          </p:nvSpPr>
          <p:spPr bwMode="auto">
            <a:xfrm>
              <a:off x="4313411" y="12693633"/>
              <a:ext cx="1197284" cy="1384070"/>
            </a:xfrm>
            <a:custGeom>
              <a:avLst/>
              <a:gdLst>
                <a:gd name="T0" fmla="*/ 0 w 1032"/>
                <a:gd name="T1" fmla="*/ 0 h 1193"/>
                <a:gd name="T2" fmla="*/ 1032 w 1032"/>
                <a:gd name="T3" fmla="*/ 8 h 1193"/>
                <a:gd name="T4" fmla="*/ 608 w 1032"/>
                <a:gd name="T5" fmla="*/ 1193 h 1193"/>
                <a:gd name="T6" fmla="*/ 0 w 1032"/>
                <a:gd name="T7" fmla="*/ 0 h 1193"/>
              </a:gdLst>
              <a:ahLst/>
              <a:cxnLst>
                <a:cxn ang="0">
                  <a:pos x="T0" y="T1"/>
                </a:cxn>
                <a:cxn ang="0">
                  <a:pos x="T2" y="T3"/>
                </a:cxn>
                <a:cxn ang="0">
                  <a:pos x="T4" y="T5"/>
                </a:cxn>
                <a:cxn ang="0">
                  <a:pos x="T6" y="T7"/>
                </a:cxn>
              </a:cxnLst>
              <a:rect l="0" t="0" r="r" b="b"/>
              <a:pathLst>
                <a:path w="1032" h="1193">
                  <a:moveTo>
                    <a:pt x="0" y="0"/>
                  </a:moveTo>
                  <a:lnTo>
                    <a:pt x="1032" y="8"/>
                  </a:lnTo>
                  <a:lnTo>
                    <a:pt x="608" y="1193"/>
                  </a:lnTo>
                  <a:lnTo>
                    <a:pt x="0" y="0"/>
                  </a:lnTo>
                  <a:close/>
                </a:path>
              </a:pathLst>
            </a:custGeom>
            <a:solidFill>
              <a:srgbClr val="6E82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5" name="Freeform 11"/>
            <p:cNvSpPr>
              <a:spLocks/>
            </p:cNvSpPr>
            <p:nvPr/>
          </p:nvSpPr>
          <p:spPr bwMode="auto">
            <a:xfrm>
              <a:off x="7644702" y="13092564"/>
              <a:ext cx="1132315" cy="1330703"/>
            </a:xfrm>
            <a:custGeom>
              <a:avLst/>
              <a:gdLst>
                <a:gd name="T0" fmla="*/ 808 w 976"/>
                <a:gd name="T1" fmla="*/ 0 h 1147"/>
                <a:gd name="T2" fmla="*/ 976 w 976"/>
                <a:gd name="T3" fmla="*/ 1147 h 1147"/>
                <a:gd name="T4" fmla="*/ 0 w 976"/>
                <a:gd name="T5" fmla="*/ 953 h 1147"/>
                <a:gd name="T6" fmla="*/ 808 w 976"/>
                <a:gd name="T7" fmla="*/ 0 h 1147"/>
              </a:gdLst>
              <a:ahLst/>
              <a:cxnLst>
                <a:cxn ang="0">
                  <a:pos x="T0" y="T1"/>
                </a:cxn>
                <a:cxn ang="0">
                  <a:pos x="T2" y="T3"/>
                </a:cxn>
                <a:cxn ang="0">
                  <a:pos x="T4" y="T5"/>
                </a:cxn>
                <a:cxn ang="0">
                  <a:pos x="T6" y="T7"/>
                </a:cxn>
              </a:cxnLst>
              <a:rect l="0" t="0" r="r" b="b"/>
              <a:pathLst>
                <a:path w="976" h="1147">
                  <a:moveTo>
                    <a:pt x="808" y="0"/>
                  </a:moveTo>
                  <a:lnTo>
                    <a:pt x="976" y="1147"/>
                  </a:lnTo>
                  <a:lnTo>
                    <a:pt x="0" y="953"/>
                  </a:lnTo>
                  <a:lnTo>
                    <a:pt x="808" y="0"/>
                  </a:lnTo>
                  <a:close/>
                </a:path>
              </a:pathLst>
            </a:custGeom>
            <a:solidFill>
              <a:srgbClr val="004B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6" name="Freeform 12"/>
            <p:cNvSpPr>
              <a:spLocks/>
            </p:cNvSpPr>
            <p:nvPr/>
          </p:nvSpPr>
          <p:spPr bwMode="auto">
            <a:xfrm>
              <a:off x="5563673" y="12710083"/>
              <a:ext cx="1174080" cy="1374788"/>
            </a:xfrm>
            <a:custGeom>
              <a:avLst/>
              <a:gdLst>
                <a:gd name="T0" fmla="*/ 0 w 1012"/>
                <a:gd name="T1" fmla="*/ 1185 h 1185"/>
                <a:gd name="T2" fmla="*/ 1012 w 1012"/>
                <a:gd name="T3" fmla="*/ 1139 h 1185"/>
                <a:gd name="T4" fmla="*/ 424 w 1012"/>
                <a:gd name="T5" fmla="*/ 0 h 1185"/>
                <a:gd name="T6" fmla="*/ 0 w 1012"/>
                <a:gd name="T7" fmla="*/ 1185 h 1185"/>
              </a:gdLst>
              <a:ahLst/>
              <a:cxnLst>
                <a:cxn ang="0">
                  <a:pos x="T0" y="T1"/>
                </a:cxn>
                <a:cxn ang="0">
                  <a:pos x="T2" y="T3"/>
                </a:cxn>
                <a:cxn ang="0">
                  <a:pos x="T4" y="T5"/>
                </a:cxn>
                <a:cxn ang="0">
                  <a:pos x="T6" y="T7"/>
                </a:cxn>
              </a:cxnLst>
              <a:rect l="0" t="0" r="r" b="b"/>
              <a:pathLst>
                <a:path w="1012" h="1185">
                  <a:moveTo>
                    <a:pt x="0" y="1185"/>
                  </a:moveTo>
                  <a:lnTo>
                    <a:pt x="1012" y="1139"/>
                  </a:lnTo>
                  <a:lnTo>
                    <a:pt x="424" y="0"/>
                  </a:lnTo>
                  <a:lnTo>
                    <a:pt x="0" y="1185"/>
                  </a:lnTo>
                  <a:close/>
                </a:path>
              </a:pathLst>
            </a:custGeom>
            <a:solidFill>
              <a:srgbClr val="3F6C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7" name="Freeform 13"/>
            <p:cNvSpPr>
              <a:spLocks/>
            </p:cNvSpPr>
            <p:nvPr/>
          </p:nvSpPr>
          <p:spPr bwMode="auto">
            <a:xfrm>
              <a:off x="6279284" y="8619998"/>
              <a:ext cx="1222807" cy="1045303"/>
            </a:xfrm>
            <a:custGeom>
              <a:avLst/>
              <a:gdLst>
                <a:gd name="T0" fmla="*/ 0 w 1054"/>
                <a:gd name="T1" fmla="*/ 901 h 901"/>
                <a:gd name="T2" fmla="*/ 1054 w 1054"/>
                <a:gd name="T3" fmla="*/ 798 h 901"/>
                <a:gd name="T4" fmla="*/ 1054 w 1054"/>
                <a:gd name="T5" fmla="*/ 798 h 901"/>
                <a:gd name="T6" fmla="*/ 1020 w 1054"/>
                <a:gd name="T7" fmla="*/ 672 h 901"/>
                <a:gd name="T8" fmla="*/ 940 w 1054"/>
                <a:gd name="T9" fmla="*/ 394 h 901"/>
                <a:gd name="T10" fmla="*/ 898 w 1054"/>
                <a:gd name="T11" fmla="*/ 248 h 901"/>
                <a:gd name="T12" fmla="*/ 860 w 1054"/>
                <a:gd name="T13" fmla="*/ 120 h 901"/>
                <a:gd name="T14" fmla="*/ 830 w 1054"/>
                <a:gd name="T15" fmla="*/ 32 h 901"/>
                <a:gd name="T16" fmla="*/ 820 w 1054"/>
                <a:gd name="T17" fmla="*/ 8 h 901"/>
                <a:gd name="T18" fmla="*/ 816 w 1054"/>
                <a:gd name="T19" fmla="*/ 2 h 901"/>
                <a:gd name="T20" fmla="*/ 814 w 1054"/>
                <a:gd name="T21" fmla="*/ 0 h 901"/>
                <a:gd name="T22" fmla="*/ 814 w 1054"/>
                <a:gd name="T23" fmla="*/ 0 h 901"/>
                <a:gd name="T24" fmla="*/ 774 w 1054"/>
                <a:gd name="T25" fmla="*/ 42 h 901"/>
                <a:gd name="T26" fmla="*/ 680 w 1054"/>
                <a:gd name="T27" fmla="*/ 146 h 901"/>
                <a:gd name="T28" fmla="*/ 400 w 1054"/>
                <a:gd name="T29" fmla="*/ 454 h 901"/>
                <a:gd name="T30" fmla="*/ 0 w 1054"/>
                <a:gd name="T31" fmla="*/ 901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4" h="901">
                  <a:moveTo>
                    <a:pt x="0" y="901"/>
                  </a:moveTo>
                  <a:lnTo>
                    <a:pt x="1054" y="798"/>
                  </a:lnTo>
                  <a:lnTo>
                    <a:pt x="1054" y="798"/>
                  </a:lnTo>
                  <a:lnTo>
                    <a:pt x="1020" y="672"/>
                  </a:lnTo>
                  <a:lnTo>
                    <a:pt x="940" y="394"/>
                  </a:lnTo>
                  <a:lnTo>
                    <a:pt x="898" y="248"/>
                  </a:lnTo>
                  <a:lnTo>
                    <a:pt x="860" y="120"/>
                  </a:lnTo>
                  <a:lnTo>
                    <a:pt x="830" y="32"/>
                  </a:lnTo>
                  <a:lnTo>
                    <a:pt x="820" y="8"/>
                  </a:lnTo>
                  <a:lnTo>
                    <a:pt x="816" y="2"/>
                  </a:lnTo>
                  <a:lnTo>
                    <a:pt x="814" y="0"/>
                  </a:lnTo>
                  <a:lnTo>
                    <a:pt x="814" y="0"/>
                  </a:lnTo>
                  <a:lnTo>
                    <a:pt x="774" y="42"/>
                  </a:lnTo>
                  <a:lnTo>
                    <a:pt x="680" y="146"/>
                  </a:lnTo>
                  <a:lnTo>
                    <a:pt x="400" y="454"/>
                  </a:lnTo>
                  <a:lnTo>
                    <a:pt x="0" y="901"/>
                  </a:lnTo>
                  <a:close/>
                </a:path>
              </a:pathLst>
            </a:custGeom>
            <a:solidFill>
              <a:srgbClr val="3F6C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8" name="Freeform 14"/>
            <p:cNvSpPr>
              <a:spLocks/>
            </p:cNvSpPr>
            <p:nvPr/>
          </p:nvSpPr>
          <p:spPr bwMode="auto">
            <a:xfrm>
              <a:off x="6279284" y="8619998"/>
              <a:ext cx="1222807" cy="1045303"/>
            </a:xfrm>
            <a:custGeom>
              <a:avLst/>
              <a:gdLst>
                <a:gd name="T0" fmla="*/ 0 w 1054"/>
                <a:gd name="T1" fmla="*/ 901 h 901"/>
                <a:gd name="T2" fmla="*/ 1054 w 1054"/>
                <a:gd name="T3" fmla="*/ 798 h 901"/>
                <a:gd name="T4" fmla="*/ 1054 w 1054"/>
                <a:gd name="T5" fmla="*/ 798 h 901"/>
                <a:gd name="T6" fmla="*/ 1020 w 1054"/>
                <a:gd name="T7" fmla="*/ 672 h 901"/>
                <a:gd name="T8" fmla="*/ 940 w 1054"/>
                <a:gd name="T9" fmla="*/ 394 h 901"/>
                <a:gd name="T10" fmla="*/ 898 w 1054"/>
                <a:gd name="T11" fmla="*/ 248 h 901"/>
                <a:gd name="T12" fmla="*/ 860 w 1054"/>
                <a:gd name="T13" fmla="*/ 120 h 901"/>
                <a:gd name="T14" fmla="*/ 830 w 1054"/>
                <a:gd name="T15" fmla="*/ 32 h 901"/>
                <a:gd name="T16" fmla="*/ 820 w 1054"/>
                <a:gd name="T17" fmla="*/ 8 h 901"/>
                <a:gd name="T18" fmla="*/ 816 w 1054"/>
                <a:gd name="T19" fmla="*/ 2 h 901"/>
                <a:gd name="T20" fmla="*/ 814 w 1054"/>
                <a:gd name="T21" fmla="*/ 0 h 901"/>
                <a:gd name="T22" fmla="*/ 814 w 1054"/>
                <a:gd name="T23" fmla="*/ 0 h 901"/>
                <a:gd name="T24" fmla="*/ 774 w 1054"/>
                <a:gd name="T25" fmla="*/ 42 h 901"/>
                <a:gd name="T26" fmla="*/ 680 w 1054"/>
                <a:gd name="T27" fmla="*/ 146 h 901"/>
                <a:gd name="T28" fmla="*/ 400 w 1054"/>
                <a:gd name="T29" fmla="*/ 454 h 901"/>
                <a:gd name="T30" fmla="*/ 0 w 1054"/>
                <a:gd name="T31" fmla="*/ 901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4" h="901">
                  <a:moveTo>
                    <a:pt x="0" y="901"/>
                  </a:moveTo>
                  <a:lnTo>
                    <a:pt x="1054" y="798"/>
                  </a:lnTo>
                  <a:lnTo>
                    <a:pt x="1054" y="798"/>
                  </a:lnTo>
                  <a:lnTo>
                    <a:pt x="1020" y="672"/>
                  </a:lnTo>
                  <a:lnTo>
                    <a:pt x="940" y="394"/>
                  </a:lnTo>
                  <a:lnTo>
                    <a:pt x="898" y="248"/>
                  </a:lnTo>
                  <a:lnTo>
                    <a:pt x="860" y="120"/>
                  </a:lnTo>
                  <a:lnTo>
                    <a:pt x="830" y="32"/>
                  </a:lnTo>
                  <a:lnTo>
                    <a:pt x="820" y="8"/>
                  </a:lnTo>
                  <a:lnTo>
                    <a:pt x="816" y="2"/>
                  </a:lnTo>
                  <a:lnTo>
                    <a:pt x="814" y="0"/>
                  </a:lnTo>
                  <a:lnTo>
                    <a:pt x="814" y="0"/>
                  </a:lnTo>
                  <a:lnTo>
                    <a:pt x="774" y="42"/>
                  </a:lnTo>
                  <a:lnTo>
                    <a:pt x="680" y="146"/>
                  </a:lnTo>
                  <a:lnTo>
                    <a:pt x="400" y="454"/>
                  </a:lnTo>
                  <a:lnTo>
                    <a:pt x="0" y="90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0" name="Freeform 16"/>
            <p:cNvSpPr>
              <a:spLocks/>
            </p:cNvSpPr>
            <p:nvPr/>
          </p:nvSpPr>
          <p:spPr bwMode="auto">
            <a:xfrm>
              <a:off x="9306234" y="13092564"/>
              <a:ext cx="751782" cy="1330701"/>
            </a:xfrm>
            <a:custGeom>
              <a:avLst/>
              <a:gdLst>
                <a:gd name="T0" fmla="*/ 0 w 648"/>
                <a:gd name="T1" fmla="*/ 0 h 1147"/>
                <a:gd name="T2" fmla="*/ 648 w 648"/>
                <a:gd name="T3" fmla="*/ 112 h 1147"/>
                <a:gd name="T4" fmla="*/ 168 w 648"/>
                <a:gd name="T5" fmla="*/ 1147 h 1147"/>
                <a:gd name="T6" fmla="*/ 0 w 648"/>
                <a:gd name="T7" fmla="*/ 0 h 1147"/>
              </a:gdLst>
              <a:ahLst/>
              <a:cxnLst>
                <a:cxn ang="0">
                  <a:pos x="T0" y="T1"/>
                </a:cxn>
                <a:cxn ang="0">
                  <a:pos x="T2" y="T3"/>
                </a:cxn>
                <a:cxn ang="0">
                  <a:pos x="T4" y="T5"/>
                </a:cxn>
                <a:cxn ang="0">
                  <a:pos x="T6" y="T7"/>
                </a:cxn>
              </a:cxnLst>
              <a:rect l="0" t="0" r="r" b="b"/>
              <a:pathLst>
                <a:path w="648" h="1147">
                  <a:moveTo>
                    <a:pt x="0" y="0"/>
                  </a:moveTo>
                  <a:lnTo>
                    <a:pt x="648" y="112"/>
                  </a:lnTo>
                  <a:lnTo>
                    <a:pt x="168" y="1147"/>
                  </a:lnTo>
                  <a:lnTo>
                    <a:pt x="0" y="0"/>
                  </a:lnTo>
                  <a:close/>
                </a:path>
              </a:pathLst>
            </a:custGeom>
            <a:solidFill>
              <a:srgbClr val="003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1" name="Freeform 17"/>
            <p:cNvSpPr>
              <a:spLocks/>
            </p:cNvSpPr>
            <p:nvPr/>
          </p:nvSpPr>
          <p:spPr bwMode="auto">
            <a:xfrm>
              <a:off x="9306234" y="11912218"/>
              <a:ext cx="955970" cy="795869"/>
            </a:xfrm>
            <a:custGeom>
              <a:avLst/>
              <a:gdLst>
                <a:gd name="T0" fmla="*/ 824 w 824"/>
                <a:gd name="T1" fmla="*/ 0 h 686"/>
                <a:gd name="T2" fmla="*/ 648 w 824"/>
                <a:gd name="T3" fmla="*/ 686 h 686"/>
                <a:gd name="T4" fmla="*/ 0 w 824"/>
                <a:gd name="T5" fmla="*/ 574 h 686"/>
                <a:gd name="T6" fmla="*/ 824 w 824"/>
                <a:gd name="T7" fmla="*/ 0 h 686"/>
              </a:gdLst>
              <a:ahLst/>
              <a:cxnLst>
                <a:cxn ang="0">
                  <a:pos x="T0" y="T1"/>
                </a:cxn>
                <a:cxn ang="0">
                  <a:pos x="T2" y="T3"/>
                </a:cxn>
                <a:cxn ang="0">
                  <a:pos x="T4" y="T5"/>
                </a:cxn>
                <a:cxn ang="0">
                  <a:pos x="T6" y="T7"/>
                </a:cxn>
              </a:cxnLst>
              <a:rect l="0" t="0" r="r" b="b"/>
              <a:pathLst>
                <a:path w="824" h="686">
                  <a:moveTo>
                    <a:pt x="824" y="0"/>
                  </a:moveTo>
                  <a:lnTo>
                    <a:pt x="648" y="686"/>
                  </a:lnTo>
                  <a:lnTo>
                    <a:pt x="0" y="574"/>
                  </a:lnTo>
                  <a:lnTo>
                    <a:pt x="824" y="0"/>
                  </a:lnTo>
                  <a:close/>
                </a:path>
              </a:pathLst>
            </a:custGeom>
            <a:solidFill>
              <a:srgbClr val="004B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2" name="Freeform 18"/>
            <p:cNvSpPr>
              <a:spLocks/>
            </p:cNvSpPr>
            <p:nvPr/>
          </p:nvSpPr>
          <p:spPr bwMode="auto">
            <a:xfrm>
              <a:off x="3712956" y="12693633"/>
              <a:ext cx="1044143" cy="1384070"/>
            </a:xfrm>
            <a:custGeom>
              <a:avLst/>
              <a:gdLst>
                <a:gd name="T0" fmla="*/ 292 w 900"/>
                <a:gd name="T1" fmla="*/ 0 h 1193"/>
                <a:gd name="T2" fmla="*/ 900 w 900"/>
                <a:gd name="T3" fmla="*/ 1193 h 1193"/>
                <a:gd name="T4" fmla="*/ 0 w 900"/>
                <a:gd name="T5" fmla="*/ 915 h 1193"/>
                <a:gd name="T6" fmla="*/ 292 w 900"/>
                <a:gd name="T7" fmla="*/ 0 h 1193"/>
              </a:gdLst>
              <a:ahLst/>
              <a:cxnLst>
                <a:cxn ang="0">
                  <a:pos x="T0" y="T1"/>
                </a:cxn>
                <a:cxn ang="0">
                  <a:pos x="T2" y="T3"/>
                </a:cxn>
                <a:cxn ang="0">
                  <a:pos x="T4" y="T5"/>
                </a:cxn>
                <a:cxn ang="0">
                  <a:pos x="T6" y="T7"/>
                </a:cxn>
              </a:cxnLst>
              <a:rect l="0" t="0" r="r" b="b"/>
              <a:pathLst>
                <a:path w="900" h="1193">
                  <a:moveTo>
                    <a:pt x="292" y="0"/>
                  </a:moveTo>
                  <a:lnTo>
                    <a:pt x="900" y="1193"/>
                  </a:lnTo>
                  <a:lnTo>
                    <a:pt x="0" y="915"/>
                  </a:lnTo>
                  <a:lnTo>
                    <a:pt x="292" y="0"/>
                  </a:lnTo>
                  <a:close/>
                </a:path>
              </a:pathLst>
            </a:custGeom>
            <a:solidFill>
              <a:srgbClr val="C58C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3" name="Freeform 19"/>
            <p:cNvSpPr>
              <a:spLocks/>
            </p:cNvSpPr>
            <p:nvPr/>
          </p:nvSpPr>
          <p:spPr bwMode="auto">
            <a:xfrm>
              <a:off x="3408617" y="11171932"/>
              <a:ext cx="510470" cy="1920063"/>
            </a:xfrm>
            <a:custGeom>
              <a:avLst/>
              <a:gdLst>
                <a:gd name="T0" fmla="*/ 440 w 440"/>
                <a:gd name="T1" fmla="*/ 740 h 1655"/>
                <a:gd name="T2" fmla="*/ 148 w 440"/>
                <a:gd name="T3" fmla="*/ 1655 h 1655"/>
                <a:gd name="T4" fmla="*/ 0 w 440"/>
                <a:gd name="T5" fmla="*/ 0 h 1655"/>
                <a:gd name="T6" fmla="*/ 440 w 440"/>
                <a:gd name="T7" fmla="*/ 740 h 1655"/>
              </a:gdLst>
              <a:ahLst/>
              <a:cxnLst>
                <a:cxn ang="0">
                  <a:pos x="T0" y="T1"/>
                </a:cxn>
                <a:cxn ang="0">
                  <a:pos x="T2" y="T3"/>
                </a:cxn>
                <a:cxn ang="0">
                  <a:pos x="T4" y="T5"/>
                </a:cxn>
                <a:cxn ang="0">
                  <a:pos x="T6" y="T7"/>
                </a:cxn>
              </a:cxnLst>
              <a:rect l="0" t="0" r="r" b="b"/>
              <a:pathLst>
                <a:path w="440" h="1655">
                  <a:moveTo>
                    <a:pt x="440" y="740"/>
                  </a:moveTo>
                  <a:lnTo>
                    <a:pt x="148" y="1655"/>
                  </a:lnTo>
                  <a:lnTo>
                    <a:pt x="0" y="0"/>
                  </a:lnTo>
                  <a:lnTo>
                    <a:pt x="440" y="740"/>
                  </a:lnTo>
                  <a:close/>
                </a:path>
              </a:pathLst>
            </a:custGeom>
            <a:solidFill>
              <a:srgbClr val="DFA5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4" name="Freeform 20"/>
            <p:cNvSpPr>
              <a:spLocks/>
            </p:cNvSpPr>
            <p:nvPr/>
          </p:nvSpPr>
          <p:spPr bwMode="auto">
            <a:xfrm>
              <a:off x="8446680" y="10260967"/>
              <a:ext cx="1440916" cy="931607"/>
            </a:xfrm>
            <a:custGeom>
              <a:avLst/>
              <a:gdLst>
                <a:gd name="T0" fmla="*/ 1242 w 1242"/>
                <a:gd name="T1" fmla="*/ 803 h 803"/>
                <a:gd name="T2" fmla="*/ 1238 w 1242"/>
                <a:gd name="T3" fmla="*/ 22 h 803"/>
                <a:gd name="T4" fmla="*/ 0 w 1242"/>
                <a:gd name="T5" fmla="*/ 0 h 803"/>
                <a:gd name="T6" fmla="*/ 1242 w 1242"/>
                <a:gd name="T7" fmla="*/ 803 h 803"/>
              </a:gdLst>
              <a:ahLst/>
              <a:cxnLst>
                <a:cxn ang="0">
                  <a:pos x="T0" y="T1"/>
                </a:cxn>
                <a:cxn ang="0">
                  <a:pos x="T2" y="T3"/>
                </a:cxn>
                <a:cxn ang="0">
                  <a:pos x="T4" y="T5"/>
                </a:cxn>
                <a:cxn ang="0">
                  <a:pos x="T6" y="T7"/>
                </a:cxn>
              </a:cxnLst>
              <a:rect l="0" t="0" r="r" b="b"/>
              <a:pathLst>
                <a:path w="1242" h="803">
                  <a:moveTo>
                    <a:pt x="1242" y="803"/>
                  </a:moveTo>
                  <a:lnTo>
                    <a:pt x="1238" y="22"/>
                  </a:lnTo>
                  <a:lnTo>
                    <a:pt x="0" y="0"/>
                  </a:lnTo>
                  <a:lnTo>
                    <a:pt x="1242" y="803"/>
                  </a:lnTo>
                  <a:close/>
                </a:path>
              </a:pathLst>
            </a:custGeom>
            <a:solidFill>
              <a:srgbClr val="004B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5" name="Freeform 21"/>
            <p:cNvSpPr>
              <a:spLocks/>
            </p:cNvSpPr>
            <p:nvPr/>
          </p:nvSpPr>
          <p:spPr bwMode="auto">
            <a:xfrm>
              <a:off x="10638752" y="11912218"/>
              <a:ext cx="459422" cy="819071"/>
            </a:xfrm>
            <a:custGeom>
              <a:avLst/>
              <a:gdLst>
                <a:gd name="T0" fmla="*/ 0 w 396"/>
                <a:gd name="T1" fmla="*/ 686 h 706"/>
                <a:gd name="T2" fmla="*/ 396 w 396"/>
                <a:gd name="T3" fmla="*/ 706 h 706"/>
                <a:gd name="T4" fmla="*/ 176 w 396"/>
                <a:gd name="T5" fmla="*/ 0 h 706"/>
                <a:gd name="T6" fmla="*/ 0 w 396"/>
                <a:gd name="T7" fmla="*/ 686 h 706"/>
              </a:gdLst>
              <a:ahLst/>
              <a:cxnLst>
                <a:cxn ang="0">
                  <a:pos x="T0" y="T1"/>
                </a:cxn>
                <a:cxn ang="0">
                  <a:pos x="T2" y="T3"/>
                </a:cxn>
                <a:cxn ang="0">
                  <a:pos x="T4" y="T5"/>
                </a:cxn>
                <a:cxn ang="0">
                  <a:pos x="T6" y="T7"/>
                </a:cxn>
              </a:cxnLst>
              <a:rect l="0" t="0" r="r" b="b"/>
              <a:pathLst>
                <a:path w="396" h="706">
                  <a:moveTo>
                    <a:pt x="0" y="686"/>
                  </a:moveTo>
                  <a:lnTo>
                    <a:pt x="396" y="706"/>
                  </a:lnTo>
                  <a:lnTo>
                    <a:pt x="176" y="0"/>
                  </a:lnTo>
                  <a:lnTo>
                    <a:pt x="0" y="686"/>
                  </a:lnTo>
                  <a:close/>
                </a:path>
              </a:pathLst>
            </a:custGeom>
            <a:solidFill>
              <a:srgbClr val="003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6" name="Freeform 22"/>
            <p:cNvSpPr>
              <a:spLocks/>
            </p:cNvSpPr>
            <p:nvPr/>
          </p:nvSpPr>
          <p:spPr bwMode="auto">
            <a:xfrm>
              <a:off x="9651701" y="13322877"/>
              <a:ext cx="1016299" cy="1200764"/>
            </a:xfrm>
            <a:custGeom>
              <a:avLst/>
              <a:gdLst>
                <a:gd name="T0" fmla="*/ 876 w 876"/>
                <a:gd name="T1" fmla="*/ 20 h 1035"/>
                <a:gd name="T2" fmla="*/ 480 w 876"/>
                <a:gd name="T3" fmla="*/ 0 h 1035"/>
                <a:gd name="T4" fmla="*/ 0 w 876"/>
                <a:gd name="T5" fmla="*/ 1035 h 1035"/>
                <a:gd name="T6" fmla="*/ 678 w 876"/>
                <a:gd name="T7" fmla="*/ 841 h 1035"/>
                <a:gd name="T8" fmla="*/ 876 w 876"/>
                <a:gd name="T9" fmla="*/ 20 h 1035"/>
              </a:gdLst>
              <a:ahLst/>
              <a:cxnLst>
                <a:cxn ang="0">
                  <a:pos x="T0" y="T1"/>
                </a:cxn>
                <a:cxn ang="0">
                  <a:pos x="T2" y="T3"/>
                </a:cxn>
                <a:cxn ang="0">
                  <a:pos x="T4" y="T5"/>
                </a:cxn>
                <a:cxn ang="0">
                  <a:pos x="T6" y="T7"/>
                </a:cxn>
                <a:cxn ang="0">
                  <a:pos x="T8" y="T9"/>
                </a:cxn>
              </a:cxnLst>
              <a:rect l="0" t="0" r="r" b="b"/>
              <a:pathLst>
                <a:path w="876" h="1035">
                  <a:moveTo>
                    <a:pt x="876" y="20"/>
                  </a:moveTo>
                  <a:lnTo>
                    <a:pt x="480" y="0"/>
                  </a:lnTo>
                  <a:lnTo>
                    <a:pt x="0" y="1035"/>
                  </a:lnTo>
                  <a:lnTo>
                    <a:pt x="678" y="841"/>
                  </a:lnTo>
                  <a:lnTo>
                    <a:pt x="876" y="20"/>
                  </a:lnTo>
                  <a:close/>
                </a:path>
              </a:pathLst>
            </a:custGeom>
            <a:solidFill>
              <a:srgbClr val="0018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pic>
        <p:nvPicPr>
          <p:cNvPr id="68" name="Picture 6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0606" y="5165683"/>
            <a:ext cx="5237304" cy="1142388"/>
          </a:xfrm>
          <a:prstGeom prst="rect">
            <a:avLst/>
          </a:prstGeom>
        </p:spPr>
      </p:pic>
      <p:grpSp>
        <p:nvGrpSpPr>
          <p:cNvPr id="71" name="Group 70"/>
          <p:cNvGrpSpPr/>
          <p:nvPr/>
        </p:nvGrpSpPr>
        <p:grpSpPr>
          <a:xfrm rot="7103205">
            <a:off x="-2451660" y="1605175"/>
            <a:ext cx="6394574" cy="4009060"/>
            <a:chOff x="1251506" y="8619998"/>
            <a:chExt cx="9416494" cy="5903643"/>
          </a:xfrm>
        </p:grpSpPr>
        <p:sp>
          <p:nvSpPr>
            <p:cNvPr id="72" name="Freeform 71"/>
            <p:cNvSpPr>
              <a:spLocks/>
            </p:cNvSpPr>
            <p:nvPr/>
          </p:nvSpPr>
          <p:spPr bwMode="auto">
            <a:xfrm>
              <a:off x="6279284" y="10260967"/>
              <a:ext cx="1222807" cy="1381749"/>
            </a:xfrm>
            <a:custGeom>
              <a:avLst/>
              <a:gdLst>
                <a:gd name="T0" fmla="*/ 0 w 1054"/>
                <a:gd name="T1" fmla="*/ 103 h 1191"/>
                <a:gd name="T2" fmla="*/ 1054 w 1054"/>
                <a:gd name="T3" fmla="*/ 0 h 1191"/>
                <a:gd name="T4" fmla="*/ 76 w 1054"/>
                <a:gd name="T5" fmla="*/ 1191 h 1191"/>
                <a:gd name="T6" fmla="*/ 0 w 1054"/>
                <a:gd name="T7" fmla="*/ 103 h 1191"/>
              </a:gdLst>
              <a:ahLst/>
              <a:cxnLst>
                <a:cxn ang="0">
                  <a:pos x="T0" y="T1"/>
                </a:cxn>
                <a:cxn ang="0">
                  <a:pos x="T2" y="T3"/>
                </a:cxn>
                <a:cxn ang="0">
                  <a:pos x="T4" y="T5"/>
                </a:cxn>
                <a:cxn ang="0">
                  <a:pos x="T6" y="T7"/>
                </a:cxn>
              </a:cxnLst>
              <a:rect l="0" t="0" r="r" b="b"/>
              <a:pathLst>
                <a:path w="1054" h="1191">
                  <a:moveTo>
                    <a:pt x="0" y="103"/>
                  </a:moveTo>
                  <a:lnTo>
                    <a:pt x="1054" y="0"/>
                  </a:lnTo>
                  <a:lnTo>
                    <a:pt x="76" y="1191"/>
                  </a:lnTo>
                  <a:lnTo>
                    <a:pt x="0" y="103"/>
                  </a:lnTo>
                  <a:close/>
                </a:path>
              </a:pathLst>
            </a:custGeom>
            <a:solidFill>
              <a:srgbClr val="6E82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3" name="Freeform 72"/>
            <p:cNvSpPr>
              <a:spLocks/>
            </p:cNvSpPr>
            <p:nvPr/>
          </p:nvSpPr>
          <p:spPr bwMode="auto">
            <a:xfrm>
              <a:off x="6435567" y="10260967"/>
              <a:ext cx="1619581" cy="1597538"/>
            </a:xfrm>
            <a:custGeom>
              <a:avLst/>
              <a:gdLst>
                <a:gd name="T0" fmla="*/ 978 w 1396"/>
                <a:gd name="T1" fmla="*/ 0 h 1377"/>
                <a:gd name="T2" fmla="*/ 1396 w 1396"/>
                <a:gd name="T3" fmla="*/ 1377 h 1377"/>
                <a:gd name="T4" fmla="*/ 0 w 1396"/>
                <a:gd name="T5" fmla="*/ 1191 h 1377"/>
                <a:gd name="T6" fmla="*/ 978 w 1396"/>
                <a:gd name="T7" fmla="*/ 0 h 1377"/>
              </a:gdLst>
              <a:ahLst/>
              <a:cxnLst>
                <a:cxn ang="0">
                  <a:pos x="T0" y="T1"/>
                </a:cxn>
                <a:cxn ang="0">
                  <a:pos x="T2" y="T3"/>
                </a:cxn>
                <a:cxn ang="0">
                  <a:pos x="T4" y="T5"/>
                </a:cxn>
                <a:cxn ang="0">
                  <a:pos x="T6" y="T7"/>
                </a:cxn>
              </a:cxnLst>
              <a:rect l="0" t="0" r="r" b="b"/>
              <a:pathLst>
                <a:path w="1396" h="1377">
                  <a:moveTo>
                    <a:pt x="978" y="0"/>
                  </a:moveTo>
                  <a:lnTo>
                    <a:pt x="1396" y="1377"/>
                  </a:lnTo>
                  <a:lnTo>
                    <a:pt x="0" y="1191"/>
                  </a:lnTo>
                  <a:lnTo>
                    <a:pt x="978" y="0"/>
                  </a:lnTo>
                  <a:close/>
                </a:path>
              </a:pathLst>
            </a:custGeom>
            <a:solidFill>
              <a:srgbClr val="3F6C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4" name="Freeform 73"/>
            <p:cNvSpPr>
              <a:spLocks/>
            </p:cNvSpPr>
            <p:nvPr/>
          </p:nvSpPr>
          <p:spPr bwMode="auto">
            <a:xfrm>
              <a:off x="6435567" y="12710083"/>
              <a:ext cx="1619581" cy="1321421"/>
            </a:xfrm>
            <a:custGeom>
              <a:avLst/>
              <a:gdLst>
                <a:gd name="T0" fmla="*/ 0 w 1396"/>
                <a:gd name="T1" fmla="*/ 0 h 1139"/>
                <a:gd name="T2" fmla="*/ 588 w 1396"/>
                <a:gd name="T3" fmla="*/ 1139 h 1139"/>
                <a:gd name="T4" fmla="*/ 1396 w 1396"/>
                <a:gd name="T5" fmla="*/ 186 h 1139"/>
                <a:gd name="T6" fmla="*/ 0 w 1396"/>
                <a:gd name="T7" fmla="*/ 0 h 1139"/>
              </a:gdLst>
              <a:ahLst/>
              <a:cxnLst>
                <a:cxn ang="0">
                  <a:pos x="T0" y="T1"/>
                </a:cxn>
                <a:cxn ang="0">
                  <a:pos x="T2" y="T3"/>
                </a:cxn>
                <a:cxn ang="0">
                  <a:pos x="T4" y="T5"/>
                </a:cxn>
                <a:cxn ang="0">
                  <a:pos x="T6" y="T7"/>
                </a:cxn>
              </a:cxnLst>
              <a:rect l="0" t="0" r="r" b="b"/>
              <a:pathLst>
                <a:path w="1396" h="1139">
                  <a:moveTo>
                    <a:pt x="0" y="0"/>
                  </a:moveTo>
                  <a:lnTo>
                    <a:pt x="588" y="1139"/>
                  </a:lnTo>
                  <a:lnTo>
                    <a:pt x="1396" y="186"/>
                  </a:lnTo>
                  <a:lnTo>
                    <a:pt x="0" y="0"/>
                  </a:lnTo>
                  <a:close/>
                </a:path>
              </a:pathLst>
            </a:custGeom>
            <a:solidFill>
              <a:srgbClr val="105A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5" name="Freeform 74"/>
            <p:cNvSpPr>
              <a:spLocks/>
            </p:cNvSpPr>
            <p:nvPr/>
          </p:nvSpPr>
          <p:spPr bwMode="auto">
            <a:xfrm>
              <a:off x="8446680" y="10260966"/>
              <a:ext cx="1440916" cy="1597538"/>
            </a:xfrm>
            <a:custGeom>
              <a:avLst/>
              <a:gdLst>
                <a:gd name="T0" fmla="*/ 418 w 1242"/>
                <a:gd name="T1" fmla="*/ 1377 h 1377"/>
                <a:gd name="T2" fmla="*/ 0 w 1242"/>
                <a:gd name="T3" fmla="*/ 0 h 1377"/>
                <a:gd name="T4" fmla="*/ 1242 w 1242"/>
                <a:gd name="T5" fmla="*/ 803 h 1377"/>
                <a:gd name="T6" fmla="*/ 418 w 1242"/>
                <a:gd name="T7" fmla="*/ 1377 h 1377"/>
              </a:gdLst>
              <a:ahLst/>
              <a:cxnLst>
                <a:cxn ang="0">
                  <a:pos x="T0" y="T1"/>
                </a:cxn>
                <a:cxn ang="0">
                  <a:pos x="T2" y="T3"/>
                </a:cxn>
                <a:cxn ang="0">
                  <a:pos x="T4" y="T5"/>
                </a:cxn>
                <a:cxn ang="0">
                  <a:pos x="T6" y="T7"/>
                </a:cxn>
              </a:cxnLst>
              <a:rect l="0" t="0" r="r" b="b"/>
              <a:pathLst>
                <a:path w="1242" h="1377">
                  <a:moveTo>
                    <a:pt x="418" y="1377"/>
                  </a:moveTo>
                  <a:lnTo>
                    <a:pt x="0" y="0"/>
                  </a:lnTo>
                  <a:lnTo>
                    <a:pt x="1242" y="803"/>
                  </a:lnTo>
                  <a:lnTo>
                    <a:pt x="418" y="1377"/>
                  </a:lnTo>
                  <a:close/>
                </a:path>
              </a:pathLst>
            </a:custGeom>
            <a:solidFill>
              <a:srgbClr val="105A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6" name="Freeform 10"/>
            <p:cNvSpPr>
              <a:spLocks/>
            </p:cNvSpPr>
            <p:nvPr/>
          </p:nvSpPr>
          <p:spPr bwMode="auto">
            <a:xfrm>
              <a:off x="4313411" y="12693633"/>
              <a:ext cx="1197284" cy="1384070"/>
            </a:xfrm>
            <a:custGeom>
              <a:avLst/>
              <a:gdLst>
                <a:gd name="T0" fmla="*/ 0 w 1032"/>
                <a:gd name="T1" fmla="*/ 0 h 1193"/>
                <a:gd name="T2" fmla="*/ 1032 w 1032"/>
                <a:gd name="T3" fmla="*/ 8 h 1193"/>
                <a:gd name="T4" fmla="*/ 608 w 1032"/>
                <a:gd name="T5" fmla="*/ 1193 h 1193"/>
                <a:gd name="T6" fmla="*/ 0 w 1032"/>
                <a:gd name="T7" fmla="*/ 0 h 1193"/>
              </a:gdLst>
              <a:ahLst/>
              <a:cxnLst>
                <a:cxn ang="0">
                  <a:pos x="T0" y="T1"/>
                </a:cxn>
                <a:cxn ang="0">
                  <a:pos x="T2" y="T3"/>
                </a:cxn>
                <a:cxn ang="0">
                  <a:pos x="T4" y="T5"/>
                </a:cxn>
                <a:cxn ang="0">
                  <a:pos x="T6" y="T7"/>
                </a:cxn>
              </a:cxnLst>
              <a:rect l="0" t="0" r="r" b="b"/>
              <a:pathLst>
                <a:path w="1032" h="1193">
                  <a:moveTo>
                    <a:pt x="0" y="0"/>
                  </a:moveTo>
                  <a:lnTo>
                    <a:pt x="1032" y="8"/>
                  </a:lnTo>
                  <a:lnTo>
                    <a:pt x="608" y="1193"/>
                  </a:lnTo>
                  <a:lnTo>
                    <a:pt x="0" y="0"/>
                  </a:lnTo>
                  <a:close/>
                </a:path>
              </a:pathLst>
            </a:custGeom>
            <a:solidFill>
              <a:srgbClr val="6E82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7" name="Freeform 11"/>
            <p:cNvSpPr>
              <a:spLocks/>
            </p:cNvSpPr>
            <p:nvPr/>
          </p:nvSpPr>
          <p:spPr bwMode="auto">
            <a:xfrm>
              <a:off x="7644702" y="13092564"/>
              <a:ext cx="1132315" cy="1330703"/>
            </a:xfrm>
            <a:custGeom>
              <a:avLst/>
              <a:gdLst>
                <a:gd name="T0" fmla="*/ 808 w 976"/>
                <a:gd name="T1" fmla="*/ 0 h 1147"/>
                <a:gd name="T2" fmla="*/ 976 w 976"/>
                <a:gd name="T3" fmla="*/ 1147 h 1147"/>
                <a:gd name="T4" fmla="*/ 0 w 976"/>
                <a:gd name="T5" fmla="*/ 953 h 1147"/>
                <a:gd name="T6" fmla="*/ 808 w 976"/>
                <a:gd name="T7" fmla="*/ 0 h 1147"/>
              </a:gdLst>
              <a:ahLst/>
              <a:cxnLst>
                <a:cxn ang="0">
                  <a:pos x="T0" y="T1"/>
                </a:cxn>
                <a:cxn ang="0">
                  <a:pos x="T2" y="T3"/>
                </a:cxn>
                <a:cxn ang="0">
                  <a:pos x="T4" y="T5"/>
                </a:cxn>
                <a:cxn ang="0">
                  <a:pos x="T6" y="T7"/>
                </a:cxn>
              </a:cxnLst>
              <a:rect l="0" t="0" r="r" b="b"/>
              <a:pathLst>
                <a:path w="976" h="1147">
                  <a:moveTo>
                    <a:pt x="808" y="0"/>
                  </a:moveTo>
                  <a:lnTo>
                    <a:pt x="976" y="1147"/>
                  </a:lnTo>
                  <a:lnTo>
                    <a:pt x="0" y="953"/>
                  </a:lnTo>
                  <a:lnTo>
                    <a:pt x="808" y="0"/>
                  </a:lnTo>
                  <a:close/>
                </a:path>
              </a:pathLst>
            </a:custGeom>
            <a:solidFill>
              <a:srgbClr val="004B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8" name="Freeform 12"/>
            <p:cNvSpPr>
              <a:spLocks/>
            </p:cNvSpPr>
            <p:nvPr/>
          </p:nvSpPr>
          <p:spPr bwMode="auto">
            <a:xfrm>
              <a:off x="5563673" y="12710083"/>
              <a:ext cx="1174080" cy="1374788"/>
            </a:xfrm>
            <a:custGeom>
              <a:avLst/>
              <a:gdLst>
                <a:gd name="T0" fmla="*/ 0 w 1012"/>
                <a:gd name="T1" fmla="*/ 1185 h 1185"/>
                <a:gd name="T2" fmla="*/ 1012 w 1012"/>
                <a:gd name="T3" fmla="*/ 1139 h 1185"/>
                <a:gd name="T4" fmla="*/ 424 w 1012"/>
                <a:gd name="T5" fmla="*/ 0 h 1185"/>
                <a:gd name="T6" fmla="*/ 0 w 1012"/>
                <a:gd name="T7" fmla="*/ 1185 h 1185"/>
              </a:gdLst>
              <a:ahLst/>
              <a:cxnLst>
                <a:cxn ang="0">
                  <a:pos x="T0" y="T1"/>
                </a:cxn>
                <a:cxn ang="0">
                  <a:pos x="T2" y="T3"/>
                </a:cxn>
                <a:cxn ang="0">
                  <a:pos x="T4" y="T5"/>
                </a:cxn>
                <a:cxn ang="0">
                  <a:pos x="T6" y="T7"/>
                </a:cxn>
              </a:cxnLst>
              <a:rect l="0" t="0" r="r" b="b"/>
              <a:pathLst>
                <a:path w="1012" h="1185">
                  <a:moveTo>
                    <a:pt x="0" y="1185"/>
                  </a:moveTo>
                  <a:lnTo>
                    <a:pt x="1012" y="1139"/>
                  </a:lnTo>
                  <a:lnTo>
                    <a:pt x="424" y="0"/>
                  </a:lnTo>
                  <a:lnTo>
                    <a:pt x="0" y="1185"/>
                  </a:lnTo>
                  <a:close/>
                </a:path>
              </a:pathLst>
            </a:custGeom>
            <a:solidFill>
              <a:srgbClr val="3F6C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9" name="Freeform 13"/>
            <p:cNvSpPr>
              <a:spLocks/>
            </p:cNvSpPr>
            <p:nvPr/>
          </p:nvSpPr>
          <p:spPr bwMode="auto">
            <a:xfrm>
              <a:off x="6279284" y="8619998"/>
              <a:ext cx="1222807" cy="1045303"/>
            </a:xfrm>
            <a:custGeom>
              <a:avLst/>
              <a:gdLst>
                <a:gd name="T0" fmla="*/ 0 w 1054"/>
                <a:gd name="T1" fmla="*/ 901 h 901"/>
                <a:gd name="T2" fmla="*/ 1054 w 1054"/>
                <a:gd name="T3" fmla="*/ 798 h 901"/>
                <a:gd name="T4" fmla="*/ 1054 w 1054"/>
                <a:gd name="T5" fmla="*/ 798 h 901"/>
                <a:gd name="T6" fmla="*/ 1020 w 1054"/>
                <a:gd name="T7" fmla="*/ 672 h 901"/>
                <a:gd name="T8" fmla="*/ 940 w 1054"/>
                <a:gd name="T9" fmla="*/ 394 h 901"/>
                <a:gd name="T10" fmla="*/ 898 w 1054"/>
                <a:gd name="T11" fmla="*/ 248 h 901"/>
                <a:gd name="T12" fmla="*/ 860 w 1054"/>
                <a:gd name="T13" fmla="*/ 120 h 901"/>
                <a:gd name="T14" fmla="*/ 830 w 1054"/>
                <a:gd name="T15" fmla="*/ 32 h 901"/>
                <a:gd name="T16" fmla="*/ 820 w 1054"/>
                <a:gd name="T17" fmla="*/ 8 h 901"/>
                <a:gd name="T18" fmla="*/ 816 w 1054"/>
                <a:gd name="T19" fmla="*/ 2 h 901"/>
                <a:gd name="T20" fmla="*/ 814 w 1054"/>
                <a:gd name="T21" fmla="*/ 0 h 901"/>
                <a:gd name="T22" fmla="*/ 814 w 1054"/>
                <a:gd name="T23" fmla="*/ 0 h 901"/>
                <a:gd name="T24" fmla="*/ 774 w 1054"/>
                <a:gd name="T25" fmla="*/ 42 h 901"/>
                <a:gd name="T26" fmla="*/ 680 w 1054"/>
                <a:gd name="T27" fmla="*/ 146 h 901"/>
                <a:gd name="T28" fmla="*/ 400 w 1054"/>
                <a:gd name="T29" fmla="*/ 454 h 901"/>
                <a:gd name="T30" fmla="*/ 0 w 1054"/>
                <a:gd name="T31" fmla="*/ 901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4" h="901">
                  <a:moveTo>
                    <a:pt x="0" y="901"/>
                  </a:moveTo>
                  <a:lnTo>
                    <a:pt x="1054" y="798"/>
                  </a:lnTo>
                  <a:lnTo>
                    <a:pt x="1054" y="798"/>
                  </a:lnTo>
                  <a:lnTo>
                    <a:pt x="1020" y="672"/>
                  </a:lnTo>
                  <a:lnTo>
                    <a:pt x="940" y="394"/>
                  </a:lnTo>
                  <a:lnTo>
                    <a:pt x="898" y="248"/>
                  </a:lnTo>
                  <a:lnTo>
                    <a:pt x="860" y="120"/>
                  </a:lnTo>
                  <a:lnTo>
                    <a:pt x="830" y="32"/>
                  </a:lnTo>
                  <a:lnTo>
                    <a:pt x="820" y="8"/>
                  </a:lnTo>
                  <a:lnTo>
                    <a:pt x="816" y="2"/>
                  </a:lnTo>
                  <a:lnTo>
                    <a:pt x="814" y="0"/>
                  </a:lnTo>
                  <a:lnTo>
                    <a:pt x="814" y="0"/>
                  </a:lnTo>
                  <a:lnTo>
                    <a:pt x="774" y="42"/>
                  </a:lnTo>
                  <a:lnTo>
                    <a:pt x="680" y="146"/>
                  </a:lnTo>
                  <a:lnTo>
                    <a:pt x="400" y="454"/>
                  </a:lnTo>
                  <a:lnTo>
                    <a:pt x="0" y="901"/>
                  </a:lnTo>
                  <a:close/>
                </a:path>
              </a:pathLst>
            </a:custGeom>
            <a:solidFill>
              <a:srgbClr val="3F6C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0" name="Freeform 14"/>
            <p:cNvSpPr>
              <a:spLocks/>
            </p:cNvSpPr>
            <p:nvPr/>
          </p:nvSpPr>
          <p:spPr bwMode="auto">
            <a:xfrm>
              <a:off x="6279284" y="8619998"/>
              <a:ext cx="1222807" cy="1045303"/>
            </a:xfrm>
            <a:custGeom>
              <a:avLst/>
              <a:gdLst>
                <a:gd name="T0" fmla="*/ 0 w 1054"/>
                <a:gd name="T1" fmla="*/ 901 h 901"/>
                <a:gd name="T2" fmla="*/ 1054 w 1054"/>
                <a:gd name="T3" fmla="*/ 798 h 901"/>
                <a:gd name="T4" fmla="*/ 1054 w 1054"/>
                <a:gd name="T5" fmla="*/ 798 h 901"/>
                <a:gd name="T6" fmla="*/ 1020 w 1054"/>
                <a:gd name="T7" fmla="*/ 672 h 901"/>
                <a:gd name="T8" fmla="*/ 940 w 1054"/>
                <a:gd name="T9" fmla="*/ 394 h 901"/>
                <a:gd name="T10" fmla="*/ 898 w 1054"/>
                <a:gd name="T11" fmla="*/ 248 h 901"/>
                <a:gd name="T12" fmla="*/ 860 w 1054"/>
                <a:gd name="T13" fmla="*/ 120 h 901"/>
                <a:gd name="T14" fmla="*/ 830 w 1054"/>
                <a:gd name="T15" fmla="*/ 32 h 901"/>
                <a:gd name="T16" fmla="*/ 820 w 1054"/>
                <a:gd name="T17" fmla="*/ 8 h 901"/>
                <a:gd name="T18" fmla="*/ 816 w 1054"/>
                <a:gd name="T19" fmla="*/ 2 h 901"/>
                <a:gd name="T20" fmla="*/ 814 w 1054"/>
                <a:gd name="T21" fmla="*/ 0 h 901"/>
                <a:gd name="T22" fmla="*/ 814 w 1054"/>
                <a:gd name="T23" fmla="*/ 0 h 901"/>
                <a:gd name="T24" fmla="*/ 774 w 1054"/>
                <a:gd name="T25" fmla="*/ 42 h 901"/>
                <a:gd name="T26" fmla="*/ 680 w 1054"/>
                <a:gd name="T27" fmla="*/ 146 h 901"/>
                <a:gd name="T28" fmla="*/ 400 w 1054"/>
                <a:gd name="T29" fmla="*/ 454 h 901"/>
                <a:gd name="T30" fmla="*/ 0 w 1054"/>
                <a:gd name="T31" fmla="*/ 901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4" h="901">
                  <a:moveTo>
                    <a:pt x="0" y="901"/>
                  </a:moveTo>
                  <a:lnTo>
                    <a:pt x="1054" y="798"/>
                  </a:lnTo>
                  <a:lnTo>
                    <a:pt x="1054" y="798"/>
                  </a:lnTo>
                  <a:lnTo>
                    <a:pt x="1020" y="672"/>
                  </a:lnTo>
                  <a:lnTo>
                    <a:pt x="940" y="394"/>
                  </a:lnTo>
                  <a:lnTo>
                    <a:pt x="898" y="248"/>
                  </a:lnTo>
                  <a:lnTo>
                    <a:pt x="860" y="120"/>
                  </a:lnTo>
                  <a:lnTo>
                    <a:pt x="830" y="32"/>
                  </a:lnTo>
                  <a:lnTo>
                    <a:pt x="820" y="8"/>
                  </a:lnTo>
                  <a:lnTo>
                    <a:pt x="816" y="2"/>
                  </a:lnTo>
                  <a:lnTo>
                    <a:pt x="814" y="0"/>
                  </a:lnTo>
                  <a:lnTo>
                    <a:pt x="814" y="0"/>
                  </a:lnTo>
                  <a:lnTo>
                    <a:pt x="774" y="42"/>
                  </a:lnTo>
                  <a:lnTo>
                    <a:pt x="680" y="146"/>
                  </a:lnTo>
                  <a:lnTo>
                    <a:pt x="400" y="454"/>
                  </a:lnTo>
                  <a:lnTo>
                    <a:pt x="0" y="90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1" name="Freeform 16"/>
            <p:cNvSpPr>
              <a:spLocks/>
            </p:cNvSpPr>
            <p:nvPr/>
          </p:nvSpPr>
          <p:spPr bwMode="auto">
            <a:xfrm>
              <a:off x="9306233" y="13092562"/>
              <a:ext cx="751782" cy="1330701"/>
            </a:xfrm>
            <a:custGeom>
              <a:avLst/>
              <a:gdLst>
                <a:gd name="T0" fmla="*/ 0 w 648"/>
                <a:gd name="T1" fmla="*/ 0 h 1147"/>
                <a:gd name="T2" fmla="*/ 648 w 648"/>
                <a:gd name="T3" fmla="*/ 112 h 1147"/>
                <a:gd name="T4" fmla="*/ 168 w 648"/>
                <a:gd name="T5" fmla="*/ 1147 h 1147"/>
                <a:gd name="T6" fmla="*/ 0 w 648"/>
                <a:gd name="T7" fmla="*/ 0 h 1147"/>
              </a:gdLst>
              <a:ahLst/>
              <a:cxnLst>
                <a:cxn ang="0">
                  <a:pos x="T0" y="T1"/>
                </a:cxn>
                <a:cxn ang="0">
                  <a:pos x="T2" y="T3"/>
                </a:cxn>
                <a:cxn ang="0">
                  <a:pos x="T4" y="T5"/>
                </a:cxn>
                <a:cxn ang="0">
                  <a:pos x="T6" y="T7"/>
                </a:cxn>
              </a:cxnLst>
              <a:rect l="0" t="0" r="r" b="b"/>
              <a:pathLst>
                <a:path w="648" h="1147">
                  <a:moveTo>
                    <a:pt x="0" y="0"/>
                  </a:moveTo>
                  <a:lnTo>
                    <a:pt x="648" y="112"/>
                  </a:lnTo>
                  <a:lnTo>
                    <a:pt x="168" y="1147"/>
                  </a:lnTo>
                  <a:lnTo>
                    <a:pt x="0" y="0"/>
                  </a:lnTo>
                  <a:close/>
                </a:path>
              </a:pathLst>
            </a:custGeom>
            <a:solidFill>
              <a:srgbClr val="003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2" name="Freeform 17"/>
            <p:cNvSpPr>
              <a:spLocks/>
            </p:cNvSpPr>
            <p:nvPr/>
          </p:nvSpPr>
          <p:spPr bwMode="auto">
            <a:xfrm>
              <a:off x="2274976" y="13716030"/>
              <a:ext cx="955970" cy="795870"/>
            </a:xfrm>
            <a:custGeom>
              <a:avLst/>
              <a:gdLst>
                <a:gd name="T0" fmla="*/ 824 w 824"/>
                <a:gd name="T1" fmla="*/ 0 h 686"/>
                <a:gd name="T2" fmla="*/ 648 w 824"/>
                <a:gd name="T3" fmla="*/ 686 h 686"/>
                <a:gd name="T4" fmla="*/ 0 w 824"/>
                <a:gd name="T5" fmla="*/ 574 h 686"/>
                <a:gd name="T6" fmla="*/ 824 w 824"/>
                <a:gd name="T7" fmla="*/ 0 h 686"/>
              </a:gdLst>
              <a:ahLst/>
              <a:cxnLst>
                <a:cxn ang="0">
                  <a:pos x="T0" y="T1"/>
                </a:cxn>
                <a:cxn ang="0">
                  <a:pos x="T2" y="T3"/>
                </a:cxn>
                <a:cxn ang="0">
                  <a:pos x="T4" y="T5"/>
                </a:cxn>
                <a:cxn ang="0">
                  <a:pos x="T6" y="T7"/>
                </a:cxn>
              </a:cxnLst>
              <a:rect l="0" t="0" r="r" b="b"/>
              <a:pathLst>
                <a:path w="824" h="686">
                  <a:moveTo>
                    <a:pt x="824" y="0"/>
                  </a:moveTo>
                  <a:lnTo>
                    <a:pt x="648" y="686"/>
                  </a:lnTo>
                  <a:lnTo>
                    <a:pt x="0" y="574"/>
                  </a:lnTo>
                  <a:lnTo>
                    <a:pt x="824" y="0"/>
                  </a:lnTo>
                  <a:close/>
                </a:path>
              </a:pathLst>
            </a:custGeom>
            <a:solidFill>
              <a:srgbClr val="004B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3" name="Freeform 18"/>
            <p:cNvSpPr>
              <a:spLocks/>
            </p:cNvSpPr>
            <p:nvPr/>
          </p:nvSpPr>
          <p:spPr bwMode="auto">
            <a:xfrm>
              <a:off x="3712956" y="12693633"/>
              <a:ext cx="1044143" cy="1384070"/>
            </a:xfrm>
            <a:custGeom>
              <a:avLst/>
              <a:gdLst>
                <a:gd name="T0" fmla="*/ 292 w 900"/>
                <a:gd name="T1" fmla="*/ 0 h 1193"/>
                <a:gd name="T2" fmla="*/ 900 w 900"/>
                <a:gd name="T3" fmla="*/ 1193 h 1193"/>
                <a:gd name="T4" fmla="*/ 0 w 900"/>
                <a:gd name="T5" fmla="*/ 915 h 1193"/>
                <a:gd name="T6" fmla="*/ 292 w 900"/>
                <a:gd name="T7" fmla="*/ 0 h 1193"/>
              </a:gdLst>
              <a:ahLst/>
              <a:cxnLst>
                <a:cxn ang="0">
                  <a:pos x="T0" y="T1"/>
                </a:cxn>
                <a:cxn ang="0">
                  <a:pos x="T2" y="T3"/>
                </a:cxn>
                <a:cxn ang="0">
                  <a:pos x="T4" y="T5"/>
                </a:cxn>
                <a:cxn ang="0">
                  <a:pos x="T6" y="T7"/>
                </a:cxn>
              </a:cxnLst>
              <a:rect l="0" t="0" r="r" b="b"/>
              <a:pathLst>
                <a:path w="900" h="1193">
                  <a:moveTo>
                    <a:pt x="292" y="0"/>
                  </a:moveTo>
                  <a:lnTo>
                    <a:pt x="900" y="1193"/>
                  </a:lnTo>
                  <a:lnTo>
                    <a:pt x="0" y="915"/>
                  </a:lnTo>
                  <a:lnTo>
                    <a:pt x="292" y="0"/>
                  </a:lnTo>
                  <a:close/>
                </a:path>
              </a:pathLst>
            </a:custGeom>
            <a:solidFill>
              <a:srgbClr val="C58C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4" name="Freeform 19"/>
            <p:cNvSpPr>
              <a:spLocks/>
            </p:cNvSpPr>
            <p:nvPr/>
          </p:nvSpPr>
          <p:spPr bwMode="auto">
            <a:xfrm>
              <a:off x="3408617" y="11171932"/>
              <a:ext cx="510470" cy="1920063"/>
            </a:xfrm>
            <a:custGeom>
              <a:avLst/>
              <a:gdLst>
                <a:gd name="T0" fmla="*/ 440 w 440"/>
                <a:gd name="T1" fmla="*/ 740 h 1655"/>
                <a:gd name="T2" fmla="*/ 148 w 440"/>
                <a:gd name="T3" fmla="*/ 1655 h 1655"/>
                <a:gd name="T4" fmla="*/ 0 w 440"/>
                <a:gd name="T5" fmla="*/ 0 h 1655"/>
                <a:gd name="T6" fmla="*/ 440 w 440"/>
                <a:gd name="T7" fmla="*/ 740 h 1655"/>
              </a:gdLst>
              <a:ahLst/>
              <a:cxnLst>
                <a:cxn ang="0">
                  <a:pos x="T0" y="T1"/>
                </a:cxn>
                <a:cxn ang="0">
                  <a:pos x="T2" y="T3"/>
                </a:cxn>
                <a:cxn ang="0">
                  <a:pos x="T4" y="T5"/>
                </a:cxn>
                <a:cxn ang="0">
                  <a:pos x="T6" y="T7"/>
                </a:cxn>
              </a:cxnLst>
              <a:rect l="0" t="0" r="r" b="b"/>
              <a:pathLst>
                <a:path w="440" h="1655">
                  <a:moveTo>
                    <a:pt x="440" y="740"/>
                  </a:moveTo>
                  <a:lnTo>
                    <a:pt x="148" y="1655"/>
                  </a:lnTo>
                  <a:lnTo>
                    <a:pt x="0" y="0"/>
                  </a:lnTo>
                  <a:lnTo>
                    <a:pt x="440" y="740"/>
                  </a:lnTo>
                  <a:close/>
                </a:path>
              </a:pathLst>
            </a:custGeom>
            <a:solidFill>
              <a:srgbClr val="DFA5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5" name="Freeform 20"/>
            <p:cNvSpPr>
              <a:spLocks/>
            </p:cNvSpPr>
            <p:nvPr/>
          </p:nvSpPr>
          <p:spPr bwMode="auto">
            <a:xfrm>
              <a:off x="8446680" y="10260967"/>
              <a:ext cx="1440916" cy="931607"/>
            </a:xfrm>
            <a:custGeom>
              <a:avLst/>
              <a:gdLst>
                <a:gd name="T0" fmla="*/ 1242 w 1242"/>
                <a:gd name="T1" fmla="*/ 803 h 803"/>
                <a:gd name="T2" fmla="*/ 1238 w 1242"/>
                <a:gd name="T3" fmla="*/ 22 h 803"/>
                <a:gd name="T4" fmla="*/ 0 w 1242"/>
                <a:gd name="T5" fmla="*/ 0 h 803"/>
                <a:gd name="T6" fmla="*/ 1242 w 1242"/>
                <a:gd name="T7" fmla="*/ 803 h 803"/>
              </a:gdLst>
              <a:ahLst/>
              <a:cxnLst>
                <a:cxn ang="0">
                  <a:pos x="T0" y="T1"/>
                </a:cxn>
                <a:cxn ang="0">
                  <a:pos x="T2" y="T3"/>
                </a:cxn>
                <a:cxn ang="0">
                  <a:pos x="T4" y="T5"/>
                </a:cxn>
                <a:cxn ang="0">
                  <a:pos x="T6" y="T7"/>
                </a:cxn>
              </a:cxnLst>
              <a:rect l="0" t="0" r="r" b="b"/>
              <a:pathLst>
                <a:path w="1242" h="803">
                  <a:moveTo>
                    <a:pt x="1242" y="803"/>
                  </a:moveTo>
                  <a:lnTo>
                    <a:pt x="1238" y="22"/>
                  </a:lnTo>
                  <a:lnTo>
                    <a:pt x="0" y="0"/>
                  </a:lnTo>
                  <a:lnTo>
                    <a:pt x="1242" y="803"/>
                  </a:lnTo>
                  <a:close/>
                </a:path>
              </a:pathLst>
            </a:custGeom>
            <a:solidFill>
              <a:srgbClr val="004B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6" name="Freeform 21"/>
            <p:cNvSpPr>
              <a:spLocks/>
            </p:cNvSpPr>
            <p:nvPr/>
          </p:nvSpPr>
          <p:spPr bwMode="auto">
            <a:xfrm>
              <a:off x="1251506" y="13245145"/>
              <a:ext cx="459422" cy="819071"/>
            </a:xfrm>
            <a:custGeom>
              <a:avLst/>
              <a:gdLst>
                <a:gd name="T0" fmla="*/ 0 w 396"/>
                <a:gd name="T1" fmla="*/ 686 h 706"/>
                <a:gd name="T2" fmla="*/ 396 w 396"/>
                <a:gd name="T3" fmla="*/ 706 h 706"/>
                <a:gd name="T4" fmla="*/ 176 w 396"/>
                <a:gd name="T5" fmla="*/ 0 h 706"/>
                <a:gd name="T6" fmla="*/ 0 w 396"/>
                <a:gd name="T7" fmla="*/ 686 h 706"/>
              </a:gdLst>
              <a:ahLst/>
              <a:cxnLst>
                <a:cxn ang="0">
                  <a:pos x="T0" y="T1"/>
                </a:cxn>
                <a:cxn ang="0">
                  <a:pos x="T2" y="T3"/>
                </a:cxn>
                <a:cxn ang="0">
                  <a:pos x="T4" y="T5"/>
                </a:cxn>
                <a:cxn ang="0">
                  <a:pos x="T6" y="T7"/>
                </a:cxn>
              </a:cxnLst>
              <a:rect l="0" t="0" r="r" b="b"/>
              <a:pathLst>
                <a:path w="396" h="706">
                  <a:moveTo>
                    <a:pt x="0" y="686"/>
                  </a:moveTo>
                  <a:lnTo>
                    <a:pt x="396" y="706"/>
                  </a:lnTo>
                  <a:lnTo>
                    <a:pt x="176" y="0"/>
                  </a:lnTo>
                  <a:lnTo>
                    <a:pt x="0" y="686"/>
                  </a:lnTo>
                  <a:close/>
                </a:path>
              </a:pathLst>
            </a:custGeom>
            <a:solidFill>
              <a:srgbClr val="003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7" name="Freeform 22"/>
            <p:cNvSpPr>
              <a:spLocks/>
            </p:cNvSpPr>
            <p:nvPr/>
          </p:nvSpPr>
          <p:spPr bwMode="auto">
            <a:xfrm>
              <a:off x="9651701" y="13322877"/>
              <a:ext cx="1016299" cy="1200764"/>
            </a:xfrm>
            <a:custGeom>
              <a:avLst/>
              <a:gdLst>
                <a:gd name="T0" fmla="*/ 876 w 876"/>
                <a:gd name="T1" fmla="*/ 20 h 1035"/>
                <a:gd name="T2" fmla="*/ 480 w 876"/>
                <a:gd name="T3" fmla="*/ 0 h 1035"/>
                <a:gd name="T4" fmla="*/ 0 w 876"/>
                <a:gd name="T5" fmla="*/ 1035 h 1035"/>
                <a:gd name="T6" fmla="*/ 678 w 876"/>
                <a:gd name="T7" fmla="*/ 841 h 1035"/>
                <a:gd name="T8" fmla="*/ 876 w 876"/>
                <a:gd name="T9" fmla="*/ 20 h 1035"/>
              </a:gdLst>
              <a:ahLst/>
              <a:cxnLst>
                <a:cxn ang="0">
                  <a:pos x="T0" y="T1"/>
                </a:cxn>
                <a:cxn ang="0">
                  <a:pos x="T2" y="T3"/>
                </a:cxn>
                <a:cxn ang="0">
                  <a:pos x="T4" y="T5"/>
                </a:cxn>
                <a:cxn ang="0">
                  <a:pos x="T6" y="T7"/>
                </a:cxn>
                <a:cxn ang="0">
                  <a:pos x="T8" y="T9"/>
                </a:cxn>
              </a:cxnLst>
              <a:rect l="0" t="0" r="r" b="b"/>
              <a:pathLst>
                <a:path w="876" h="1035">
                  <a:moveTo>
                    <a:pt x="876" y="20"/>
                  </a:moveTo>
                  <a:lnTo>
                    <a:pt x="480" y="0"/>
                  </a:lnTo>
                  <a:lnTo>
                    <a:pt x="0" y="1035"/>
                  </a:lnTo>
                  <a:lnTo>
                    <a:pt x="678" y="841"/>
                  </a:lnTo>
                  <a:lnTo>
                    <a:pt x="876" y="20"/>
                  </a:lnTo>
                  <a:close/>
                </a:path>
              </a:pathLst>
            </a:custGeom>
            <a:solidFill>
              <a:srgbClr val="0018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70" name="TextBox 69">
            <a:extLst>
              <a:ext uri="{FF2B5EF4-FFF2-40B4-BE49-F238E27FC236}">
                <a16:creationId xmlns:a16="http://schemas.microsoft.com/office/drawing/2014/main" id="{9F99E629-D198-47C2-BD25-8F19ED39F144}"/>
              </a:ext>
            </a:extLst>
          </p:cNvPr>
          <p:cNvSpPr txBox="1"/>
          <p:nvPr/>
        </p:nvSpPr>
        <p:spPr>
          <a:xfrm>
            <a:off x="7621568" y="6174898"/>
            <a:ext cx="1845377" cy="307777"/>
          </a:xfrm>
          <a:prstGeom prst="rect">
            <a:avLst/>
          </a:prstGeom>
          <a:noFill/>
        </p:spPr>
        <p:txBody>
          <a:bodyPr wrap="none" rtlCol="0">
            <a:spAutoFit/>
          </a:bodyPr>
          <a:lstStyle/>
          <a:p>
            <a:pPr algn="ctr"/>
            <a:r>
              <a:rPr lang="en-IN" sz="1400" spc="300" dirty="0">
                <a:solidFill>
                  <a:schemeClr val="accent5"/>
                </a:solidFill>
              </a:rPr>
              <a:t>opsi@oecd.org</a:t>
            </a:r>
          </a:p>
        </p:txBody>
      </p:sp>
      <p:sp>
        <p:nvSpPr>
          <p:cNvPr id="34" name="Freeform 10"/>
          <p:cNvSpPr>
            <a:spLocks noChangeAspect="1" noEditPoints="1"/>
          </p:cNvSpPr>
          <p:nvPr/>
        </p:nvSpPr>
        <p:spPr bwMode="auto">
          <a:xfrm>
            <a:off x="7383147" y="6266748"/>
            <a:ext cx="246049" cy="149405"/>
          </a:xfrm>
          <a:custGeom>
            <a:avLst/>
            <a:gdLst>
              <a:gd name="T0" fmla="*/ 1467 w 1469"/>
              <a:gd name="T1" fmla="*/ 76 h 892"/>
              <a:gd name="T2" fmla="*/ 1461 w 1469"/>
              <a:gd name="T3" fmla="*/ 46 h 892"/>
              <a:gd name="T4" fmla="*/ 1445 w 1469"/>
              <a:gd name="T5" fmla="*/ 22 h 892"/>
              <a:gd name="T6" fmla="*/ 1421 w 1469"/>
              <a:gd name="T7" fmla="*/ 6 h 892"/>
              <a:gd name="T8" fmla="*/ 1393 w 1469"/>
              <a:gd name="T9" fmla="*/ 0 h 892"/>
              <a:gd name="T10" fmla="*/ 1393 w 1469"/>
              <a:gd name="T11" fmla="*/ 0 h 892"/>
              <a:gd name="T12" fmla="*/ 76 w 1469"/>
              <a:gd name="T13" fmla="*/ 2 h 892"/>
              <a:gd name="T14" fmla="*/ 46 w 1469"/>
              <a:gd name="T15" fmla="*/ 8 h 892"/>
              <a:gd name="T16" fmla="*/ 22 w 1469"/>
              <a:gd name="T17" fmla="*/ 24 h 892"/>
              <a:gd name="T18" fmla="*/ 12 w 1469"/>
              <a:gd name="T19" fmla="*/ 36 h 892"/>
              <a:gd name="T20" fmla="*/ 2 w 1469"/>
              <a:gd name="T21" fmla="*/ 62 h 892"/>
              <a:gd name="T22" fmla="*/ 2 w 1469"/>
              <a:gd name="T23" fmla="*/ 816 h 892"/>
              <a:gd name="T24" fmla="*/ 2 w 1469"/>
              <a:gd name="T25" fmla="*/ 832 h 892"/>
              <a:gd name="T26" fmla="*/ 14 w 1469"/>
              <a:gd name="T27" fmla="*/ 858 h 892"/>
              <a:gd name="T28" fmla="*/ 24 w 1469"/>
              <a:gd name="T29" fmla="*/ 870 h 892"/>
              <a:gd name="T30" fmla="*/ 48 w 1469"/>
              <a:gd name="T31" fmla="*/ 886 h 892"/>
              <a:gd name="T32" fmla="*/ 76 w 1469"/>
              <a:gd name="T33" fmla="*/ 892 h 892"/>
              <a:gd name="T34" fmla="*/ 76 w 1469"/>
              <a:gd name="T35" fmla="*/ 892 h 892"/>
              <a:gd name="T36" fmla="*/ 1393 w 1469"/>
              <a:gd name="T37" fmla="*/ 890 h 892"/>
              <a:gd name="T38" fmla="*/ 1423 w 1469"/>
              <a:gd name="T39" fmla="*/ 884 h 892"/>
              <a:gd name="T40" fmla="*/ 1447 w 1469"/>
              <a:gd name="T41" fmla="*/ 868 h 892"/>
              <a:gd name="T42" fmla="*/ 1463 w 1469"/>
              <a:gd name="T43" fmla="*/ 844 h 892"/>
              <a:gd name="T44" fmla="*/ 1469 w 1469"/>
              <a:gd name="T45" fmla="*/ 814 h 892"/>
              <a:gd name="T46" fmla="*/ 1309 w 1469"/>
              <a:gd name="T47" fmla="*/ 76 h 892"/>
              <a:gd name="T48" fmla="*/ 158 w 1469"/>
              <a:gd name="T49" fmla="*/ 76 h 892"/>
              <a:gd name="T50" fmla="*/ 977 w 1469"/>
              <a:gd name="T51" fmla="*/ 550 h 892"/>
              <a:gd name="T52" fmla="*/ 148 w 1469"/>
              <a:gd name="T53" fmla="*/ 816 h 892"/>
              <a:gd name="T54" fmla="*/ 492 w 1469"/>
              <a:gd name="T55" fmla="*/ 550 h 892"/>
              <a:gd name="T56" fmla="*/ 502 w 1469"/>
              <a:gd name="T57" fmla="*/ 540 h 892"/>
              <a:gd name="T58" fmla="*/ 506 w 1469"/>
              <a:gd name="T59" fmla="*/ 526 h 892"/>
              <a:gd name="T60" fmla="*/ 504 w 1469"/>
              <a:gd name="T61" fmla="*/ 510 h 892"/>
              <a:gd name="T62" fmla="*/ 498 w 1469"/>
              <a:gd name="T63" fmla="*/ 498 h 892"/>
              <a:gd name="T64" fmla="*/ 494 w 1469"/>
              <a:gd name="T65" fmla="*/ 492 h 892"/>
              <a:gd name="T66" fmla="*/ 480 w 1469"/>
              <a:gd name="T67" fmla="*/ 484 h 892"/>
              <a:gd name="T68" fmla="*/ 466 w 1469"/>
              <a:gd name="T69" fmla="*/ 484 h 892"/>
              <a:gd name="T70" fmla="*/ 452 w 1469"/>
              <a:gd name="T71" fmla="*/ 486 h 892"/>
              <a:gd name="T72" fmla="*/ 76 w 1469"/>
              <a:gd name="T73" fmla="*/ 778 h 892"/>
              <a:gd name="T74" fmla="*/ 712 w 1469"/>
              <a:gd name="T75" fmla="*/ 552 h 892"/>
              <a:gd name="T76" fmla="*/ 722 w 1469"/>
              <a:gd name="T77" fmla="*/ 556 h 892"/>
              <a:gd name="T78" fmla="*/ 734 w 1469"/>
              <a:gd name="T79" fmla="*/ 558 h 892"/>
              <a:gd name="T80" fmla="*/ 756 w 1469"/>
              <a:gd name="T81" fmla="*/ 552 h 892"/>
              <a:gd name="T82" fmla="*/ 1393 w 1469"/>
              <a:gd name="T83" fmla="*/ 778 h 892"/>
              <a:gd name="T84" fmla="*/ 1023 w 1469"/>
              <a:gd name="T85" fmla="*/ 490 h 892"/>
              <a:gd name="T86" fmla="*/ 1011 w 1469"/>
              <a:gd name="T87" fmla="*/ 484 h 892"/>
              <a:gd name="T88" fmla="*/ 997 w 1469"/>
              <a:gd name="T89" fmla="*/ 484 h 892"/>
              <a:gd name="T90" fmla="*/ 983 w 1469"/>
              <a:gd name="T91" fmla="*/ 488 h 892"/>
              <a:gd name="T92" fmla="*/ 971 w 1469"/>
              <a:gd name="T93" fmla="*/ 498 h 892"/>
              <a:gd name="T94" fmla="*/ 967 w 1469"/>
              <a:gd name="T95" fmla="*/ 504 h 892"/>
              <a:gd name="T96" fmla="*/ 963 w 1469"/>
              <a:gd name="T97" fmla="*/ 518 h 892"/>
              <a:gd name="T98" fmla="*/ 965 w 1469"/>
              <a:gd name="T99" fmla="*/ 532 h 892"/>
              <a:gd name="T100" fmla="*/ 973 w 1469"/>
              <a:gd name="T101" fmla="*/ 546 h 892"/>
              <a:gd name="T102" fmla="*/ 977 w 1469"/>
              <a:gd name="T103" fmla="*/ 55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69" h="892">
                <a:moveTo>
                  <a:pt x="1467" y="76"/>
                </a:moveTo>
                <a:lnTo>
                  <a:pt x="1467" y="76"/>
                </a:lnTo>
                <a:lnTo>
                  <a:pt x="1465" y="60"/>
                </a:lnTo>
                <a:lnTo>
                  <a:pt x="1461" y="46"/>
                </a:lnTo>
                <a:lnTo>
                  <a:pt x="1455" y="34"/>
                </a:lnTo>
                <a:lnTo>
                  <a:pt x="1445" y="22"/>
                </a:lnTo>
                <a:lnTo>
                  <a:pt x="1435" y="12"/>
                </a:lnTo>
                <a:lnTo>
                  <a:pt x="1421" y="6"/>
                </a:lnTo>
                <a:lnTo>
                  <a:pt x="1407" y="2"/>
                </a:lnTo>
                <a:lnTo>
                  <a:pt x="1393" y="0"/>
                </a:lnTo>
                <a:lnTo>
                  <a:pt x="1393" y="0"/>
                </a:lnTo>
                <a:lnTo>
                  <a:pt x="1393" y="0"/>
                </a:lnTo>
                <a:lnTo>
                  <a:pt x="76" y="2"/>
                </a:lnTo>
                <a:lnTo>
                  <a:pt x="76" y="2"/>
                </a:lnTo>
                <a:lnTo>
                  <a:pt x="60" y="4"/>
                </a:lnTo>
                <a:lnTo>
                  <a:pt x="46" y="8"/>
                </a:lnTo>
                <a:lnTo>
                  <a:pt x="34" y="14"/>
                </a:lnTo>
                <a:lnTo>
                  <a:pt x="22" y="24"/>
                </a:lnTo>
                <a:lnTo>
                  <a:pt x="22" y="24"/>
                </a:lnTo>
                <a:lnTo>
                  <a:pt x="12" y="36"/>
                </a:lnTo>
                <a:lnTo>
                  <a:pt x="6" y="48"/>
                </a:lnTo>
                <a:lnTo>
                  <a:pt x="2" y="62"/>
                </a:lnTo>
                <a:lnTo>
                  <a:pt x="0" y="78"/>
                </a:lnTo>
                <a:lnTo>
                  <a:pt x="2" y="816"/>
                </a:lnTo>
                <a:lnTo>
                  <a:pt x="2" y="816"/>
                </a:lnTo>
                <a:lnTo>
                  <a:pt x="2" y="832"/>
                </a:lnTo>
                <a:lnTo>
                  <a:pt x="6" y="846"/>
                </a:lnTo>
                <a:lnTo>
                  <a:pt x="14" y="858"/>
                </a:lnTo>
                <a:lnTo>
                  <a:pt x="24" y="870"/>
                </a:lnTo>
                <a:lnTo>
                  <a:pt x="24" y="870"/>
                </a:lnTo>
                <a:lnTo>
                  <a:pt x="34" y="880"/>
                </a:lnTo>
                <a:lnTo>
                  <a:pt x="48" y="886"/>
                </a:lnTo>
                <a:lnTo>
                  <a:pt x="62" y="890"/>
                </a:lnTo>
                <a:lnTo>
                  <a:pt x="76" y="892"/>
                </a:lnTo>
                <a:lnTo>
                  <a:pt x="76" y="892"/>
                </a:lnTo>
                <a:lnTo>
                  <a:pt x="76" y="892"/>
                </a:lnTo>
                <a:lnTo>
                  <a:pt x="1393" y="890"/>
                </a:lnTo>
                <a:lnTo>
                  <a:pt x="1393" y="890"/>
                </a:lnTo>
                <a:lnTo>
                  <a:pt x="1409" y="888"/>
                </a:lnTo>
                <a:lnTo>
                  <a:pt x="1423" y="884"/>
                </a:lnTo>
                <a:lnTo>
                  <a:pt x="1435" y="876"/>
                </a:lnTo>
                <a:lnTo>
                  <a:pt x="1447" y="868"/>
                </a:lnTo>
                <a:lnTo>
                  <a:pt x="1455" y="856"/>
                </a:lnTo>
                <a:lnTo>
                  <a:pt x="1463" y="844"/>
                </a:lnTo>
                <a:lnTo>
                  <a:pt x="1467" y="830"/>
                </a:lnTo>
                <a:lnTo>
                  <a:pt x="1469" y="814"/>
                </a:lnTo>
                <a:lnTo>
                  <a:pt x="1467" y="76"/>
                </a:lnTo>
                <a:close/>
                <a:moveTo>
                  <a:pt x="1309" y="76"/>
                </a:moveTo>
                <a:lnTo>
                  <a:pt x="734" y="474"/>
                </a:lnTo>
                <a:lnTo>
                  <a:pt x="158" y="76"/>
                </a:lnTo>
                <a:lnTo>
                  <a:pt x="1309" y="76"/>
                </a:lnTo>
                <a:close/>
                <a:moveTo>
                  <a:pt x="977" y="550"/>
                </a:moveTo>
                <a:lnTo>
                  <a:pt x="1319" y="814"/>
                </a:lnTo>
                <a:lnTo>
                  <a:pt x="148" y="816"/>
                </a:lnTo>
                <a:lnTo>
                  <a:pt x="492" y="550"/>
                </a:lnTo>
                <a:lnTo>
                  <a:pt x="492" y="550"/>
                </a:lnTo>
                <a:lnTo>
                  <a:pt x="498" y="546"/>
                </a:lnTo>
                <a:lnTo>
                  <a:pt x="502" y="540"/>
                </a:lnTo>
                <a:lnTo>
                  <a:pt x="504" y="532"/>
                </a:lnTo>
                <a:lnTo>
                  <a:pt x="506" y="526"/>
                </a:lnTo>
                <a:lnTo>
                  <a:pt x="506" y="518"/>
                </a:lnTo>
                <a:lnTo>
                  <a:pt x="504" y="510"/>
                </a:lnTo>
                <a:lnTo>
                  <a:pt x="502" y="504"/>
                </a:lnTo>
                <a:lnTo>
                  <a:pt x="498" y="498"/>
                </a:lnTo>
                <a:lnTo>
                  <a:pt x="498" y="498"/>
                </a:lnTo>
                <a:lnTo>
                  <a:pt x="494" y="492"/>
                </a:lnTo>
                <a:lnTo>
                  <a:pt x="488" y="488"/>
                </a:lnTo>
                <a:lnTo>
                  <a:pt x="480" y="484"/>
                </a:lnTo>
                <a:lnTo>
                  <a:pt x="474" y="484"/>
                </a:lnTo>
                <a:lnTo>
                  <a:pt x="466" y="484"/>
                </a:lnTo>
                <a:lnTo>
                  <a:pt x="458" y="484"/>
                </a:lnTo>
                <a:lnTo>
                  <a:pt x="452" y="486"/>
                </a:lnTo>
                <a:lnTo>
                  <a:pt x="446" y="490"/>
                </a:lnTo>
                <a:lnTo>
                  <a:pt x="76" y="778"/>
                </a:lnTo>
                <a:lnTo>
                  <a:pt x="76" y="112"/>
                </a:lnTo>
                <a:lnTo>
                  <a:pt x="712" y="552"/>
                </a:lnTo>
                <a:lnTo>
                  <a:pt x="712" y="552"/>
                </a:lnTo>
                <a:lnTo>
                  <a:pt x="722" y="556"/>
                </a:lnTo>
                <a:lnTo>
                  <a:pt x="734" y="558"/>
                </a:lnTo>
                <a:lnTo>
                  <a:pt x="734" y="558"/>
                </a:lnTo>
                <a:lnTo>
                  <a:pt x="744" y="556"/>
                </a:lnTo>
                <a:lnTo>
                  <a:pt x="756" y="552"/>
                </a:lnTo>
                <a:lnTo>
                  <a:pt x="1393" y="110"/>
                </a:lnTo>
                <a:lnTo>
                  <a:pt x="1393" y="778"/>
                </a:lnTo>
                <a:lnTo>
                  <a:pt x="1023" y="490"/>
                </a:lnTo>
                <a:lnTo>
                  <a:pt x="1023" y="490"/>
                </a:lnTo>
                <a:lnTo>
                  <a:pt x="1017" y="486"/>
                </a:lnTo>
                <a:lnTo>
                  <a:pt x="1011" y="484"/>
                </a:lnTo>
                <a:lnTo>
                  <a:pt x="1003" y="484"/>
                </a:lnTo>
                <a:lnTo>
                  <a:pt x="997" y="484"/>
                </a:lnTo>
                <a:lnTo>
                  <a:pt x="989" y="484"/>
                </a:lnTo>
                <a:lnTo>
                  <a:pt x="983" y="488"/>
                </a:lnTo>
                <a:lnTo>
                  <a:pt x="977" y="492"/>
                </a:lnTo>
                <a:lnTo>
                  <a:pt x="971" y="498"/>
                </a:lnTo>
                <a:lnTo>
                  <a:pt x="971" y="498"/>
                </a:lnTo>
                <a:lnTo>
                  <a:pt x="967" y="504"/>
                </a:lnTo>
                <a:lnTo>
                  <a:pt x="965" y="510"/>
                </a:lnTo>
                <a:lnTo>
                  <a:pt x="963" y="518"/>
                </a:lnTo>
                <a:lnTo>
                  <a:pt x="963" y="526"/>
                </a:lnTo>
                <a:lnTo>
                  <a:pt x="965" y="532"/>
                </a:lnTo>
                <a:lnTo>
                  <a:pt x="969" y="540"/>
                </a:lnTo>
                <a:lnTo>
                  <a:pt x="973" y="546"/>
                </a:lnTo>
                <a:lnTo>
                  <a:pt x="977" y="550"/>
                </a:lnTo>
                <a:lnTo>
                  <a:pt x="977" y="55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IN"/>
          </a:p>
        </p:txBody>
      </p:sp>
      <p:grpSp>
        <p:nvGrpSpPr>
          <p:cNvPr id="35" name="Group 34"/>
          <p:cNvGrpSpPr>
            <a:grpSpLocks noChangeAspect="1"/>
          </p:cNvGrpSpPr>
          <p:nvPr/>
        </p:nvGrpSpPr>
        <p:grpSpPr>
          <a:xfrm>
            <a:off x="2736511" y="6235613"/>
            <a:ext cx="252378" cy="226490"/>
            <a:chOff x="1895475" y="4027488"/>
            <a:chExt cx="2228850" cy="2000250"/>
          </a:xfrm>
          <a:solidFill>
            <a:schemeClr val="accent5"/>
          </a:solidFill>
        </p:grpSpPr>
        <p:sp>
          <p:nvSpPr>
            <p:cNvPr id="14" name="Freeform 5"/>
            <p:cNvSpPr>
              <a:spLocks noEditPoints="1"/>
            </p:cNvSpPr>
            <p:nvPr/>
          </p:nvSpPr>
          <p:spPr bwMode="auto">
            <a:xfrm>
              <a:off x="1895475" y="4027488"/>
              <a:ext cx="2228850" cy="2000250"/>
            </a:xfrm>
            <a:custGeom>
              <a:avLst/>
              <a:gdLst>
                <a:gd name="T0" fmla="*/ 1232 w 1404"/>
                <a:gd name="T1" fmla="*/ 292 h 1260"/>
                <a:gd name="T2" fmla="*/ 1118 w 1404"/>
                <a:gd name="T3" fmla="*/ 158 h 1260"/>
                <a:gd name="T4" fmla="*/ 972 w 1404"/>
                <a:gd name="T5" fmla="*/ 62 h 1260"/>
                <a:gd name="T6" fmla="*/ 802 w 1404"/>
                <a:gd name="T7" fmla="*/ 8 h 1260"/>
                <a:gd name="T8" fmla="*/ 666 w 1404"/>
                <a:gd name="T9" fmla="*/ 2 h 1260"/>
                <a:gd name="T10" fmla="*/ 486 w 1404"/>
                <a:gd name="T11" fmla="*/ 38 h 1260"/>
                <a:gd name="T12" fmla="*/ 328 w 1404"/>
                <a:gd name="T13" fmla="*/ 124 h 1260"/>
                <a:gd name="T14" fmla="*/ 200 w 1404"/>
                <a:gd name="T15" fmla="*/ 252 h 1260"/>
                <a:gd name="T16" fmla="*/ 128 w 1404"/>
                <a:gd name="T17" fmla="*/ 370 h 1260"/>
                <a:gd name="T18" fmla="*/ 78 w 1404"/>
                <a:gd name="T19" fmla="*/ 386 h 1260"/>
                <a:gd name="T20" fmla="*/ 10 w 1404"/>
                <a:gd name="T21" fmla="*/ 464 h 1260"/>
                <a:gd name="T22" fmla="*/ 0 w 1404"/>
                <a:gd name="T23" fmla="*/ 518 h 1260"/>
                <a:gd name="T24" fmla="*/ 2 w 1404"/>
                <a:gd name="T25" fmla="*/ 770 h 1260"/>
                <a:gd name="T26" fmla="*/ 38 w 1404"/>
                <a:gd name="T27" fmla="*/ 842 h 1260"/>
                <a:gd name="T28" fmla="*/ 102 w 1404"/>
                <a:gd name="T29" fmla="*/ 884 h 1260"/>
                <a:gd name="T30" fmla="*/ 150 w 1404"/>
                <a:gd name="T31" fmla="*/ 932 h 1260"/>
                <a:gd name="T32" fmla="*/ 258 w 1404"/>
                <a:gd name="T33" fmla="*/ 1076 h 1260"/>
                <a:gd name="T34" fmla="*/ 400 w 1404"/>
                <a:gd name="T35" fmla="*/ 1182 h 1260"/>
                <a:gd name="T36" fmla="*/ 566 w 1404"/>
                <a:gd name="T37" fmla="*/ 1244 h 1260"/>
                <a:gd name="T38" fmla="*/ 702 w 1404"/>
                <a:gd name="T39" fmla="*/ 1260 h 1260"/>
                <a:gd name="T40" fmla="*/ 882 w 1404"/>
                <a:gd name="T41" fmla="*/ 1234 h 1260"/>
                <a:gd name="T42" fmla="*/ 1044 w 1404"/>
                <a:gd name="T43" fmla="*/ 1160 h 1260"/>
                <a:gd name="T44" fmla="*/ 1178 w 1404"/>
                <a:gd name="T45" fmla="*/ 1042 h 1260"/>
                <a:gd name="T46" fmla="*/ 1276 w 1404"/>
                <a:gd name="T47" fmla="*/ 890 h 1260"/>
                <a:gd name="T48" fmla="*/ 1314 w 1404"/>
                <a:gd name="T49" fmla="*/ 880 h 1260"/>
                <a:gd name="T50" fmla="*/ 1382 w 1404"/>
                <a:gd name="T51" fmla="*/ 820 h 1260"/>
                <a:gd name="T52" fmla="*/ 1404 w 1404"/>
                <a:gd name="T53" fmla="*/ 756 h 1260"/>
                <a:gd name="T54" fmla="*/ 1404 w 1404"/>
                <a:gd name="T55" fmla="*/ 504 h 1260"/>
                <a:gd name="T56" fmla="*/ 1382 w 1404"/>
                <a:gd name="T57" fmla="*/ 440 h 1260"/>
                <a:gd name="T58" fmla="*/ 1314 w 1404"/>
                <a:gd name="T59" fmla="*/ 382 h 1260"/>
                <a:gd name="T60" fmla="*/ 1276 w 1404"/>
                <a:gd name="T61" fmla="*/ 370 h 1260"/>
                <a:gd name="T62" fmla="*/ 790 w 1404"/>
                <a:gd name="T63" fmla="*/ 62 h 1260"/>
                <a:gd name="T64" fmla="*/ 940 w 1404"/>
                <a:gd name="T65" fmla="*/ 106 h 1260"/>
                <a:gd name="T66" fmla="*/ 1070 w 1404"/>
                <a:gd name="T67" fmla="*/ 188 h 1260"/>
                <a:gd name="T68" fmla="*/ 1176 w 1404"/>
                <a:gd name="T69" fmla="*/ 302 h 1260"/>
                <a:gd name="T70" fmla="*/ 188 w 1404"/>
                <a:gd name="T71" fmla="*/ 370 h 1260"/>
                <a:gd name="T72" fmla="*/ 282 w 1404"/>
                <a:gd name="T73" fmla="*/ 236 h 1260"/>
                <a:gd name="T74" fmla="*/ 404 w 1404"/>
                <a:gd name="T75" fmla="*/ 138 h 1260"/>
                <a:gd name="T76" fmla="*/ 550 w 1404"/>
                <a:gd name="T77" fmla="*/ 74 h 1260"/>
                <a:gd name="T78" fmla="*/ 712 w 1404"/>
                <a:gd name="T79" fmla="*/ 54 h 1260"/>
                <a:gd name="T80" fmla="*/ 662 w 1404"/>
                <a:gd name="T81" fmla="*/ 1204 h 1260"/>
                <a:gd name="T82" fmla="*/ 506 w 1404"/>
                <a:gd name="T83" fmla="*/ 1172 h 1260"/>
                <a:gd name="T84" fmla="*/ 368 w 1404"/>
                <a:gd name="T85" fmla="*/ 1100 h 1260"/>
                <a:gd name="T86" fmla="*/ 254 w 1404"/>
                <a:gd name="T87" fmla="*/ 992 h 1260"/>
                <a:gd name="T88" fmla="*/ 1216 w 1404"/>
                <a:gd name="T89" fmla="*/ 892 h 1260"/>
                <a:gd name="T90" fmla="*/ 1150 w 1404"/>
                <a:gd name="T91" fmla="*/ 992 h 1260"/>
                <a:gd name="T92" fmla="*/ 1036 w 1404"/>
                <a:gd name="T93" fmla="*/ 1100 h 1260"/>
                <a:gd name="T94" fmla="*/ 898 w 1404"/>
                <a:gd name="T95" fmla="*/ 1172 h 1260"/>
                <a:gd name="T96" fmla="*/ 744 w 1404"/>
                <a:gd name="T97" fmla="*/ 1204 h 1260"/>
                <a:gd name="T98" fmla="*/ 1350 w 1404"/>
                <a:gd name="T99" fmla="*/ 742 h 1260"/>
                <a:gd name="T100" fmla="*/ 1324 w 1404"/>
                <a:gd name="T101" fmla="*/ 810 h 1260"/>
                <a:gd name="T102" fmla="*/ 1256 w 1404"/>
                <a:gd name="T103" fmla="*/ 838 h 1260"/>
                <a:gd name="T104" fmla="*/ 112 w 1404"/>
                <a:gd name="T105" fmla="*/ 830 h 1260"/>
                <a:gd name="T106" fmla="*/ 62 w 1404"/>
                <a:gd name="T107" fmla="*/ 780 h 1260"/>
                <a:gd name="T108" fmla="*/ 54 w 1404"/>
                <a:gd name="T109" fmla="*/ 518 h 1260"/>
                <a:gd name="T110" fmla="*/ 82 w 1404"/>
                <a:gd name="T111" fmla="*/ 450 h 1260"/>
                <a:gd name="T112" fmla="*/ 148 w 1404"/>
                <a:gd name="T113" fmla="*/ 422 h 1260"/>
                <a:gd name="T114" fmla="*/ 1292 w 1404"/>
                <a:gd name="T115" fmla="*/ 430 h 1260"/>
                <a:gd name="T116" fmla="*/ 1344 w 1404"/>
                <a:gd name="T117" fmla="*/ 480 h 1260"/>
                <a:gd name="T118" fmla="*/ 1350 w 1404"/>
                <a:gd name="T119" fmla="*/ 742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04" h="1260">
                  <a:moveTo>
                    <a:pt x="1276" y="370"/>
                  </a:moveTo>
                  <a:lnTo>
                    <a:pt x="1276" y="370"/>
                  </a:lnTo>
                  <a:lnTo>
                    <a:pt x="1256" y="330"/>
                  </a:lnTo>
                  <a:lnTo>
                    <a:pt x="1232" y="292"/>
                  </a:lnTo>
                  <a:lnTo>
                    <a:pt x="1208" y="254"/>
                  </a:lnTo>
                  <a:lnTo>
                    <a:pt x="1180" y="220"/>
                  </a:lnTo>
                  <a:lnTo>
                    <a:pt x="1150" y="188"/>
                  </a:lnTo>
                  <a:lnTo>
                    <a:pt x="1118" y="158"/>
                  </a:lnTo>
                  <a:lnTo>
                    <a:pt x="1084" y="130"/>
                  </a:lnTo>
                  <a:lnTo>
                    <a:pt x="1048" y="104"/>
                  </a:lnTo>
                  <a:lnTo>
                    <a:pt x="1010" y="82"/>
                  </a:lnTo>
                  <a:lnTo>
                    <a:pt x="972" y="62"/>
                  </a:lnTo>
                  <a:lnTo>
                    <a:pt x="930" y="44"/>
                  </a:lnTo>
                  <a:lnTo>
                    <a:pt x="888" y="30"/>
                  </a:lnTo>
                  <a:lnTo>
                    <a:pt x="846" y="18"/>
                  </a:lnTo>
                  <a:lnTo>
                    <a:pt x="802" y="8"/>
                  </a:lnTo>
                  <a:lnTo>
                    <a:pt x="758" y="4"/>
                  </a:lnTo>
                  <a:lnTo>
                    <a:pt x="712" y="0"/>
                  </a:lnTo>
                  <a:lnTo>
                    <a:pt x="712" y="0"/>
                  </a:lnTo>
                  <a:lnTo>
                    <a:pt x="666" y="2"/>
                  </a:lnTo>
                  <a:lnTo>
                    <a:pt x="620" y="6"/>
                  </a:lnTo>
                  <a:lnTo>
                    <a:pt x="574" y="14"/>
                  </a:lnTo>
                  <a:lnTo>
                    <a:pt x="530" y="24"/>
                  </a:lnTo>
                  <a:lnTo>
                    <a:pt x="486" y="38"/>
                  </a:lnTo>
                  <a:lnTo>
                    <a:pt x="444" y="56"/>
                  </a:lnTo>
                  <a:lnTo>
                    <a:pt x="404" y="76"/>
                  </a:lnTo>
                  <a:lnTo>
                    <a:pt x="366" y="98"/>
                  </a:lnTo>
                  <a:lnTo>
                    <a:pt x="328" y="124"/>
                  </a:lnTo>
                  <a:lnTo>
                    <a:pt x="292" y="152"/>
                  </a:lnTo>
                  <a:lnTo>
                    <a:pt x="260" y="182"/>
                  </a:lnTo>
                  <a:lnTo>
                    <a:pt x="228" y="216"/>
                  </a:lnTo>
                  <a:lnTo>
                    <a:pt x="200" y="252"/>
                  </a:lnTo>
                  <a:lnTo>
                    <a:pt x="174" y="288"/>
                  </a:lnTo>
                  <a:lnTo>
                    <a:pt x="150" y="328"/>
                  </a:lnTo>
                  <a:lnTo>
                    <a:pt x="128" y="370"/>
                  </a:lnTo>
                  <a:lnTo>
                    <a:pt x="128" y="370"/>
                  </a:lnTo>
                  <a:lnTo>
                    <a:pt x="116" y="372"/>
                  </a:lnTo>
                  <a:lnTo>
                    <a:pt x="102" y="376"/>
                  </a:lnTo>
                  <a:lnTo>
                    <a:pt x="90" y="382"/>
                  </a:lnTo>
                  <a:lnTo>
                    <a:pt x="78" y="386"/>
                  </a:lnTo>
                  <a:lnTo>
                    <a:pt x="56" y="402"/>
                  </a:lnTo>
                  <a:lnTo>
                    <a:pt x="38" y="420"/>
                  </a:lnTo>
                  <a:lnTo>
                    <a:pt x="22" y="440"/>
                  </a:lnTo>
                  <a:lnTo>
                    <a:pt x="10" y="464"/>
                  </a:lnTo>
                  <a:lnTo>
                    <a:pt x="6" y="476"/>
                  </a:lnTo>
                  <a:lnTo>
                    <a:pt x="2" y="490"/>
                  </a:lnTo>
                  <a:lnTo>
                    <a:pt x="0" y="504"/>
                  </a:lnTo>
                  <a:lnTo>
                    <a:pt x="0" y="518"/>
                  </a:lnTo>
                  <a:lnTo>
                    <a:pt x="0" y="742"/>
                  </a:lnTo>
                  <a:lnTo>
                    <a:pt x="0" y="742"/>
                  </a:lnTo>
                  <a:lnTo>
                    <a:pt x="0" y="756"/>
                  </a:lnTo>
                  <a:lnTo>
                    <a:pt x="2" y="770"/>
                  </a:lnTo>
                  <a:lnTo>
                    <a:pt x="6" y="784"/>
                  </a:lnTo>
                  <a:lnTo>
                    <a:pt x="10" y="796"/>
                  </a:lnTo>
                  <a:lnTo>
                    <a:pt x="22" y="820"/>
                  </a:lnTo>
                  <a:lnTo>
                    <a:pt x="38" y="842"/>
                  </a:lnTo>
                  <a:lnTo>
                    <a:pt x="56" y="860"/>
                  </a:lnTo>
                  <a:lnTo>
                    <a:pt x="78" y="874"/>
                  </a:lnTo>
                  <a:lnTo>
                    <a:pt x="90" y="880"/>
                  </a:lnTo>
                  <a:lnTo>
                    <a:pt x="102" y="884"/>
                  </a:lnTo>
                  <a:lnTo>
                    <a:pt x="116" y="888"/>
                  </a:lnTo>
                  <a:lnTo>
                    <a:pt x="128" y="890"/>
                  </a:lnTo>
                  <a:lnTo>
                    <a:pt x="128" y="890"/>
                  </a:lnTo>
                  <a:lnTo>
                    <a:pt x="150" y="932"/>
                  </a:lnTo>
                  <a:lnTo>
                    <a:pt x="172" y="970"/>
                  </a:lnTo>
                  <a:lnTo>
                    <a:pt x="198" y="1008"/>
                  </a:lnTo>
                  <a:lnTo>
                    <a:pt x="226" y="1042"/>
                  </a:lnTo>
                  <a:lnTo>
                    <a:pt x="258" y="1076"/>
                  </a:lnTo>
                  <a:lnTo>
                    <a:pt x="290" y="1106"/>
                  </a:lnTo>
                  <a:lnTo>
                    <a:pt x="324" y="1134"/>
                  </a:lnTo>
                  <a:lnTo>
                    <a:pt x="360" y="1160"/>
                  </a:lnTo>
                  <a:lnTo>
                    <a:pt x="400" y="1182"/>
                  </a:lnTo>
                  <a:lnTo>
                    <a:pt x="438" y="1202"/>
                  </a:lnTo>
                  <a:lnTo>
                    <a:pt x="480" y="1220"/>
                  </a:lnTo>
                  <a:lnTo>
                    <a:pt x="522" y="1234"/>
                  </a:lnTo>
                  <a:lnTo>
                    <a:pt x="566" y="1244"/>
                  </a:lnTo>
                  <a:lnTo>
                    <a:pt x="610" y="1252"/>
                  </a:lnTo>
                  <a:lnTo>
                    <a:pt x="656" y="1258"/>
                  </a:lnTo>
                  <a:lnTo>
                    <a:pt x="702" y="1260"/>
                  </a:lnTo>
                  <a:lnTo>
                    <a:pt x="702" y="1260"/>
                  </a:lnTo>
                  <a:lnTo>
                    <a:pt x="748" y="1258"/>
                  </a:lnTo>
                  <a:lnTo>
                    <a:pt x="794" y="1252"/>
                  </a:lnTo>
                  <a:lnTo>
                    <a:pt x="838" y="1244"/>
                  </a:lnTo>
                  <a:lnTo>
                    <a:pt x="882" y="1234"/>
                  </a:lnTo>
                  <a:lnTo>
                    <a:pt x="924" y="1220"/>
                  </a:lnTo>
                  <a:lnTo>
                    <a:pt x="966" y="1202"/>
                  </a:lnTo>
                  <a:lnTo>
                    <a:pt x="1006" y="1182"/>
                  </a:lnTo>
                  <a:lnTo>
                    <a:pt x="1044" y="1160"/>
                  </a:lnTo>
                  <a:lnTo>
                    <a:pt x="1080" y="1134"/>
                  </a:lnTo>
                  <a:lnTo>
                    <a:pt x="1114" y="1106"/>
                  </a:lnTo>
                  <a:lnTo>
                    <a:pt x="1148" y="1076"/>
                  </a:lnTo>
                  <a:lnTo>
                    <a:pt x="1178" y="1042"/>
                  </a:lnTo>
                  <a:lnTo>
                    <a:pt x="1206" y="1008"/>
                  </a:lnTo>
                  <a:lnTo>
                    <a:pt x="1232" y="970"/>
                  </a:lnTo>
                  <a:lnTo>
                    <a:pt x="1256" y="932"/>
                  </a:lnTo>
                  <a:lnTo>
                    <a:pt x="1276" y="890"/>
                  </a:lnTo>
                  <a:lnTo>
                    <a:pt x="1276" y="890"/>
                  </a:lnTo>
                  <a:lnTo>
                    <a:pt x="1290" y="888"/>
                  </a:lnTo>
                  <a:lnTo>
                    <a:pt x="1302" y="884"/>
                  </a:lnTo>
                  <a:lnTo>
                    <a:pt x="1314" y="880"/>
                  </a:lnTo>
                  <a:lnTo>
                    <a:pt x="1326" y="874"/>
                  </a:lnTo>
                  <a:lnTo>
                    <a:pt x="1348" y="860"/>
                  </a:lnTo>
                  <a:lnTo>
                    <a:pt x="1368" y="842"/>
                  </a:lnTo>
                  <a:lnTo>
                    <a:pt x="1382" y="820"/>
                  </a:lnTo>
                  <a:lnTo>
                    <a:pt x="1394" y="796"/>
                  </a:lnTo>
                  <a:lnTo>
                    <a:pt x="1398" y="784"/>
                  </a:lnTo>
                  <a:lnTo>
                    <a:pt x="1402" y="770"/>
                  </a:lnTo>
                  <a:lnTo>
                    <a:pt x="1404" y="756"/>
                  </a:lnTo>
                  <a:lnTo>
                    <a:pt x="1404" y="742"/>
                  </a:lnTo>
                  <a:lnTo>
                    <a:pt x="1404" y="518"/>
                  </a:lnTo>
                  <a:lnTo>
                    <a:pt x="1404" y="518"/>
                  </a:lnTo>
                  <a:lnTo>
                    <a:pt x="1404" y="504"/>
                  </a:lnTo>
                  <a:lnTo>
                    <a:pt x="1402" y="490"/>
                  </a:lnTo>
                  <a:lnTo>
                    <a:pt x="1398" y="476"/>
                  </a:lnTo>
                  <a:lnTo>
                    <a:pt x="1394" y="464"/>
                  </a:lnTo>
                  <a:lnTo>
                    <a:pt x="1382" y="440"/>
                  </a:lnTo>
                  <a:lnTo>
                    <a:pt x="1368" y="420"/>
                  </a:lnTo>
                  <a:lnTo>
                    <a:pt x="1348" y="402"/>
                  </a:lnTo>
                  <a:lnTo>
                    <a:pt x="1326" y="386"/>
                  </a:lnTo>
                  <a:lnTo>
                    <a:pt x="1314" y="382"/>
                  </a:lnTo>
                  <a:lnTo>
                    <a:pt x="1302" y="376"/>
                  </a:lnTo>
                  <a:lnTo>
                    <a:pt x="1290" y="372"/>
                  </a:lnTo>
                  <a:lnTo>
                    <a:pt x="1276" y="370"/>
                  </a:lnTo>
                  <a:lnTo>
                    <a:pt x="1276" y="370"/>
                  </a:lnTo>
                  <a:close/>
                  <a:moveTo>
                    <a:pt x="712" y="54"/>
                  </a:moveTo>
                  <a:lnTo>
                    <a:pt x="712" y="54"/>
                  </a:lnTo>
                  <a:lnTo>
                    <a:pt x="752" y="56"/>
                  </a:lnTo>
                  <a:lnTo>
                    <a:pt x="790" y="62"/>
                  </a:lnTo>
                  <a:lnTo>
                    <a:pt x="830" y="68"/>
                  </a:lnTo>
                  <a:lnTo>
                    <a:pt x="866" y="78"/>
                  </a:lnTo>
                  <a:lnTo>
                    <a:pt x="904" y="92"/>
                  </a:lnTo>
                  <a:lnTo>
                    <a:pt x="940" y="106"/>
                  </a:lnTo>
                  <a:lnTo>
                    <a:pt x="974" y="124"/>
                  </a:lnTo>
                  <a:lnTo>
                    <a:pt x="1008" y="142"/>
                  </a:lnTo>
                  <a:lnTo>
                    <a:pt x="1040" y="164"/>
                  </a:lnTo>
                  <a:lnTo>
                    <a:pt x="1070" y="188"/>
                  </a:lnTo>
                  <a:lnTo>
                    <a:pt x="1100" y="214"/>
                  </a:lnTo>
                  <a:lnTo>
                    <a:pt x="1126" y="240"/>
                  </a:lnTo>
                  <a:lnTo>
                    <a:pt x="1152" y="270"/>
                  </a:lnTo>
                  <a:lnTo>
                    <a:pt x="1176" y="302"/>
                  </a:lnTo>
                  <a:lnTo>
                    <a:pt x="1196" y="334"/>
                  </a:lnTo>
                  <a:lnTo>
                    <a:pt x="1216" y="370"/>
                  </a:lnTo>
                  <a:lnTo>
                    <a:pt x="188" y="370"/>
                  </a:lnTo>
                  <a:lnTo>
                    <a:pt x="188" y="370"/>
                  </a:lnTo>
                  <a:lnTo>
                    <a:pt x="208" y="334"/>
                  </a:lnTo>
                  <a:lnTo>
                    <a:pt x="230" y="300"/>
                  </a:lnTo>
                  <a:lnTo>
                    <a:pt x="256" y="268"/>
                  </a:lnTo>
                  <a:lnTo>
                    <a:pt x="282" y="236"/>
                  </a:lnTo>
                  <a:lnTo>
                    <a:pt x="310" y="208"/>
                  </a:lnTo>
                  <a:lnTo>
                    <a:pt x="340" y="182"/>
                  </a:lnTo>
                  <a:lnTo>
                    <a:pt x="372" y="158"/>
                  </a:lnTo>
                  <a:lnTo>
                    <a:pt x="404" y="138"/>
                  </a:lnTo>
                  <a:lnTo>
                    <a:pt x="440" y="118"/>
                  </a:lnTo>
                  <a:lnTo>
                    <a:pt x="476" y="100"/>
                  </a:lnTo>
                  <a:lnTo>
                    <a:pt x="512" y="86"/>
                  </a:lnTo>
                  <a:lnTo>
                    <a:pt x="550" y="74"/>
                  </a:lnTo>
                  <a:lnTo>
                    <a:pt x="590" y="66"/>
                  </a:lnTo>
                  <a:lnTo>
                    <a:pt x="630" y="58"/>
                  </a:lnTo>
                  <a:lnTo>
                    <a:pt x="670" y="56"/>
                  </a:lnTo>
                  <a:lnTo>
                    <a:pt x="712" y="54"/>
                  </a:lnTo>
                  <a:lnTo>
                    <a:pt x="712" y="54"/>
                  </a:lnTo>
                  <a:close/>
                  <a:moveTo>
                    <a:pt x="702" y="1206"/>
                  </a:moveTo>
                  <a:lnTo>
                    <a:pt x="702" y="1206"/>
                  </a:lnTo>
                  <a:lnTo>
                    <a:pt x="662" y="1204"/>
                  </a:lnTo>
                  <a:lnTo>
                    <a:pt x="622" y="1200"/>
                  </a:lnTo>
                  <a:lnTo>
                    <a:pt x="582" y="1194"/>
                  </a:lnTo>
                  <a:lnTo>
                    <a:pt x="544" y="1184"/>
                  </a:lnTo>
                  <a:lnTo>
                    <a:pt x="506" y="1172"/>
                  </a:lnTo>
                  <a:lnTo>
                    <a:pt x="470" y="1158"/>
                  </a:lnTo>
                  <a:lnTo>
                    <a:pt x="434" y="1140"/>
                  </a:lnTo>
                  <a:lnTo>
                    <a:pt x="400" y="1120"/>
                  </a:lnTo>
                  <a:lnTo>
                    <a:pt x="368" y="1100"/>
                  </a:lnTo>
                  <a:lnTo>
                    <a:pt x="336" y="1076"/>
                  </a:lnTo>
                  <a:lnTo>
                    <a:pt x="308" y="1050"/>
                  </a:lnTo>
                  <a:lnTo>
                    <a:pt x="280" y="1022"/>
                  </a:lnTo>
                  <a:lnTo>
                    <a:pt x="254" y="992"/>
                  </a:lnTo>
                  <a:lnTo>
                    <a:pt x="230" y="960"/>
                  </a:lnTo>
                  <a:lnTo>
                    <a:pt x="208" y="926"/>
                  </a:lnTo>
                  <a:lnTo>
                    <a:pt x="190" y="892"/>
                  </a:lnTo>
                  <a:lnTo>
                    <a:pt x="1216" y="892"/>
                  </a:lnTo>
                  <a:lnTo>
                    <a:pt x="1216" y="892"/>
                  </a:lnTo>
                  <a:lnTo>
                    <a:pt x="1196" y="926"/>
                  </a:lnTo>
                  <a:lnTo>
                    <a:pt x="1174" y="960"/>
                  </a:lnTo>
                  <a:lnTo>
                    <a:pt x="1150" y="992"/>
                  </a:lnTo>
                  <a:lnTo>
                    <a:pt x="1124" y="1022"/>
                  </a:lnTo>
                  <a:lnTo>
                    <a:pt x="1098" y="1050"/>
                  </a:lnTo>
                  <a:lnTo>
                    <a:pt x="1068" y="1076"/>
                  </a:lnTo>
                  <a:lnTo>
                    <a:pt x="1036" y="1100"/>
                  </a:lnTo>
                  <a:lnTo>
                    <a:pt x="1004" y="1120"/>
                  </a:lnTo>
                  <a:lnTo>
                    <a:pt x="970" y="1140"/>
                  </a:lnTo>
                  <a:lnTo>
                    <a:pt x="934" y="1158"/>
                  </a:lnTo>
                  <a:lnTo>
                    <a:pt x="898" y="1172"/>
                  </a:lnTo>
                  <a:lnTo>
                    <a:pt x="860" y="1184"/>
                  </a:lnTo>
                  <a:lnTo>
                    <a:pt x="822" y="1194"/>
                  </a:lnTo>
                  <a:lnTo>
                    <a:pt x="784" y="1200"/>
                  </a:lnTo>
                  <a:lnTo>
                    <a:pt x="744" y="1204"/>
                  </a:lnTo>
                  <a:lnTo>
                    <a:pt x="702" y="1206"/>
                  </a:lnTo>
                  <a:lnTo>
                    <a:pt x="702" y="1206"/>
                  </a:lnTo>
                  <a:close/>
                  <a:moveTo>
                    <a:pt x="1350" y="742"/>
                  </a:moveTo>
                  <a:lnTo>
                    <a:pt x="1350" y="742"/>
                  </a:lnTo>
                  <a:lnTo>
                    <a:pt x="1350" y="762"/>
                  </a:lnTo>
                  <a:lnTo>
                    <a:pt x="1344" y="780"/>
                  </a:lnTo>
                  <a:lnTo>
                    <a:pt x="1334" y="796"/>
                  </a:lnTo>
                  <a:lnTo>
                    <a:pt x="1324" y="810"/>
                  </a:lnTo>
                  <a:lnTo>
                    <a:pt x="1310" y="822"/>
                  </a:lnTo>
                  <a:lnTo>
                    <a:pt x="1292" y="830"/>
                  </a:lnTo>
                  <a:lnTo>
                    <a:pt x="1276" y="836"/>
                  </a:lnTo>
                  <a:lnTo>
                    <a:pt x="1256" y="838"/>
                  </a:lnTo>
                  <a:lnTo>
                    <a:pt x="148" y="838"/>
                  </a:lnTo>
                  <a:lnTo>
                    <a:pt x="148" y="838"/>
                  </a:lnTo>
                  <a:lnTo>
                    <a:pt x="130" y="836"/>
                  </a:lnTo>
                  <a:lnTo>
                    <a:pt x="112" y="830"/>
                  </a:lnTo>
                  <a:lnTo>
                    <a:pt x="96" y="822"/>
                  </a:lnTo>
                  <a:lnTo>
                    <a:pt x="82" y="810"/>
                  </a:lnTo>
                  <a:lnTo>
                    <a:pt x="70" y="796"/>
                  </a:lnTo>
                  <a:lnTo>
                    <a:pt x="62" y="780"/>
                  </a:lnTo>
                  <a:lnTo>
                    <a:pt x="56" y="762"/>
                  </a:lnTo>
                  <a:lnTo>
                    <a:pt x="54" y="742"/>
                  </a:lnTo>
                  <a:lnTo>
                    <a:pt x="54" y="518"/>
                  </a:lnTo>
                  <a:lnTo>
                    <a:pt x="54" y="518"/>
                  </a:lnTo>
                  <a:lnTo>
                    <a:pt x="56" y="498"/>
                  </a:lnTo>
                  <a:lnTo>
                    <a:pt x="62" y="480"/>
                  </a:lnTo>
                  <a:lnTo>
                    <a:pt x="70" y="464"/>
                  </a:lnTo>
                  <a:lnTo>
                    <a:pt x="82" y="450"/>
                  </a:lnTo>
                  <a:lnTo>
                    <a:pt x="96" y="438"/>
                  </a:lnTo>
                  <a:lnTo>
                    <a:pt x="112" y="430"/>
                  </a:lnTo>
                  <a:lnTo>
                    <a:pt x="130" y="424"/>
                  </a:lnTo>
                  <a:lnTo>
                    <a:pt x="148" y="422"/>
                  </a:lnTo>
                  <a:lnTo>
                    <a:pt x="1256" y="422"/>
                  </a:lnTo>
                  <a:lnTo>
                    <a:pt x="1256" y="422"/>
                  </a:lnTo>
                  <a:lnTo>
                    <a:pt x="1276" y="424"/>
                  </a:lnTo>
                  <a:lnTo>
                    <a:pt x="1292" y="430"/>
                  </a:lnTo>
                  <a:lnTo>
                    <a:pt x="1310" y="438"/>
                  </a:lnTo>
                  <a:lnTo>
                    <a:pt x="1324" y="450"/>
                  </a:lnTo>
                  <a:lnTo>
                    <a:pt x="1334" y="464"/>
                  </a:lnTo>
                  <a:lnTo>
                    <a:pt x="1344" y="480"/>
                  </a:lnTo>
                  <a:lnTo>
                    <a:pt x="1350" y="498"/>
                  </a:lnTo>
                  <a:lnTo>
                    <a:pt x="1350" y="518"/>
                  </a:lnTo>
                  <a:lnTo>
                    <a:pt x="1350" y="742"/>
                  </a:lnTo>
                  <a:lnTo>
                    <a:pt x="1350" y="7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6"/>
            <p:cNvSpPr>
              <a:spLocks/>
            </p:cNvSpPr>
            <p:nvPr/>
          </p:nvSpPr>
          <p:spPr bwMode="auto">
            <a:xfrm>
              <a:off x="2092325" y="4865688"/>
              <a:ext cx="600075" cy="368300"/>
            </a:xfrm>
            <a:custGeom>
              <a:avLst/>
              <a:gdLst>
                <a:gd name="T0" fmla="*/ 266 w 378"/>
                <a:gd name="T1" fmla="*/ 140 h 232"/>
                <a:gd name="T2" fmla="*/ 220 w 378"/>
                <a:gd name="T3" fmla="*/ 0 h 232"/>
                <a:gd name="T4" fmla="*/ 158 w 378"/>
                <a:gd name="T5" fmla="*/ 0 h 232"/>
                <a:gd name="T6" fmla="*/ 112 w 378"/>
                <a:gd name="T7" fmla="*/ 140 h 232"/>
                <a:gd name="T8" fmla="*/ 68 w 378"/>
                <a:gd name="T9" fmla="*/ 0 h 232"/>
                <a:gd name="T10" fmla="*/ 0 w 378"/>
                <a:gd name="T11" fmla="*/ 0 h 232"/>
                <a:gd name="T12" fmla="*/ 80 w 378"/>
                <a:gd name="T13" fmla="*/ 232 h 232"/>
                <a:gd name="T14" fmla="*/ 146 w 378"/>
                <a:gd name="T15" fmla="*/ 232 h 232"/>
                <a:gd name="T16" fmla="*/ 190 w 378"/>
                <a:gd name="T17" fmla="*/ 106 h 232"/>
                <a:gd name="T18" fmla="*/ 232 w 378"/>
                <a:gd name="T19" fmla="*/ 232 h 232"/>
                <a:gd name="T20" fmla="*/ 300 w 378"/>
                <a:gd name="T21" fmla="*/ 232 h 232"/>
                <a:gd name="T22" fmla="*/ 378 w 378"/>
                <a:gd name="T23" fmla="*/ 0 h 232"/>
                <a:gd name="T24" fmla="*/ 312 w 378"/>
                <a:gd name="T25" fmla="*/ 0 h 232"/>
                <a:gd name="T26" fmla="*/ 266 w 378"/>
                <a:gd name="T27" fmla="*/ 14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8" h="232">
                  <a:moveTo>
                    <a:pt x="266" y="140"/>
                  </a:moveTo>
                  <a:lnTo>
                    <a:pt x="220" y="0"/>
                  </a:lnTo>
                  <a:lnTo>
                    <a:pt x="158" y="0"/>
                  </a:lnTo>
                  <a:lnTo>
                    <a:pt x="112" y="140"/>
                  </a:lnTo>
                  <a:lnTo>
                    <a:pt x="68" y="0"/>
                  </a:lnTo>
                  <a:lnTo>
                    <a:pt x="0" y="0"/>
                  </a:lnTo>
                  <a:lnTo>
                    <a:pt x="80" y="232"/>
                  </a:lnTo>
                  <a:lnTo>
                    <a:pt x="146" y="232"/>
                  </a:lnTo>
                  <a:lnTo>
                    <a:pt x="190" y="106"/>
                  </a:lnTo>
                  <a:lnTo>
                    <a:pt x="232" y="232"/>
                  </a:lnTo>
                  <a:lnTo>
                    <a:pt x="300" y="232"/>
                  </a:lnTo>
                  <a:lnTo>
                    <a:pt x="378" y="0"/>
                  </a:lnTo>
                  <a:lnTo>
                    <a:pt x="312" y="0"/>
                  </a:lnTo>
                  <a:lnTo>
                    <a:pt x="266" y="1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1" name="Freeform 7"/>
            <p:cNvSpPr>
              <a:spLocks/>
            </p:cNvSpPr>
            <p:nvPr/>
          </p:nvSpPr>
          <p:spPr bwMode="auto">
            <a:xfrm>
              <a:off x="2711450" y="4865688"/>
              <a:ext cx="600075" cy="368300"/>
            </a:xfrm>
            <a:custGeom>
              <a:avLst/>
              <a:gdLst>
                <a:gd name="T0" fmla="*/ 264 w 378"/>
                <a:gd name="T1" fmla="*/ 140 h 232"/>
                <a:gd name="T2" fmla="*/ 220 w 378"/>
                <a:gd name="T3" fmla="*/ 0 h 232"/>
                <a:gd name="T4" fmla="*/ 156 w 378"/>
                <a:gd name="T5" fmla="*/ 0 h 232"/>
                <a:gd name="T6" fmla="*/ 112 w 378"/>
                <a:gd name="T7" fmla="*/ 140 h 232"/>
                <a:gd name="T8" fmla="*/ 66 w 378"/>
                <a:gd name="T9" fmla="*/ 0 h 232"/>
                <a:gd name="T10" fmla="*/ 0 w 378"/>
                <a:gd name="T11" fmla="*/ 0 h 232"/>
                <a:gd name="T12" fmla="*/ 78 w 378"/>
                <a:gd name="T13" fmla="*/ 232 h 232"/>
                <a:gd name="T14" fmla="*/ 146 w 378"/>
                <a:gd name="T15" fmla="*/ 232 h 232"/>
                <a:gd name="T16" fmla="*/ 188 w 378"/>
                <a:gd name="T17" fmla="*/ 106 h 232"/>
                <a:gd name="T18" fmla="*/ 232 w 378"/>
                <a:gd name="T19" fmla="*/ 232 h 232"/>
                <a:gd name="T20" fmla="*/ 298 w 378"/>
                <a:gd name="T21" fmla="*/ 232 h 232"/>
                <a:gd name="T22" fmla="*/ 378 w 378"/>
                <a:gd name="T23" fmla="*/ 0 h 232"/>
                <a:gd name="T24" fmla="*/ 310 w 378"/>
                <a:gd name="T25" fmla="*/ 0 h 232"/>
                <a:gd name="T26" fmla="*/ 264 w 378"/>
                <a:gd name="T27" fmla="*/ 14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8" h="232">
                  <a:moveTo>
                    <a:pt x="264" y="140"/>
                  </a:moveTo>
                  <a:lnTo>
                    <a:pt x="220" y="0"/>
                  </a:lnTo>
                  <a:lnTo>
                    <a:pt x="156" y="0"/>
                  </a:lnTo>
                  <a:lnTo>
                    <a:pt x="112" y="140"/>
                  </a:lnTo>
                  <a:lnTo>
                    <a:pt x="66" y="0"/>
                  </a:lnTo>
                  <a:lnTo>
                    <a:pt x="0" y="0"/>
                  </a:lnTo>
                  <a:lnTo>
                    <a:pt x="78" y="232"/>
                  </a:lnTo>
                  <a:lnTo>
                    <a:pt x="146" y="232"/>
                  </a:lnTo>
                  <a:lnTo>
                    <a:pt x="188" y="106"/>
                  </a:lnTo>
                  <a:lnTo>
                    <a:pt x="232" y="232"/>
                  </a:lnTo>
                  <a:lnTo>
                    <a:pt x="298" y="232"/>
                  </a:lnTo>
                  <a:lnTo>
                    <a:pt x="378" y="0"/>
                  </a:lnTo>
                  <a:lnTo>
                    <a:pt x="310" y="0"/>
                  </a:lnTo>
                  <a:lnTo>
                    <a:pt x="264" y="1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2" name="Freeform 8"/>
            <p:cNvSpPr>
              <a:spLocks/>
            </p:cNvSpPr>
            <p:nvPr/>
          </p:nvSpPr>
          <p:spPr bwMode="auto">
            <a:xfrm>
              <a:off x="3327400" y="4865688"/>
              <a:ext cx="600075" cy="368300"/>
            </a:xfrm>
            <a:custGeom>
              <a:avLst/>
              <a:gdLst>
                <a:gd name="T0" fmla="*/ 266 w 378"/>
                <a:gd name="T1" fmla="*/ 140 h 232"/>
                <a:gd name="T2" fmla="*/ 220 w 378"/>
                <a:gd name="T3" fmla="*/ 0 h 232"/>
                <a:gd name="T4" fmla="*/ 158 w 378"/>
                <a:gd name="T5" fmla="*/ 0 h 232"/>
                <a:gd name="T6" fmla="*/ 112 w 378"/>
                <a:gd name="T7" fmla="*/ 140 h 232"/>
                <a:gd name="T8" fmla="*/ 68 w 378"/>
                <a:gd name="T9" fmla="*/ 0 h 232"/>
                <a:gd name="T10" fmla="*/ 0 w 378"/>
                <a:gd name="T11" fmla="*/ 0 h 232"/>
                <a:gd name="T12" fmla="*/ 80 w 378"/>
                <a:gd name="T13" fmla="*/ 232 h 232"/>
                <a:gd name="T14" fmla="*/ 146 w 378"/>
                <a:gd name="T15" fmla="*/ 232 h 232"/>
                <a:gd name="T16" fmla="*/ 190 w 378"/>
                <a:gd name="T17" fmla="*/ 106 h 232"/>
                <a:gd name="T18" fmla="*/ 232 w 378"/>
                <a:gd name="T19" fmla="*/ 232 h 232"/>
                <a:gd name="T20" fmla="*/ 300 w 378"/>
                <a:gd name="T21" fmla="*/ 232 h 232"/>
                <a:gd name="T22" fmla="*/ 378 w 378"/>
                <a:gd name="T23" fmla="*/ 0 h 232"/>
                <a:gd name="T24" fmla="*/ 310 w 378"/>
                <a:gd name="T25" fmla="*/ 0 h 232"/>
                <a:gd name="T26" fmla="*/ 266 w 378"/>
                <a:gd name="T27" fmla="*/ 14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8" h="232">
                  <a:moveTo>
                    <a:pt x="266" y="140"/>
                  </a:moveTo>
                  <a:lnTo>
                    <a:pt x="220" y="0"/>
                  </a:lnTo>
                  <a:lnTo>
                    <a:pt x="158" y="0"/>
                  </a:lnTo>
                  <a:lnTo>
                    <a:pt x="112" y="140"/>
                  </a:lnTo>
                  <a:lnTo>
                    <a:pt x="68" y="0"/>
                  </a:lnTo>
                  <a:lnTo>
                    <a:pt x="0" y="0"/>
                  </a:lnTo>
                  <a:lnTo>
                    <a:pt x="80" y="232"/>
                  </a:lnTo>
                  <a:lnTo>
                    <a:pt x="146" y="232"/>
                  </a:lnTo>
                  <a:lnTo>
                    <a:pt x="190" y="106"/>
                  </a:lnTo>
                  <a:lnTo>
                    <a:pt x="232" y="232"/>
                  </a:lnTo>
                  <a:lnTo>
                    <a:pt x="300" y="232"/>
                  </a:lnTo>
                  <a:lnTo>
                    <a:pt x="378" y="0"/>
                  </a:lnTo>
                  <a:lnTo>
                    <a:pt x="310" y="0"/>
                  </a:lnTo>
                  <a:lnTo>
                    <a:pt x="266" y="1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88" name="TextBox 87">
            <a:extLst>
              <a:ext uri="{FF2B5EF4-FFF2-40B4-BE49-F238E27FC236}">
                <a16:creationId xmlns:a16="http://schemas.microsoft.com/office/drawing/2014/main" id="{9F99E629-D198-47C2-BD25-8F19ED39F144}"/>
              </a:ext>
            </a:extLst>
          </p:cNvPr>
          <p:cNvSpPr txBox="1"/>
          <p:nvPr/>
        </p:nvSpPr>
        <p:spPr>
          <a:xfrm>
            <a:off x="2974652" y="6174898"/>
            <a:ext cx="1399742" cy="307777"/>
          </a:xfrm>
          <a:prstGeom prst="rect">
            <a:avLst/>
          </a:prstGeom>
          <a:noFill/>
        </p:spPr>
        <p:txBody>
          <a:bodyPr wrap="none" rtlCol="0">
            <a:spAutoFit/>
          </a:bodyPr>
          <a:lstStyle/>
          <a:p>
            <a:pPr algn="ctr"/>
            <a:r>
              <a:rPr lang="en-IN" sz="1400" spc="300" dirty="0">
                <a:solidFill>
                  <a:schemeClr val="accent5"/>
                </a:solidFill>
              </a:rPr>
              <a:t>oe.cd/</a:t>
            </a:r>
            <a:r>
              <a:rPr lang="en-IN" sz="1400" spc="300" dirty="0" err="1">
                <a:solidFill>
                  <a:schemeClr val="accent5"/>
                </a:solidFill>
              </a:rPr>
              <a:t>opsi</a:t>
            </a:r>
            <a:endParaRPr lang="en-IN" sz="1400" spc="300" dirty="0">
              <a:solidFill>
                <a:schemeClr val="accent5"/>
              </a:solidFill>
            </a:endParaRPr>
          </a:p>
        </p:txBody>
      </p:sp>
      <p:sp>
        <p:nvSpPr>
          <p:cNvPr id="33" name="Freeform 9"/>
          <p:cNvSpPr>
            <a:spLocks noChangeAspect="1"/>
          </p:cNvSpPr>
          <p:nvPr/>
        </p:nvSpPr>
        <p:spPr bwMode="auto">
          <a:xfrm>
            <a:off x="5104202" y="6252155"/>
            <a:ext cx="227930" cy="186348"/>
          </a:xfrm>
          <a:custGeom>
            <a:avLst/>
            <a:gdLst>
              <a:gd name="T0" fmla="*/ 824 w 888"/>
              <a:gd name="T1" fmla="*/ 98 h 726"/>
              <a:gd name="T2" fmla="*/ 856 w 888"/>
              <a:gd name="T3" fmla="*/ 50 h 726"/>
              <a:gd name="T4" fmla="*/ 864 w 888"/>
              <a:gd name="T5" fmla="*/ 22 h 726"/>
              <a:gd name="T6" fmla="*/ 854 w 888"/>
              <a:gd name="T7" fmla="*/ 14 h 726"/>
              <a:gd name="T8" fmla="*/ 842 w 888"/>
              <a:gd name="T9" fmla="*/ 14 h 726"/>
              <a:gd name="T10" fmla="*/ 742 w 888"/>
              <a:gd name="T11" fmla="*/ 54 h 726"/>
              <a:gd name="T12" fmla="*/ 698 w 888"/>
              <a:gd name="T13" fmla="*/ 22 h 726"/>
              <a:gd name="T14" fmla="*/ 628 w 888"/>
              <a:gd name="T15" fmla="*/ 0 h 726"/>
              <a:gd name="T16" fmla="*/ 570 w 888"/>
              <a:gd name="T17" fmla="*/ 4 h 726"/>
              <a:gd name="T18" fmla="*/ 502 w 888"/>
              <a:gd name="T19" fmla="*/ 32 h 726"/>
              <a:gd name="T20" fmla="*/ 450 w 888"/>
              <a:gd name="T21" fmla="*/ 84 h 726"/>
              <a:gd name="T22" fmla="*/ 422 w 888"/>
              <a:gd name="T23" fmla="*/ 152 h 726"/>
              <a:gd name="T24" fmla="*/ 420 w 888"/>
              <a:gd name="T25" fmla="*/ 214 h 726"/>
              <a:gd name="T26" fmla="*/ 348 w 888"/>
              <a:gd name="T27" fmla="*/ 202 h 726"/>
              <a:gd name="T28" fmla="*/ 234 w 888"/>
              <a:gd name="T29" fmla="*/ 160 h 726"/>
              <a:gd name="T30" fmla="*/ 154 w 888"/>
              <a:gd name="T31" fmla="*/ 106 h 726"/>
              <a:gd name="T32" fmla="*/ 84 w 888"/>
              <a:gd name="T33" fmla="*/ 36 h 726"/>
              <a:gd name="T34" fmla="*/ 72 w 888"/>
              <a:gd name="T35" fmla="*/ 32 h 726"/>
              <a:gd name="T36" fmla="*/ 50 w 888"/>
              <a:gd name="T37" fmla="*/ 62 h 726"/>
              <a:gd name="T38" fmla="*/ 36 w 888"/>
              <a:gd name="T39" fmla="*/ 134 h 726"/>
              <a:gd name="T40" fmla="*/ 48 w 888"/>
              <a:gd name="T41" fmla="*/ 200 h 726"/>
              <a:gd name="T42" fmla="*/ 80 w 888"/>
              <a:gd name="T43" fmla="*/ 258 h 726"/>
              <a:gd name="T44" fmla="*/ 56 w 888"/>
              <a:gd name="T45" fmla="*/ 246 h 726"/>
              <a:gd name="T46" fmla="*/ 36 w 888"/>
              <a:gd name="T47" fmla="*/ 252 h 726"/>
              <a:gd name="T48" fmla="*/ 34 w 888"/>
              <a:gd name="T49" fmla="*/ 262 h 726"/>
              <a:gd name="T50" fmla="*/ 60 w 888"/>
              <a:gd name="T51" fmla="*/ 356 h 726"/>
              <a:gd name="T52" fmla="*/ 128 w 888"/>
              <a:gd name="T53" fmla="*/ 426 h 726"/>
              <a:gd name="T54" fmla="*/ 106 w 888"/>
              <a:gd name="T55" fmla="*/ 424 h 726"/>
              <a:gd name="T56" fmla="*/ 96 w 888"/>
              <a:gd name="T57" fmla="*/ 442 h 726"/>
              <a:gd name="T58" fmla="*/ 132 w 888"/>
              <a:gd name="T59" fmla="*/ 508 h 726"/>
              <a:gd name="T60" fmla="*/ 212 w 888"/>
              <a:gd name="T61" fmla="*/ 562 h 726"/>
              <a:gd name="T62" fmla="*/ 194 w 888"/>
              <a:gd name="T63" fmla="*/ 592 h 726"/>
              <a:gd name="T64" fmla="*/ 104 w 888"/>
              <a:gd name="T65" fmla="*/ 618 h 726"/>
              <a:gd name="T66" fmla="*/ 16 w 888"/>
              <a:gd name="T67" fmla="*/ 618 h 726"/>
              <a:gd name="T68" fmla="*/ 2 w 888"/>
              <a:gd name="T69" fmla="*/ 624 h 726"/>
              <a:gd name="T70" fmla="*/ 0 w 888"/>
              <a:gd name="T71" fmla="*/ 638 h 726"/>
              <a:gd name="T72" fmla="*/ 38 w 888"/>
              <a:gd name="T73" fmla="*/ 664 h 726"/>
              <a:gd name="T74" fmla="*/ 174 w 888"/>
              <a:gd name="T75" fmla="*/ 714 h 726"/>
              <a:gd name="T76" fmla="*/ 284 w 888"/>
              <a:gd name="T77" fmla="*/ 726 h 726"/>
              <a:gd name="T78" fmla="*/ 416 w 888"/>
              <a:gd name="T79" fmla="*/ 712 h 726"/>
              <a:gd name="T80" fmla="*/ 524 w 888"/>
              <a:gd name="T81" fmla="*/ 672 h 726"/>
              <a:gd name="T82" fmla="*/ 606 w 888"/>
              <a:gd name="T83" fmla="*/ 618 h 726"/>
              <a:gd name="T84" fmla="*/ 698 w 888"/>
              <a:gd name="T85" fmla="*/ 520 h 726"/>
              <a:gd name="T86" fmla="*/ 780 w 888"/>
              <a:gd name="T87" fmla="*/ 350 h 726"/>
              <a:gd name="T88" fmla="*/ 800 w 888"/>
              <a:gd name="T89" fmla="*/ 210 h 726"/>
              <a:gd name="T90" fmla="*/ 846 w 888"/>
              <a:gd name="T91" fmla="*/ 154 h 726"/>
              <a:gd name="T92" fmla="*/ 888 w 888"/>
              <a:gd name="T93" fmla="*/ 100 h 726"/>
              <a:gd name="T94" fmla="*/ 884 w 888"/>
              <a:gd name="T95" fmla="*/ 88 h 726"/>
              <a:gd name="T96" fmla="*/ 868 w 888"/>
              <a:gd name="T97" fmla="*/ 84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88" h="726">
                <a:moveTo>
                  <a:pt x="868" y="84"/>
                </a:moveTo>
                <a:lnTo>
                  <a:pt x="868" y="84"/>
                </a:lnTo>
                <a:lnTo>
                  <a:pt x="846" y="92"/>
                </a:lnTo>
                <a:lnTo>
                  <a:pt x="824" y="98"/>
                </a:lnTo>
                <a:lnTo>
                  <a:pt x="824" y="98"/>
                </a:lnTo>
                <a:lnTo>
                  <a:pt x="836" y="84"/>
                </a:lnTo>
                <a:lnTo>
                  <a:pt x="848" y="68"/>
                </a:lnTo>
                <a:lnTo>
                  <a:pt x="856" y="50"/>
                </a:lnTo>
                <a:lnTo>
                  <a:pt x="864" y="30"/>
                </a:lnTo>
                <a:lnTo>
                  <a:pt x="864" y="30"/>
                </a:lnTo>
                <a:lnTo>
                  <a:pt x="864" y="26"/>
                </a:lnTo>
                <a:lnTo>
                  <a:pt x="864" y="22"/>
                </a:lnTo>
                <a:lnTo>
                  <a:pt x="862" y="18"/>
                </a:lnTo>
                <a:lnTo>
                  <a:pt x="858" y="16"/>
                </a:lnTo>
                <a:lnTo>
                  <a:pt x="858" y="16"/>
                </a:lnTo>
                <a:lnTo>
                  <a:pt x="854" y="14"/>
                </a:lnTo>
                <a:lnTo>
                  <a:pt x="850" y="12"/>
                </a:lnTo>
                <a:lnTo>
                  <a:pt x="846" y="12"/>
                </a:lnTo>
                <a:lnTo>
                  <a:pt x="842" y="14"/>
                </a:lnTo>
                <a:lnTo>
                  <a:pt x="842" y="14"/>
                </a:lnTo>
                <a:lnTo>
                  <a:pt x="818" y="28"/>
                </a:lnTo>
                <a:lnTo>
                  <a:pt x="794" y="38"/>
                </a:lnTo>
                <a:lnTo>
                  <a:pt x="768" y="46"/>
                </a:lnTo>
                <a:lnTo>
                  <a:pt x="742" y="54"/>
                </a:lnTo>
                <a:lnTo>
                  <a:pt x="742" y="54"/>
                </a:lnTo>
                <a:lnTo>
                  <a:pt x="728" y="42"/>
                </a:lnTo>
                <a:lnTo>
                  <a:pt x="714" y="30"/>
                </a:lnTo>
                <a:lnTo>
                  <a:pt x="698" y="22"/>
                </a:lnTo>
                <a:lnTo>
                  <a:pt x="682" y="14"/>
                </a:lnTo>
                <a:lnTo>
                  <a:pt x="664" y="8"/>
                </a:lnTo>
                <a:lnTo>
                  <a:pt x="646" y="2"/>
                </a:lnTo>
                <a:lnTo>
                  <a:pt x="628" y="0"/>
                </a:lnTo>
                <a:lnTo>
                  <a:pt x="608" y="0"/>
                </a:lnTo>
                <a:lnTo>
                  <a:pt x="608" y="0"/>
                </a:lnTo>
                <a:lnTo>
                  <a:pt x="590" y="0"/>
                </a:lnTo>
                <a:lnTo>
                  <a:pt x="570" y="4"/>
                </a:lnTo>
                <a:lnTo>
                  <a:pt x="552" y="8"/>
                </a:lnTo>
                <a:lnTo>
                  <a:pt x="534" y="14"/>
                </a:lnTo>
                <a:lnTo>
                  <a:pt x="518" y="22"/>
                </a:lnTo>
                <a:lnTo>
                  <a:pt x="502" y="32"/>
                </a:lnTo>
                <a:lnTo>
                  <a:pt x="488" y="42"/>
                </a:lnTo>
                <a:lnTo>
                  <a:pt x="474" y="56"/>
                </a:lnTo>
                <a:lnTo>
                  <a:pt x="462" y="68"/>
                </a:lnTo>
                <a:lnTo>
                  <a:pt x="450" y="84"/>
                </a:lnTo>
                <a:lnTo>
                  <a:pt x="442" y="100"/>
                </a:lnTo>
                <a:lnTo>
                  <a:pt x="434" y="116"/>
                </a:lnTo>
                <a:lnTo>
                  <a:pt x="426" y="134"/>
                </a:lnTo>
                <a:lnTo>
                  <a:pt x="422" y="152"/>
                </a:lnTo>
                <a:lnTo>
                  <a:pt x="420" y="170"/>
                </a:lnTo>
                <a:lnTo>
                  <a:pt x="418" y="190"/>
                </a:lnTo>
                <a:lnTo>
                  <a:pt x="418" y="190"/>
                </a:lnTo>
                <a:lnTo>
                  <a:pt x="420" y="214"/>
                </a:lnTo>
                <a:lnTo>
                  <a:pt x="420" y="214"/>
                </a:lnTo>
                <a:lnTo>
                  <a:pt x="396" y="212"/>
                </a:lnTo>
                <a:lnTo>
                  <a:pt x="372" y="208"/>
                </a:lnTo>
                <a:lnTo>
                  <a:pt x="348" y="202"/>
                </a:lnTo>
                <a:lnTo>
                  <a:pt x="324" y="196"/>
                </a:lnTo>
                <a:lnTo>
                  <a:pt x="302" y="188"/>
                </a:lnTo>
                <a:lnTo>
                  <a:pt x="278" y="180"/>
                </a:lnTo>
                <a:lnTo>
                  <a:pt x="234" y="160"/>
                </a:lnTo>
                <a:lnTo>
                  <a:pt x="214" y="148"/>
                </a:lnTo>
                <a:lnTo>
                  <a:pt x="192" y="136"/>
                </a:lnTo>
                <a:lnTo>
                  <a:pt x="174" y="122"/>
                </a:lnTo>
                <a:lnTo>
                  <a:pt x="154" y="106"/>
                </a:lnTo>
                <a:lnTo>
                  <a:pt x="136" y="90"/>
                </a:lnTo>
                <a:lnTo>
                  <a:pt x="118" y="74"/>
                </a:lnTo>
                <a:lnTo>
                  <a:pt x="100" y="56"/>
                </a:lnTo>
                <a:lnTo>
                  <a:pt x="84" y="36"/>
                </a:lnTo>
                <a:lnTo>
                  <a:pt x="84" y="36"/>
                </a:lnTo>
                <a:lnTo>
                  <a:pt x="80" y="32"/>
                </a:lnTo>
                <a:lnTo>
                  <a:pt x="72" y="32"/>
                </a:lnTo>
                <a:lnTo>
                  <a:pt x="72" y="32"/>
                </a:lnTo>
                <a:lnTo>
                  <a:pt x="66" y="34"/>
                </a:lnTo>
                <a:lnTo>
                  <a:pt x="62" y="38"/>
                </a:lnTo>
                <a:lnTo>
                  <a:pt x="62" y="38"/>
                </a:lnTo>
                <a:lnTo>
                  <a:pt x="50" y="62"/>
                </a:lnTo>
                <a:lnTo>
                  <a:pt x="42" y="84"/>
                </a:lnTo>
                <a:lnTo>
                  <a:pt x="38" y="110"/>
                </a:lnTo>
                <a:lnTo>
                  <a:pt x="36" y="134"/>
                </a:lnTo>
                <a:lnTo>
                  <a:pt x="36" y="134"/>
                </a:lnTo>
                <a:lnTo>
                  <a:pt x="36" y="152"/>
                </a:lnTo>
                <a:lnTo>
                  <a:pt x="38" y="168"/>
                </a:lnTo>
                <a:lnTo>
                  <a:pt x="42" y="184"/>
                </a:lnTo>
                <a:lnTo>
                  <a:pt x="48" y="200"/>
                </a:lnTo>
                <a:lnTo>
                  <a:pt x="54" y="216"/>
                </a:lnTo>
                <a:lnTo>
                  <a:pt x="62" y="230"/>
                </a:lnTo>
                <a:lnTo>
                  <a:pt x="70" y="246"/>
                </a:lnTo>
                <a:lnTo>
                  <a:pt x="80" y="258"/>
                </a:lnTo>
                <a:lnTo>
                  <a:pt x="80" y="258"/>
                </a:lnTo>
                <a:lnTo>
                  <a:pt x="68" y="254"/>
                </a:lnTo>
                <a:lnTo>
                  <a:pt x="56" y="246"/>
                </a:lnTo>
                <a:lnTo>
                  <a:pt x="56" y="246"/>
                </a:lnTo>
                <a:lnTo>
                  <a:pt x="48" y="246"/>
                </a:lnTo>
                <a:lnTo>
                  <a:pt x="42" y="246"/>
                </a:lnTo>
                <a:lnTo>
                  <a:pt x="42" y="246"/>
                </a:lnTo>
                <a:lnTo>
                  <a:pt x="36" y="252"/>
                </a:lnTo>
                <a:lnTo>
                  <a:pt x="34" y="260"/>
                </a:lnTo>
                <a:lnTo>
                  <a:pt x="34" y="260"/>
                </a:lnTo>
                <a:lnTo>
                  <a:pt x="34" y="262"/>
                </a:lnTo>
                <a:lnTo>
                  <a:pt x="34" y="262"/>
                </a:lnTo>
                <a:lnTo>
                  <a:pt x="36" y="286"/>
                </a:lnTo>
                <a:lnTo>
                  <a:pt x="40" y="312"/>
                </a:lnTo>
                <a:lnTo>
                  <a:pt x="48" y="334"/>
                </a:lnTo>
                <a:lnTo>
                  <a:pt x="60" y="356"/>
                </a:lnTo>
                <a:lnTo>
                  <a:pt x="72" y="376"/>
                </a:lnTo>
                <a:lnTo>
                  <a:pt x="88" y="396"/>
                </a:lnTo>
                <a:lnTo>
                  <a:pt x="108" y="412"/>
                </a:lnTo>
                <a:lnTo>
                  <a:pt x="128" y="426"/>
                </a:lnTo>
                <a:lnTo>
                  <a:pt x="128" y="426"/>
                </a:lnTo>
                <a:lnTo>
                  <a:pt x="112" y="424"/>
                </a:lnTo>
                <a:lnTo>
                  <a:pt x="112" y="424"/>
                </a:lnTo>
                <a:lnTo>
                  <a:pt x="106" y="424"/>
                </a:lnTo>
                <a:lnTo>
                  <a:pt x="100" y="428"/>
                </a:lnTo>
                <a:lnTo>
                  <a:pt x="100" y="428"/>
                </a:lnTo>
                <a:lnTo>
                  <a:pt x="96" y="434"/>
                </a:lnTo>
                <a:lnTo>
                  <a:pt x="96" y="442"/>
                </a:lnTo>
                <a:lnTo>
                  <a:pt x="96" y="442"/>
                </a:lnTo>
                <a:lnTo>
                  <a:pt x="106" y="466"/>
                </a:lnTo>
                <a:lnTo>
                  <a:pt x="118" y="488"/>
                </a:lnTo>
                <a:lnTo>
                  <a:pt x="132" y="508"/>
                </a:lnTo>
                <a:lnTo>
                  <a:pt x="150" y="524"/>
                </a:lnTo>
                <a:lnTo>
                  <a:pt x="168" y="540"/>
                </a:lnTo>
                <a:lnTo>
                  <a:pt x="190" y="552"/>
                </a:lnTo>
                <a:lnTo>
                  <a:pt x="212" y="562"/>
                </a:lnTo>
                <a:lnTo>
                  <a:pt x="236" y="570"/>
                </a:lnTo>
                <a:lnTo>
                  <a:pt x="236" y="570"/>
                </a:lnTo>
                <a:lnTo>
                  <a:pt x="216" y="582"/>
                </a:lnTo>
                <a:lnTo>
                  <a:pt x="194" y="592"/>
                </a:lnTo>
                <a:lnTo>
                  <a:pt x="172" y="600"/>
                </a:lnTo>
                <a:lnTo>
                  <a:pt x="150" y="608"/>
                </a:lnTo>
                <a:lnTo>
                  <a:pt x="128" y="614"/>
                </a:lnTo>
                <a:lnTo>
                  <a:pt x="104" y="618"/>
                </a:lnTo>
                <a:lnTo>
                  <a:pt x="80" y="620"/>
                </a:lnTo>
                <a:lnTo>
                  <a:pt x="56" y="622"/>
                </a:lnTo>
                <a:lnTo>
                  <a:pt x="56" y="622"/>
                </a:lnTo>
                <a:lnTo>
                  <a:pt x="16" y="618"/>
                </a:lnTo>
                <a:lnTo>
                  <a:pt x="16" y="618"/>
                </a:lnTo>
                <a:lnTo>
                  <a:pt x="10" y="620"/>
                </a:lnTo>
                <a:lnTo>
                  <a:pt x="6" y="620"/>
                </a:lnTo>
                <a:lnTo>
                  <a:pt x="2" y="624"/>
                </a:lnTo>
                <a:lnTo>
                  <a:pt x="0" y="628"/>
                </a:lnTo>
                <a:lnTo>
                  <a:pt x="0" y="628"/>
                </a:lnTo>
                <a:lnTo>
                  <a:pt x="0" y="634"/>
                </a:lnTo>
                <a:lnTo>
                  <a:pt x="0" y="638"/>
                </a:lnTo>
                <a:lnTo>
                  <a:pt x="2" y="642"/>
                </a:lnTo>
                <a:lnTo>
                  <a:pt x="6" y="646"/>
                </a:lnTo>
                <a:lnTo>
                  <a:pt x="6" y="646"/>
                </a:lnTo>
                <a:lnTo>
                  <a:pt x="38" y="664"/>
                </a:lnTo>
                <a:lnTo>
                  <a:pt x="70" y="680"/>
                </a:lnTo>
                <a:lnTo>
                  <a:pt x="104" y="694"/>
                </a:lnTo>
                <a:lnTo>
                  <a:pt x="140" y="706"/>
                </a:lnTo>
                <a:lnTo>
                  <a:pt x="174" y="714"/>
                </a:lnTo>
                <a:lnTo>
                  <a:pt x="210" y="722"/>
                </a:lnTo>
                <a:lnTo>
                  <a:pt x="248" y="726"/>
                </a:lnTo>
                <a:lnTo>
                  <a:pt x="284" y="726"/>
                </a:lnTo>
                <a:lnTo>
                  <a:pt x="284" y="726"/>
                </a:lnTo>
                <a:lnTo>
                  <a:pt x="320" y="726"/>
                </a:lnTo>
                <a:lnTo>
                  <a:pt x="354" y="722"/>
                </a:lnTo>
                <a:lnTo>
                  <a:pt x="386" y="718"/>
                </a:lnTo>
                <a:lnTo>
                  <a:pt x="416" y="712"/>
                </a:lnTo>
                <a:lnTo>
                  <a:pt x="446" y="704"/>
                </a:lnTo>
                <a:lnTo>
                  <a:pt x="472" y="694"/>
                </a:lnTo>
                <a:lnTo>
                  <a:pt x="498" y="684"/>
                </a:lnTo>
                <a:lnTo>
                  <a:pt x="524" y="672"/>
                </a:lnTo>
                <a:lnTo>
                  <a:pt x="546" y="658"/>
                </a:lnTo>
                <a:lnTo>
                  <a:pt x="568" y="646"/>
                </a:lnTo>
                <a:lnTo>
                  <a:pt x="588" y="632"/>
                </a:lnTo>
                <a:lnTo>
                  <a:pt x="606" y="618"/>
                </a:lnTo>
                <a:lnTo>
                  <a:pt x="640" y="588"/>
                </a:lnTo>
                <a:lnTo>
                  <a:pt x="668" y="558"/>
                </a:lnTo>
                <a:lnTo>
                  <a:pt x="668" y="558"/>
                </a:lnTo>
                <a:lnTo>
                  <a:pt x="698" y="520"/>
                </a:lnTo>
                <a:lnTo>
                  <a:pt x="724" y="482"/>
                </a:lnTo>
                <a:lnTo>
                  <a:pt x="746" y="440"/>
                </a:lnTo>
                <a:lnTo>
                  <a:pt x="766" y="396"/>
                </a:lnTo>
                <a:lnTo>
                  <a:pt x="780" y="350"/>
                </a:lnTo>
                <a:lnTo>
                  <a:pt x="792" y="304"/>
                </a:lnTo>
                <a:lnTo>
                  <a:pt x="798" y="258"/>
                </a:lnTo>
                <a:lnTo>
                  <a:pt x="800" y="210"/>
                </a:lnTo>
                <a:lnTo>
                  <a:pt x="800" y="210"/>
                </a:lnTo>
                <a:lnTo>
                  <a:pt x="800" y="194"/>
                </a:lnTo>
                <a:lnTo>
                  <a:pt x="800" y="194"/>
                </a:lnTo>
                <a:lnTo>
                  <a:pt x="824" y="174"/>
                </a:lnTo>
                <a:lnTo>
                  <a:pt x="846" y="154"/>
                </a:lnTo>
                <a:lnTo>
                  <a:pt x="866" y="130"/>
                </a:lnTo>
                <a:lnTo>
                  <a:pt x="886" y="104"/>
                </a:lnTo>
                <a:lnTo>
                  <a:pt x="886" y="104"/>
                </a:lnTo>
                <a:lnTo>
                  <a:pt x="888" y="100"/>
                </a:lnTo>
                <a:lnTo>
                  <a:pt x="888" y="96"/>
                </a:lnTo>
                <a:lnTo>
                  <a:pt x="886" y="92"/>
                </a:lnTo>
                <a:lnTo>
                  <a:pt x="884" y="88"/>
                </a:lnTo>
                <a:lnTo>
                  <a:pt x="884" y="88"/>
                </a:lnTo>
                <a:lnTo>
                  <a:pt x="880" y="84"/>
                </a:lnTo>
                <a:lnTo>
                  <a:pt x="876" y="82"/>
                </a:lnTo>
                <a:lnTo>
                  <a:pt x="872" y="82"/>
                </a:lnTo>
                <a:lnTo>
                  <a:pt x="868" y="84"/>
                </a:lnTo>
                <a:lnTo>
                  <a:pt x="868" y="8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IN"/>
          </a:p>
        </p:txBody>
      </p:sp>
      <p:sp>
        <p:nvSpPr>
          <p:cNvPr id="89" name="TextBox 88">
            <a:extLst>
              <a:ext uri="{FF2B5EF4-FFF2-40B4-BE49-F238E27FC236}">
                <a16:creationId xmlns:a16="http://schemas.microsoft.com/office/drawing/2014/main" id="{9F99E629-D198-47C2-BD25-8F19ED39F144}"/>
              </a:ext>
            </a:extLst>
          </p:cNvPr>
          <p:cNvSpPr txBox="1"/>
          <p:nvPr/>
        </p:nvSpPr>
        <p:spPr>
          <a:xfrm>
            <a:off x="5322526" y="6174898"/>
            <a:ext cx="1330814" cy="307777"/>
          </a:xfrm>
          <a:prstGeom prst="rect">
            <a:avLst/>
          </a:prstGeom>
          <a:noFill/>
        </p:spPr>
        <p:txBody>
          <a:bodyPr wrap="none" rtlCol="0">
            <a:spAutoFit/>
          </a:bodyPr>
          <a:lstStyle/>
          <a:p>
            <a:pPr algn="ctr"/>
            <a:r>
              <a:rPr lang="en-IN" sz="1400" spc="300" dirty="0">
                <a:solidFill>
                  <a:schemeClr val="accent5"/>
                </a:solidFill>
              </a:rPr>
              <a:t>@</a:t>
            </a:r>
            <a:r>
              <a:rPr lang="en-IN" sz="1400" spc="300" dirty="0" err="1">
                <a:solidFill>
                  <a:schemeClr val="accent5"/>
                </a:solidFill>
              </a:rPr>
              <a:t>OPSIgov</a:t>
            </a:r>
            <a:endParaRPr lang="en-IN" sz="1400" spc="300" dirty="0">
              <a:solidFill>
                <a:schemeClr val="accent5"/>
              </a:solidFill>
            </a:endParaRPr>
          </a:p>
        </p:txBody>
      </p:sp>
      <p:cxnSp>
        <p:nvCxnSpPr>
          <p:cNvPr id="91" name="Straight Connector 90"/>
          <p:cNvCxnSpPr/>
          <p:nvPr/>
        </p:nvCxnSpPr>
        <p:spPr>
          <a:xfrm>
            <a:off x="4739298" y="6135874"/>
            <a:ext cx="0" cy="391360"/>
          </a:xfrm>
          <a:prstGeom prst="line">
            <a:avLst/>
          </a:prstGeom>
          <a:ln w="2540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7018244" y="6135874"/>
            <a:ext cx="0" cy="391360"/>
          </a:xfrm>
          <a:prstGeom prst="line">
            <a:avLst/>
          </a:prstGeom>
          <a:ln w="25400"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052"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0979" y="260637"/>
            <a:ext cx="4636558" cy="143142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6"/>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sl-SI" altLang="en-US" sz="1000" b="0" i="0" u="none" strike="noStrike" cap="none" normalizeH="0" baseline="0">
                <a:ln>
                  <a:noFill/>
                </a:ln>
                <a:solidFill>
                  <a:schemeClr val="tx1"/>
                </a:solidFill>
                <a:effectLst/>
                <a:latin typeface="Arial" pitchFamily="34" charset="0"/>
                <a:ea typeface="Arial" pitchFamily="34" charset="0"/>
                <a:cs typeface="Times New Roman" pitchFamily="18" charset="0"/>
              </a:rPr>
              <a:t> </a:t>
            </a:r>
            <a:endParaRPr kumimoji="0" lang="en-GB" altLang="en-US" sz="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800" b="0" i="0" u="none" strike="noStrike" cap="none" normalizeH="0" baseline="0">
              <a:ln>
                <a:noFill/>
              </a:ln>
              <a:solidFill>
                <a:schemeClr val="tx1"/>
              </a:solidFill>
              <a:effectLst/>
              <a:latin typeface="Arial" pitchFamily="34" charset="0"/>
              <a:cs typeface="Arial" pitchFamily="34" charset="0"/>
            </a:endParaRPr>
          </a:p>
        </p:txBody>
      </p:sp>
      <p:sp>
        <p:nvSpPr>
          <p:cNvPr id="4" name="Rectangle 7"/>
          <p:cNvSpPr>
            <a:spLocks noChangeArrowheads="1"/>
          </p:cNvSpPr>
          <p:nvPr/>
        </p:nvSpPr>
        <p:spPr bwMode="auto">
          <a:xfrm>
            <a:off x="0" y="12731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65438" algn="ctr"/>
                <a:tab pos="5730875" algn="r"/>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0" name="TextBox 89">
            <a:extLst>
              <a:ext uri="{FF2B5EF4-FFF2-40B4-BE49-F238E27FC236}">
                <a16:creationId xmlns:a16="http://schemas.microsoft.com/office/drawing/2014/main" id="{9F99E629-D198-47C2-BD25-8F19ED39F144}"/>
              </a:ext>
            </a:extLst>
          </p:cNvPr>
          <p:cNvSpPr txBox="1"/>
          <p:nvPr/>
        </p:nvSpPr>
        <p:spPr>
          <a:xfrm>
            <a:off x="1867036" y="2057226"/>
            <a:ext cx="8729894" cy="3754874"/>
          </a:xfrm>
          <a:prstGeom prst="rect">
            <a:avLst/>
          </a:prstGeom>
          <a:noFill/>
          <a:ln>
            <a:noFill/>
          </a:ln>
          <a:effectLst>
            <a:outerShdw blurRad="50800" dist="38100" dir="5400000" algn="t" rotWithShape="0">
              <a:prstClr val="black">
                <a:alpha val="40000"/>
              </a:prstClr>
            </a:outerShdw>
          </a:effectLst>
        </p:spPr>
        <p:txBody>
          <a:bodyPr wrap="square" rtlCol="0">
            <a:spAutoFit/>
          </a:bodyPr>
          <a:lstStyle/>
          <a:p>
            <a:pPr algn="ctr"/>
            <a:r>
              <a:rPr lang="en-US" sz="2800" spc="300" dirty="0">
                <a:blipFill>
                  <a:blip r:embed="rId3"/>
                  <a:stretch>
                    <a:fillRect/>
                  </a:stretch>
                </a:blipFill>
                <a:latin typeface="Lato Black" panose="020F0A02020204030203" pitchFamily="34" charset="0"/>
              </a:rPr>
              <a:t>EVIDENCE-INFORMED POLICYMAKING: WHAT KIND OF EVIDENCE DOES THE 21</a:t>
            </a:r>
            <a:r>
              <a:rPr lang="en-US" sz="2800" spc="300" baseline="30000" dirty="0">
                <a:blipFill>
                  <a:blip r:embed="rId3"/>
                  <a:stretch>
                    <a:fillRect/>
                  </a:stretch>
                </a:blipFill>
                <a:latin typeface="Lato Black" panose="020F0A02020204030203" pitchFamily="34" charset="0"/>
              </a:rPr>
              <a:t>st</a:t>
            </a:r>
            <a:r>
              <a:rPr lang="en-US" sz="2800" spc="300" dirty="0">
                <a:blipFill>
                  <a:blip r:embed="rId3"/>
                  <a:stretch>
                    <a:fillRect/>
                  </a:stretch>
                </a:blipFill>
                <a:latin typeface="Lato Black" panose="020F0A02020204030203" pitchFamily="34" charset="0"/>
              </a:rPr>
              <a:t> CENTURY POLICYMAKER NEED?</a:t>
            </a:r>
          </a:p>
          <a:p>
            <a:pPr algn="ctr"/>
            <a:endParaRPr lang="en-US" sz="1600" spc="300" dirty="0">
              <a:blipFill>
                <a:blip r:embed="rId3"/>
                <a:stretch>
                  <a:fillRect/>
                </a:stretch>
              </a:blipFill>
              <a:latin typeface="Lato Black" panose="020F0A02020204030203" pitchFamily="34" charset="0"/>
            </a:endParaRPr>
          </a:p>
          <a:p>
            <a:pPr algn="ctr"/>
            <a:r>
              <a:rPr lang="en-US" spc="300" dirty="0">
                <a:solidFill>
                  <a:schemeClr val="bg2">
                    <a:lumMod val="50000"/>
                  </a:schemeClr>
                </a:solidFill>
                <a:latin typeface="Lato Black" panose="020F0A02020204030203" pitchFamily="34" charset="0"/>
              </a:rPr>
              <a:t>Knowledge based and informed policy making: challenges, mechanisms and the state of the art</a:t>
            </a:r>
          </a:p>
          <a:p>
            <a:pPr algn="ctr"/>
            <a:r>
              <a:rPr lang="en-US" spc="300" dirty="0">
                <a:solidFill>
                  <a:schemeClr val="bg2">
                    <a:lumMod val="50000"/>
                  </a:schemeClr>
                </a:solidFill>
                <a:latin typeface="Lato Black" panose="020F0A02020204030203" pitchFamily="34" charset="0"/>
              </a:rPr>
              <a:t>International landscape</a:t>
            </a:r>
          </a:p>
          <a:p>
            <a:pPr algn="ctr"/>
            <a:r>
              <a:rPr lang="en-US" spc="300" dirty="0">
                <a:solidFill>
                  <a:schemeClr val="bg2">
                    <a:lumMod val="50000"/>
                  </a:schemeClr>
                </a:solidFill>
                <a:latin typeface="Lato Black" panose="020F0A02020204030203" pitchFamily="34" charset="0"/>
              </a:rPr>
              <a:t>Science Meets Parliament</a:t>
            </a:r>
          </a:p>
          <a:p>
            <a:pPr algn="ctr"/>
            <a:endParaRPr lang="en-US" sz="1000" spc="300" dirty="0">
              <a:solidFill>
                <a:schemeClr val="bg2">
                  <a:lumMod val="50000"/>
                </a:schemeClr>
              </a:solidFill>
              <a:latin typeface="Lato Black" panose="020F0A02020204030203" pitchFamily="34" charset="0"/>
            </a:endParaRPr>
          </a:p>
          <a:p>
            <a:pPr algn="ctr"/>
            <a:r>
              <a:rPr lang="en-US" sz="1600" spc="300" dirty="0">
                <a:solidFill>
                  <a:schemeClr val="bg2">
                    <a:lumMod val="50000"/>
                  </a:schemeClr>
                </a:solidFill>
                <a:latin typeface="Lato Black" panose="020F0A02020204030203" pitchFamily="34" charset="0"/>
              </a:rPr>
              <a:t>PIRET TÕNURIST</a:t>
            </a:r>
          </a:p>
          <a:p>
            <a:pPr algn="ctr"/>
            <a:r>
              <a:rPr lang="en-US" sz="1600" spc="300" dirty="0">
                <a:solidFill>
                  <a:schemeClr val="bg2">
                    <a:lumMod val="50000"/>
                  </a:schemeClr>
                </a:solidFill>
                <a:latin typeface="Lato Black" panose="020F0A02020204030203" pitchFamily="34" charset="0"/>
              </a:rPr>
              <a:t>Ljubljana,  15 November 2019</a:t>
            </a:r>
          </a:p>
          <a:p>
            <a:pPr algn="ctr"/>
            <a:endParaRPr lang="en-US" sz="1600" spc="300" dirty="0">
              <a:solidFill>
                <a:schemeClr val="bg2">
                  <a:lumMod val="50000"/>
                </a:schemeClr>
              </a:solidFill>
              <a:latin typeface="Lato Black" panose="020F0A02020204030203" pitchFamily="34" charset="0"/>
            </a:endParaRPr>
          </a:p>
        </p:txBody>
      </p:sp>
      <p:sp>
        <p:nvSpPr>
          <p:cNvPr id="93" name="Text Placeholder 2"/>
          <p:cNvSpPr txBox="1">
            <a:spLocks/>
          </p:cNvSpPr>
          <p:nvPr/>
        </p:nvSpPr>
        <p:spPr>
          <a:xfrm>
            <a:off x="599884" y="5709404"/>
            <a:ext cx="2262608" cy="40643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spc="120" dirty="0">
                <a:solidFill>
                  <a:srgbClr val="214965"/>
                </a:solidFill>
              </a:rPr>
              <a:t>@</a:t>
            </a:r>
            <a:r>
              <a:rPr lang="en-GB" sz="2000" spc="120" dirty="0" err="1">
                <a:solidFill>
                  <a:srgbClr val="214965"/>
                </a:solidFill>
              </a:rPr>
              <a:t>piret.tonurist</a:t>
            </a:r>
            <a:endParaRPr lang="en-GB" sz="2000" spc="120" dirty="0">
              <a:solidFill>
                <a:srgbClr val="214965"/>
              </a:solidFill>
            </a:endParaRPr>
          </a:p>
        </p:txBody>
      </p:sp>
      <p:pic>
        <p:nvPicPr>
          <p:cNvPr id="94" name="Picture 2" descr="Image result for twitter logo whit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615" y="5595816"/>
            <a:ext cx="633607" cy="633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364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ame 10"/>
          <p:cNvSpPr/>
          <p:nvPr/>
        </p:nvSpPr>
        <p:spPr>
          <a:xfrm>
            <a:off x="0" y="-57150"/>
            <a:ext cx="12192000" cy="6915149"/>
          </a:xfrm>
          <a:prstGeom prst="frame">
            <a:avLst>
              <a:gd name="adj1" fmla="val 1481"/>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16222B"/>
              </a:solidFill>
              <a:effectLst/>
              <a:uLnTx/>
              <a:uFillTx/>
              <a:latin typeface="Lato"/>
              <a:ea typeface="+mn-ea"/>
              <a:cs typeface="+mn-cs"/>
            </a:endParaRPr>
          </a:p>
        </p:txBody>
      </p:sp>
      <p:sp>
        <p:nvSpPr>
          <p:cNvPr id="10" name="Rectangle 9">
            <a:extLst>
              <a:ext uri="{FF2B5EF4-FFF2-40B4-BE49-F238E27FC236}">
                <a16:creationId xmlns:a16="http://schemas.microsoft.com/office/drawing/2014/main" id="{A6C7408B-3DD1-49A1-BA45-1FB08F95F355}"/>
              </a:ext>
            </a:extLst>
          </p:cNvPr>
          <p:cNvSpPr/>
          <p:nvPr/>
        </p:nvSpPr>
        <p:spPr>
          <a:xfrm>
            <a:off x="328031" y="6501123"/>
            <a:ext cx="3480040" cy="230832"/>
          </a:xfrm>
          <a:prstGeom prst="rect">
            <a:avLst/>
          </a:prstGeom>
          <a:solidFill>
            <a:schemeClr val="bg1"/>
          </a:solidFill>
          <a:ln>
            <a:noFill/>
          </a:ln>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spc="100" noProof="0" dirty="0">
                <a:solidFill>
                  <a:schemeClr val="accent1">
                    <a:lumMod val="50000"/>
                  </a:schemeClr>
                </a:solidFill>
                <a:latin typeface="Lato" panose="020F0502020204030203" pitchFamily="34" charset="0"/>
              </a:rPr>
              <a:t>NEW PUBLIC SECTOR SKILLS</a:t>
            </a:r>
            <a:endParaRPr kumimoji="0" lang="en-US" sz="2800" b="0" i="0" u="none" strike="noStrike" kern="1200" cap="none" spc="100" normalizeH="0" baseline="0" noProof="0" dirty="0">
              <a:ln>
                <a:noFill/>
              </a:ln>
              <a:solidFill>
                <a:schemeClr val="accent1">
                  <a:lumMod val="50000"/>
                </a:schemeClr>
              </a:solidFill>
              <a:effectLst/>
              <a:uLnTx/>
              <a:uFillTx/>
            </a:endParaRPr>
          </a:p>
        </p:txBody>
      </p:sp>
      <p:sp>
        <p:nvSpPr>
          <p:cNvPr id="13" name="TextBox 12">
            <a:extLst>
              <a:ext uri="{FF2B5EF4-FFF2-40B4-BE49-F238E27FC236}">
                <a16:creationId xmlns:a16="http://schemas.microsoft.com/office/drawing/2014/main" id="{9F99E629-D198-47C2-BD25-8F19ED39F144}"/>
              </a:ext>
            </a:extLst>
          </p:cNvPr>
          <p:cNvSpPr txBox="1"/>
          <p:nvPr/>
        </p:nvSpPr>
        <p:spPr>
          <a:xfrm>
            <a:off x="0" y="-542009"/>
            <a:ext cx="1309974" cy="400110"/>
          </a:xfrm>
          <a:prstGeom prst="rect">
            <a:avLst/>
          </a:prstGeom>
          <a:noFill/>
        </p:spPr>
        <p:txBody>
          <a:bodyPr wrap="none" rtlCol="0">
            <a:spAutoFit/>
          </a:bodyPr>
          <a:lstStyle/>
          <a:p>
            <a:r>
              <a:rPr lang="en-US" sz="2000" spc="300" dirty="0">
                <a:blipFill>
                  <a:blip r:embed="rId4"/>
                  <a:stretch>
                    <a:fillRect/>
                  </a:stretch>
                </a:blipFill>
                <a:latin typeface="Lato Black" panose="020F0A02020204030203" pitchFamily="34" charset="0"/>
              </a:rPr>
              <a:t>Slide 13</a:t>
            </a:r>
          </a:p>
        </p:txBody>
      </p:sp>
      <p:pic>
        <p:nvPicPr>
          <p:cNvPr id="307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9973" y="689548"/>
            <a:ext cx="10486572" cy="526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537878"/>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F99E629-D198-47C2-BD25-8F19ED39F144}"/>
              </a:ext>
            </a:extLst>
          </p:cNvPr>
          <p:cNvSpPr txBox="1"/>
          <p:nvPr/>
        </p:nvSpPr>
        <p:spPr>
          <a:xfrm>
            <a:off x="642938" y="144045"/>
            <a:ext cx="11408314" cy="954107"/>
          </a:xfrm>
          <a:prstGeom prst="rect">
            <a:avLst/>
          </a:prstGeom>
          <a:noFill/>
        </p:spPr>
        <p:txBody>
          <a:bodyPr wrap="square" rtlCol="0">
            <a:spAutoFit/>
          </a:bodyPr>
          <a:lstStyle/>
          <a:p>
            <a:pPr algn="ctr"/>
            <a:r>
              <a:rPr lang="en-US" sz="2800" spc="300" dirty="0">
                <a:solidFill>
                  <a:schemeClr val="accent5"/>
                </a:solidFill>
                <a:latin typeface="Lato Black" panose="020F0A02020204030203" pitchFamily="34" charset="0"/>
              </a:rPr>
              <a:t>THE NEW APPROACH TO GENERATE DATA: TRADITIONAL VS DESIGN APPROACHES</a:t>
            </a:r>
            <a:endParaRPr lang="en-IN" sz="2800" spc="300" dirty="0">
              <a:solidFill>
                <a:schemeClr val="accent5"/>
              </a:solidFill>
              <a:latin typeface="Lato Black" panose="020F0A02020204030203" pitchFamily="34" charset="0"/>
            </a:endParaRPr>
          </a:p>
        </p:txBody>
      </p:sp>
      <p:cxnSp>
        <p:nvCxnSpPr>
          <p:cNvPr id="11" name="Straight Connector 10">
            <a:extLst>
              <a:ext uri="{FF2B5EF4-FFF2-40B4-BE49-F238E27FC236}">
                <a16:creationId xmlns:a16="http://schemas.microsoft.com/office/drawing/2014/main" id="{2D3452EC-B89C-4896-8A40-5E5A33ABD851}"/>
              </a:ext>
            </a:extLst>
          </p:cNvPr>
          <p:cNvCxnSpPr/>
          <p:nvPr/>
        </p:nvCxnSpPr>
        <p:spPr>
          <a:xfrm>
            <a:off x="5238750" y="1085850"/>
            <a:ext cx="171450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2" name="Frame 51"/>
          <p:cNvSpPr/>
          <p:nvPr/>
        </p:nvSpPr>
        <p:spPr>
          <a:xfrm>
            <a:off x="0" y="-57150"/>
            <a:ext cx="12192000" cy="6915149"/>
          </a:xfrm>
          <a:prstGeom prst="frame">
            <a:avLst>
              <a:gd name="adj1" fmla="val 1481"/>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16222B"/>
              </a:solidFill>
              <a:effectLst/>
              <a:uLnTx/>
              <a:uFillTx/>
              <a:latin typeface="Lato"/>
              <a:ea typeface="+mn-ea"/>
              <a:cs typeface="+mn-cs"/>
            </a:endParaRPr>
          </a:p>
        </p:txBody>
      </p:sp>
      <p:sp>
        <p:nvSpPr>
          <p:cNvPr id="33" name="Rectangle 32">
            <a:extLst>
              <a:ext uri="{FF2B5EF4-FFF2-40B4-BE49-F238E27FC236}">
                <a16:creationId xmlns:a16="http://schemas.microsoft.com/office/drawing/2014/main" id="{A6C7408B-3DD1-49A1-BA45-1FB08F95F355}"/>
              </a:ext>
            </a:extLst>
          </p:cNvPr>
          <p:cNvSpPr/>
          <p:nvPr/>
        </p:nvSpPr>
        <p:spPr>
          <a:xfrm>
            <a:off x="328030" y="6501123"/>
            <a:ext cx="5017693" cy="230832"/>
          </a:xfrm>
          <a:prstGeom prst="rect">
            <a:avLst/>
          </a:prstGeom>
          <a:solidFill>
            <a:schemeClr val="bg1"/>
          </a:solidFill>
          <a:ln>
            <a:noFill/>
          </a:ln>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spc="100" dirty="0">
                <a:solidFill>
                  <a:schemeClr val="accent1">
                    <a:lumMod val="50000"/>
                  </a:schemeClr>
                </a:solidFill>
                <a:latin typeface="Lato" panose="020F0502020204030203" pitchFamily="34" charset="0"/>
              </a:rPr>
              <a:t>THE OBSERVATORY OF PUBLIC SECTOR INNOVATION</a:t>
            </a:r>
            <a:endParaRPr kumimoji="0" lang="en-US" sz="2800" b="0" i="0" u="none" strike="noStrike" kern="1200" cap="none" spc="100" normalizeH="0" baseline="0" noProof="0" dirty="0">
              <a:ln>
                <a:noFill/>
              </a:ln>
              <a:solidFill>
                <a:schemeClr val="accent1">
                  <a:lumMod val="50000"/>
                </a:schemeClr>
              </a:solidFill>
              <a:effectLst/>
              <a:uLnTx/>
              <a:uFillTx/>
            </a:endParaRPr>
          </a:p>
        </p:txBody>
      </p:sp>
      <p:graphicFrame>
        <p:nvGraphicFramePr>
          <p:cNvPr id="2" name="Table 1"/>
          <p:cNvGraphicFramePr>
            <a:graphicFrameLocks noGrp="1"/>
          </p:cNvGraphicFramePr>
          <p:nvPr>
            <p:extLst>
              <p:ext uri="{D42A27DB-BD31-4B8C-83A1-F6EECF244321}">
                <p14:modId xmlns:p14="http://schemas.microsoft.com/office/powerpoint/2010/main" val="865370496"/>
              </p:ext>
            </p:extLst>
          </p:nvPr>
        </p:nvGraphicFramePr>
        <p:xfrm>
          <a:off x="642938" y="1110453"/>
          <a:ext cx="11158538" cy="5011902"/>
        </p:xfrm>
        <a:graphic>
          <a:graphicData uri="http://schemas.openxmlformats.org/drawingml/2006/table">
            <a:tbl>
              <a:tblPr firstRow="1" bandRow="1">
                <a:tableStyleId>{5C22544A-7EE6-4342-B048-85BDC9FD1C3A}</a:tableStyleId>
              </a:tblPr>
              <a:tblGrid>
                <a:gridCol w="5659958">
                  <a:extLst>
                    <a:ext uri="{9D8B030D-6E8A-4147-A177-3AD203B41FA5}">
                      <a16:colId xmlns:a16="http://schemas.microsoft.com/office/drawing/2014/main" val="1663573834"/>
                    </a:ext>
                  </a:extLst>
                </a:gridCol>
                <a:gridCol w="5498580">
                  <a:extLst>
                    <a:ext uri="{9D8B030D-6E8A-4147-A177-3AD203B41FA5}">
                      <a16:colId xmlns:a16="http://schemas.microsoft.com/office/drawing/2014/main" val="2881600499"/>
                    </a:ext>
                  </a:extLst>
                </a:gridCol>
              </a:tblGrid>
              <a:tr h="254804">
                <a:tc>
                  <a:txBody>
                    <a:bodyPr/>
                    <a:lstStyle/>
                    <a:p>
                      <a:pPr algn="ctr">
                        <a:spcBef>
                          <a:spcPts val="100"/>
                        </a:spcBef>
                        <a:spcAft>
                          <a:spcPts val="100"/>
                        </a:spcAft>
                        <a:tabLst>
                          <a:tab pos="215900" algn="l"/>
                          <a:tab pos="431800" algn="l"/>
                        </a:tabLst>
                      </a:pPr>
                      <a:r>
                        <a:rPr lang="en-GB" sz="1400">
                          <a:effectLst/>
                        </a:rPr>
                        <a:t>Problems of “traditional” public sector	</a:t>
                      </a:r>
                      <a:endParaRPr lang="en-GB" sz="1400">
                        <a:effectLst/>
                        <a:latin typeface="Arial Narrow" panose="020B0606020202030204" pitchFamily="34" charset="0"/>
                        <a:ea typeface="SimSun" panose="02010600030101010101" pitchFamily="2" charset="-122"/>
                        <a:cs typeface="Arial" panose="020B0604020202020204" pitchFamily="34" charset="0"/>
                      </a:endParaRPr>
                    </a:p>
                  </a:txBody>
                  <a:tcPr marL="68580" marR="68580" marT="0" marB="0"/>
                </a:tc>
                <a:tc>
                  <a:txBody>
                    <a:bodyPr/>
                    <a:lstStyle/>
                    <a:p>
                      <a:pPr algn="ctr">
                        <a:spcBef>
                          <a:spcPts val="100"/>
                        </a:spcBef>
                        <a:spcAft>
                          <a:spcPts val="100"/>
                        </a:spcAft>
                        <a:tabLst>
                          <a:tab pos="215900" algn="l"/>
                          <a:tab pos="431800" algn="l"/>
                        </a:tabLst>
                      </a:pPr>
                      <a:r>
                        <a:rPr lang="en-GB" sz="1400">
                          <a:effectLst/>
                        </a:rPr>
                        <a:t>Features of design thinking as solutions to public-sector needs</a:t>
                      </a:r>
                      <a:endParaRPr lang="en-GB" sz="1400">
                        <a:effectLst/>
                        <a:latin typeface="Arial Narrow" panose="020B0606020202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471528341"/>
                  </a:ext>
                </a:extLst>
              </a:tr>
              <a:tr h="675485">
                <a:tc>
                  <a:txBody>
                    <a:bodyPr/>
                    <a:lstStyle/>
                    <a:p>
                      <a:pPr>
                        <a:spcBef>
                          <a:spcPts val="100"/>
                        </a:spcBef>
                        <a:spcAft>
                          <a:spcPts val="100"/>
                        </a:spcAft>
                        <a:tabLst>
                          <a:tab pos="215900" algn="l"/>
                          <a:tab pos="431800" algn="l"/>
                        </a:tabLst>
                      </a:pPr>
                      <a:r>
                        <a:rPr lang="en-GB" sz="1400">
                          <a:effectLst/>
                        </a:rPr>
                        <a:t>Disjointed incrementalism</a:t>
                      </a:r>
                    </a:p>
                    <a:p>
                      <a:pPr>
                        <a:spcBef>
                          <a:spcPts val="100"/>
                        </a:spcBef>
                        <a:spcAft>
                          <a:spcPts val="100"/>
                        </a:spcAft>
                        <a:tabLst>
                          <a:tab pos="215900" algn="l"/>
                          <a:tab pos="431800" algn="l"/>
                        </a:tabLst>
                      </a:pPr>
                      <a:r>
                        <a:rPr lang="en-GB" sz="1400">
                          <a:effectLst/>
                        </a:rPr>
                        <a:t>Cost-driven problem-solving without asking whether the fundamentals are right and user needs are met </a:t>
                      </a:r>
                      <a:endParaRPr lang="en-GB" sz="1400">
                        <a:effectLst/>
                        <a:latin typeface="Arial Narrow" panose="020B0606020202030204" pitchFamily="34" charset="0"/>
                        <a:ea typeface="SimSun" panose="02010600030101010101" pitchFamily="2" charset="-122"/>
                        <a:cs typeface="Arial" panose="020B0604020202020204" pitchFamily="34" charset="0"/>
                      </a:endParaRPr>
                    </a:p>
                  </a:txBody>
                  <a:tcPr marL="68580" marR="68580" marT="0" marB="0"/>
                </a:tc>
                <a:tc>
                  <a:txBody>
                    <a:bodyPr/>
                    <a:lstStyle/>
                    <a:p>
                      <a:pPr>
                        <a:spcBef>
                          <a:spcPts val="100"/>
                        </a:spcBef>
                        <a:spcAft>
                          <a:spcPts val="100"/>
                        </a:spcAft>
                        <a:tabLst>
                          <a:tab pos="215900" algn="l"/>
                          <a:tab pos="431800" algn="l"/>
                        </a:tabLst>
                      </a:pPr>
                      <a:r>
                        <a:rPr lang="en-GB" sz="1400">
                          <a:effectLst/>
                        </a:rPr>
                        <a:t>Designing for the fundamental need</a:t>
                      </a:r>
                    </a:p>
                    <a:p>
                      <a:pPr>
                        <a:spcBef>
                          <a:spcPts val="100"/>
                        </a:spcBef>
                        <a:spcAft>
                          <a:spcPts val="100"/>
                        </a:spcAft>
                        <a:tabLst>
                          <a:tab pos="215900" algn="l"/>
                          <a:tab pos="431800" algn="l"/>
                        </a:tabLst>
                      </a:pPr>
                      <a:r>
                        <a:rPr lang="en-GB" sz="1400">
                          <a:effectLst/>
                        </a:rPr>
                        <a:t>Tailored solutions based on user needs</a:t>
                      </a:r>
                      <a:endParaRPr lang="en-GB" sz="1400">
                        <a:effectLst/>
                        <a:latin typeface="Arial Narrow" panose="020B0606020202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458930630"/>
                  </a:ext>
                </a:extLst>
              </a:tr>
              <a:tr h="458917">
                <a:tc>
                  <a:txBody>
                    <a:bodyPr/>
                    <a:lstStyle/>
                    <a:p>
                      <a:pPr>
                        <a:spcBef>
                          <a:spcPts val="100"/>
                        </a:spcBef>
                        <a:spcAft>
                          <a:spcPts val="100"/>
                        </a:spcAft>
                        <a:tabLst>
                          <a:tab pos="215900" algn="l"/>
                          <a:tab pos="431800" algn="l"/>
                        </a:tabLst>
                      </a:pPr>
                      <a:r>
                        <a:rPr lang="en-GB" sz="1400">
                          <a:effectLst/>
                        </a:rPr>
                        <a:t>High-risk piloting</a:t>
                      </a:r>
                    </a:p>
                    <a:p>
                      <a:pPr>
                        <a:spcBef>
                          <a:spcPts val="100"/>
                        </a:spcBef>
                        <a:spcAft>
                          <a:spcPts val="100"/>
                        </a:spcAft>
                        <a:tabLst>
                          <a:tab pos="215900" algn="l"/>
                          <a:tab pos="431800" algn="l"/>
                        </a:tabLst>
                      </a:pPr>
                      <a:r>
                        <a:rPr lang="en-GB" sz="1400">
                          <a:effectLst/>
                        </a:rPr>
                        <a:t>Large-scale pilots with considerable risk and costs.</a:t>
                      </a:r>
                      <a:endParaRPr lang="en-GB" sz="1400">
                        <a:effectLst/>
                        <a:latin typeface="Arial Narrow" panose="020B0606020202030204" pitchFamily="34" charset="0"/>
                        <a:ea typeface="SimSun" panose="02010600030101010101" pitchFamily="2" charset="-122"/>
                        <a:cs typeface="Arial" panose="020B0604020202020204" pitchFamily="34" charset="0"/>
                      </a:endParaRPr>
                    </a:p>
                  </a:txBody>
                  <a:tcPr marL="68580" marR="68580" marT="0" marB="0"/>
                </a:tc>
                <a:tc>
                  <a:txBody>
                    <a:bodyPr/>
                    <a:lstStyle/>
                    <a:p>
                      <a:pPr>
                        <a:spcBef>
                          <a:spcPts val="100"/>
                        </a:spcBef>
                        <a:spcAft>
                          <a:spcPts val="100"/>
                        </a:spcAft>
                        <a:tabLst>
                          <a:tab pos="215900" algn="l"/>
                          <a:tab pos="431800" algn="l"/>
                        </a:tabLst>
                      </a:pPr>
                      <a:r>
                        <a:rPr lang="en-GB" sz="1400">
                          <a:effectLst/>
                        </a:rPr>
                        <a:t>Low-risk prototyping</a:t>
                      </a:r>
                    </a:p>
                    <a:p>
                      <a:pPr>
                        <a:spcBef>
                          <a:spcPts val="100"/>
                        </a:spcBef>
                        <a:spcAft>
                          <a:spcPts val="100"/>
                        </a:spcAft>
                        <a:tabLst>
                          <a:tab pos="215900" algn="l"/>
                          <a:tab pos="431800" algn="l"/>
                        </a:tabLst>
                      </a:pPr>
                      <a:r>
                        <a:rPr lang="en-GB" sz="1400">
                          <a:effectLst/>
                        </a:rPr>
                        <a:t>Small-scale pilots and failing fast and smart </a:t>
                      </a:r>
                      <a:endParaRPr lang="en-GB" sz="1400">
                        <a:effectLst/>
                        <a:latin typeface="Arial Narrow" panose="020B0606020202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956311373"/>
                  </a:ext>
                </a:extLst>
              </a:tr>
              <a:tr h="322923">
                <a:tc>
                  <a:txBody>
                    <a:bodyPr/>
                    <a:lstStyle/>
                    <a:p>
                      <a:pPr>
                        <a:spcBef>
                          <a:spcPts val="100"/>
                        </a:spcBef>
                        <a:spcAft>
                          <a:spcPts val="100"/>
                        </a:spcAft>
                        <a:tabLst>
                          <a:tab pos="215900" algn="l"/>
                          <a:tab pos="431800" algn="l"/>
                        </a:tabLst>
                      </a:pPr>
                      <a:r>
                        <a:rPr lang="en-GB" sz="1400" dirty="0">
                          <a:effectLst/>
                        </a:rPr>
                        <a:t>Lack of joined-up thinking</a:t>
                      </a:r>
                    </a:p>
                    <a:p>
                      <a:pPr>
                        <a:spcBef>
                          <a:spcPts val="100"/>
                        </a:spcBef>
                        <a:spcAft>
                          <a:spcPts val="100"/>
                        </a:spcAft>
                        <a:tabLst>
                          <a:tab pos="215900" algn="l"/>
                          <a:tab pos="431800" algn="l"/>
                        </a:tabLst>
                      </a:pPr>
                      <a:r>
                        <a:rPr lang="en-GB" sz="1400" dirty="0">
                          <a:effectLst/>
                        </a:rPr>
                        <a:t>Disconnect between analysis of problems, solutions and implementation </a:t>
                      </a:r>
                      <a:endParaRPr lang="en-GB" sz="1400" dirty="0">
                        <a:effectLst/>
                        <a:latin typeface="Arial Narrow" panose="020B0606020202030204" pitchFamily="34" charset="0"/>
                        <a:ea typeface="SimSun" panose="02010600030101010101" pitchFamily="2" charset="-122"/>
                        <a:cs typeface="Arial" panose="020B0604020202020204" pitchFamily="34" charset="0"/>
                      </a:endParaRPr>
                    </a:p>
                  </a:txBody>
                  <a:tcPr marL="68580" marR="68580" marT="0" marB="0"/>
                </a:tc>
                <a:tc>
                  <a:txBody>
                    <a:bodyPr/>
                    <a:lstStyle/>
                    <a:p>
                      <a:pPr>
                        <a:spcBef>
                          <a:spcPts val="100"/>
                        </a:spcBef>
                        <a:spcAft>
                          <a:spcPts val="100"/>
                        </a:spcAft>
                        <a:tabLst>
                          <a:tab pos="215900" algn="l"/>
                          <a:tab pos="431800" algn="l"/>
                        </a:tabLst>
                      </a:pPr>
                      <a:r>
                        <a:rPr lang="en-GB" sz="1400">
                          <a:effectLst/>
                        </a:rPr>
                        <a:t>A complete innovation process</a:t>
                      </a:r>
                    </a:p>
                    <a:p>
                      <a:pPr>
                        <a:spcBef>
                          <a:spcPts val="100"/>
                        </a:spcBef>
                        <a:spcAft>
                          <a:spcPts val="100"/>
                        </a:spcAft>
                        <a:tabLst>
                          <a:tab pos="215900" algn="l"/>
                          <a:tab pos="431800" algn="l"/>
                        </a:tabLst>
                      </a:pPr>
                      <a:r>
                        <a:rPr lang="en-GB" sz="1400">
                          <a:effectLst/>
                        </a:rPr>
                        <a:t>Design-led, joined-up innovation process </a:t>
                      </a:r>
                      <a:endParaRPr lang="en-GB" sz="1400">
                        <a:effectLst/>
                        <a:latin typeface="Arial Narrow" panose="020B0606020202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959145826"/>
                  </a:ext>
                </a:extLst>
              </a:tr>
              <a:tr h="561838">
                <a:tc>
                  <a:txBody>
                    <a:bodyPr/>
                    <a:lstStyle/>
                    <a:p>
                      <a:pPr>
                        <a:spcBef>
                          <a:spcPts val="100"/>
                        </a:spcBef>
                        <a:spcAft>
                          <a:spcPts val="100"/>
                        </a:spcAft>
                        <a:tabLst>
                          <a:tab pos="215900" algn="l"/>
                          <a:tab pos="431800" algn="l"/>
                        </a:tabLst>
                      </a:pPr>
                      <a:r>
                        <a:rPr lang="en-GB" sz="1400">
                          <a:effectLst/>
                        </a:rPr>
                        <a:t>Lack of citizen engagement</a:t>
                      </a:r>
                    </a:p>
                    <a:p>
                      <a:pPr>
                        <a:spcBef>
                          <a:spcPts val="100"/>
                        </a:spcBef>
                        <a:spcAft>
                          <a:spcPts val="100"/>
                        </a:spcAft>
                        <a:tabLst>
                          <a:tab pos="215900" algn="l"/>
                          <a:tab pos="431800" algn="l"/>
                        </a:tabLst>
                      </a:pPr>
                      <a:r>
                        <a:rPr lang="en-GB" sz="1400">
                          <a:effectLst/>
                        </a:rPr>
                        <a:t>No guarantees that citizens’ needs are met and limited buy-in to government solutions </a:t>
                      </a:r>
                      <a:endParaRPr lang="en-GB" sz="1400">
                        <a:effectLst/>
                        <a:latin typeface="Arial Narrow" panose="020B0606020202030204" pitchFamily="34" charset="0"/>
                        <a:ea typeface="SimSun" panose="02010600030101010101" pitchFamily="2" charset="-122"/>
                        <a:cs typeface="Arial" panose="020B0604020202020204" pitchFamily="34" charset="0"/>
                      </a:endParaRPr>
                    </a:p>
                  </a:txBody>
                  <a:tcPr marL="68580" marR="68580" marT="0" marB="0"/>
                </a:tc>
                <a:tc>
                  <a:txBody>
                    <a:bodyPr/>
                    <a:lstStyle/>
                    <a:p>
                      <a:pPr>
                        <a:spcBef>
                          <a:spcPts val="100"/>
                        </a:spcBef>
                        <a:spcAft>
                          <a:spcPts val="100"/>
                        </a:spcAft>
                        <a:tabLst>
                          <a:tab pos="215900" algn="l"/>
                          <a:tab pos="431800" algn="l"/>
                        </a:tabLst>
                      </a:pPr>
                      <a:r>
                        <a:rPr lang="en-GB" sz="1400">
                          <a:effectLst/>
                        </a:rPr>
                        <a:t>A citizen-centred process</a:t>
                      </a:r>
                    </a:p>
                    <a:p>
                      <a:pPr>
                        <a:spcBef>
                          <a:spcPts val="100"/>
                        </a:spcBef>
                        <a:spcAft>
                          <a:spcPts val="100"/>
                        </a:spcAft>
                        <a:tabLst>
                          <a:tab pos="215900" algn="l"/>
                          <a:tab pos="431800" algn="l"/>
                        </a:tabLst>
                      </a:pPr>
                      <a:r>
                        <a:rPr lang="en-GB" sz="1400">
                          <a:effectLst/>
                        </a:rPr>
                        <a:t>User involvement throughout the innovation process to co-design and test solutions, resulting in higher ownership of solutions</a:t>
                      </a:r>
                      <a:endParaRPr lang="en-GB" sz="1400">
                        <a:effectLst/>
                        <a:latin typeface="Arial Narrow" panose="020B0606020202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370808239"/>
                  </a:ext>
                </a:extLst>
              </a:tr>
              <a:tr h="675485">
                <a:tc>
                  <a:txBody>
                    <a:bodyPr/>
                    <a:lstStyle/>
                    <a:p>
                      <a:pPr>
                        <a:spcBef>
                          <a:spcPts val="100"/>
                        </a:spcBef>
                        <a:spcAft>
                          <a:spcPts val="100"/>
                        </a:spcAft>
                        <a:tabLst>
                          <a:tab pos="215900" algn="l"/>
                          <a:tab pos="431800" algn="l"/>
                        </a:tabLst>
                      </a:pPr>
                      <a:r>
                        <a:rPr lang="en-GB" sz="1400">
                          <a:effectLst/>
                        </a:rPr>
                        <a:t>Poor understanding of citizen needs</a:t>
                      </a:r>
                    </a:p>
                    <a:p>
                      <a:pPr>
                        <a:spcBef>
                          <a:spcPts val="100"/>
                        </a:spcBef>
                        <a:spcAft>
                          <a:spcPts val="100"/>
                        </a:spcAft>
                        <a:tabLst>
                          <a:tab pos="215900" algn="l"/>
                          <a:tab pos="431800" algn="l"/>
                        </a:tabLst>
                      </a:pPr>
                      <a:r>
                        <a:rPr lang="en-GB" sz="1400">
                          <a:effectLst/>
                        </a:rPr>
                        <a:t>Gap between what people want and what they say want, and ineffective methods to determine the difference</a:t>
                      </a:r>
                      <a:endParaRPr lang="en-GB" sz="1400">
                        <a:effectLst/>
                        <a:latin typeface="Arial Narrow" panose="020B0606020202030204" pitchFamily="34" charset="0"/>
                        <a:ea typeface="SimSun" panose="02010600030101010101" pitchFamily="2" charset="-122"/>
                        <a:cs typeface="Arial" panose="020B0604020202020204" pitchFamily="34" charset="0"/>
                      </a:endParaRPr>
                    </a:p>
                  </a:txBody>
                  <a:tcPr marL="68580" marR="68580" marT="0" marB="0"/>
                </a:tc>
                <a:tc>
                  <a:txBody>
                    <a:bodyPr/>
                    <a:lstStyle/>
                    <a:p>
                      <a:pPr>
                        <a:spcBef>
                          <a:spcPts val="100"/>
                        </a:spcBef>
                        <a:spcAft>
                          <a:spcPts val="100"/>
                        </a:spcAft>
                        <a:tabLst>
                          <a:tab pos="215900" algn="l"/>
                          <a:tab pos="431800" algn="l"/>
                        </a:tabLst>
                      </a:pPr>
                      <a:r>
                        <a:rPr lang="en-GB" sz="1400">
                          <a:effectLst/>
                        </a:rPr>
                        <a:t>Direct understanding of citizen needs</a:t>
                      </a:r>
                    </a:p>
                    <a:p>
                      <a:pPr>
                        <a:spcBef>
                          <a:spcPts val="100"/>
                        </a:spcBef>
                        <a:spcAft>
                          <a:spcPts val="100"/>
                        </a:spcAft>
                        <a:tabLst>
                          <a:tab pos="215900" algn="l"/>
                          <a:tab pos="431800" algn="l"/>
                        </a:tabLst>
                      </a:pPr>
                      <a:r>
                        <a:rPr lang="en-GB" sz="1400">
                          <a:effectLst/>
                        </a:rPr>
                        <a:t>Observation of user behaviour to discover unidentified needs</a:t>
                      </a:r>
                      <a:endParaRPr lang="en-GB" sz="1400">
                        <a:effectLst/>
                        <a:latin typeface="Arial Narrow" panose="020B0606020202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753235135"/>
                  </a:ext>
                </a:extLst>
              </a:tr>
              <a:tr h="478641">
                <a:tc>
                  <a:txBody>
                    <a:bodyPr/>
                    <a:lstStyle/>
                    <a:p>
                      <a:pPr>
                        <a:spcBef>
                          <a:spcPts val="100"/>
                        </a:spcBef>
                        <a:spcAft>
                          <a:spcPts val="100"/>
                        </a:spcAft>
                        <a:tabLst>
                          <a:tab pos="215900" algn="l"/>
                          <a:tab pos="431800" algn="l"/>
                        </a:tabLst>
                      </a:pPr>
                      <a:r>
                        <a:rPr lang="en-GB" sz="1400">
                          <a:effectLst/>
                        </a:rPr>
                        <a:t>Lack of tangibility</a:t>
                      </a:r>
                    </a:p>
                    <a:p>
                      <a:pPr>
                        <a:spcBef>
                          <a:spcPts val="100"/>
                        </a:spcBef>
                        <a:spcAft>
                          <a:spcPts val="100"/>
                        </a:spcAft>
                        <a:tabLst>
                          <a:tab pos="215900" algn="l"/>
                          <a:tab pos="431800" algn="l"/>
                        </a:tabLst>
                      </a:pPr>
                      <a:r>
                        <a:rPr lang="en-GB" sz="1400">
                          <a:effectLst/>
                        </a:rPr>
                        <a:t>Important messages subsumed in information overload</a:t>
                      </a:r>
                      <a:endParaRPr lang="en-GB" sz="1400">
                        <a:effectLst/>
                        <a:latin typeface="Arial Narrow" panose="020B0606020202030204" pitchFamily="34" charset="0"/>
                        <a:ea typeface="SimSun" panose="02010600030101010101" pitchFamily="2" charset="-122"/>
                        <a:cs typeface="Arial" panose="020B0604020202020204" pitchFamily="34" charset="0"/>
                      </a:endParaRPr>
                    </a:p>
                  </a:txBody>
                  <a:tcPr marL="68580" marR="68580" marT="0" marB="0"/>
                </a:tc>
                <a:tc>
                  <a:txBody>
                    <a:bodyPr/>
                    <a:lstStyle/>
                    <a:p>
                      <a:pPr>
                        <a:spcBef>
                          <a:spcPts val="100"/>
                        </a:spcBef>
                        <a:spcAft>
                          <a:spcPts val="100"/>
                        </a:spcAft>
                        <a:tabLst>
                          <a:tab pos="215900" algn="l"/>
                          <a:tab pos="431800" algn="l"/>
                        </a:tabLst>
                      </a:pPr>
                      <a:r>
                        <a:rPr lang="en-GB" sz="1400">
                          <a:effectLst/>
                        </a:rPr>
                        <a:t>Dynamic tangibility</a:t>
                      </a:r>
                    </a:p>
                    <a:p>
                      <a:pPr>
                        <a:spcBef>
                          <a:spcPts val="100"/>
                        </a:spcBef>
                        <a:spcAft>
                          <a:spcPts val="100"/>
                        </a:spcAft>
                        <a:tabLst>
                          <a:tab pos="215900" algn="l"/>
                          <a:tab pos="431800" algn="l"/>
                        </a:tabLst>
                      </a:pPr>
                      <a:r>
                        <a:rPr lang="en-GB" sz="1400">
                          <a:effectLst/>
                        </a:rPr>
                        <a:t>Visualisation of relationships and processes through which solutions work</a:t>
                      </a:r>
                      <a:endParaRPr lang="en-GB" sz="1400">
                        <a:effectLst/>
                        <a:latin typeface="Arial Narrow" panose="020B0606020202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2278544460"/>
                  </a:ext>
                </a:extLst>
              </a:tr>
              <a:tr h="675485">
                <a:tc>
                  <a:txBody>
                    <a:bodyPr/>
                    <a:lstStyle/>
                    <a:p>
                      <a:pPr>
                        <a:spcBef>
                          <a:spcPts val="100"/>
                        </a:spcBef>
                        <a:spcAft>
                          <a:spcPts val="100"/>
                        </a:spcAft>
                        <a:tabLst>
                          <a:tab pos="215900" algn="l"/>
                          <a:tab pos="431800" algn="l"/>
                        </a:tabLst>
                      </a:pPr>
                      <a:r>
                        <a:rPr lang="en-GB" sz="1400">
                          <a:effectLst/>
                        </a:rPr>
                        <a:t>Silo structures</a:t>
                      </a:r>
                    </a:p>
                    <a:p>
                      <a:pPr>
                        <a:spcBef>
                          <a:spcPts val="100"/>
                        </a:spcBef>
                        <a:spcAft>
                          <a:spcPts val="100"/>
                        </a:spcAft>
                        <a:tabLst>
                          <a:tab pos="215900" algn="l"/>
                          <a:tab pos="431800" algn="l"/>
                        </a:tabLst>
                      </a:pPr>
                      <a:r>
                        <a:rPr lang="en-GB" sz="1400">
                          <a:effectLst/>
                        </a:rPr>
                        <a:t>Problems with co-ordination and collaboration, both inside and outside of government</a:t>
                      </a:r>
                      <a:endParaRPr lang="en-GB" sz="1400">
                        <a:effectLst/>
                        <a:latin typeface="Arial Narrow" panose="020B0606020202030204" pitchFamily="34" charset="0"/>
                        <a:ea typeface="SimSun" panose="02010600030101010101" pitchFamily="2" charset="-122"/>
                        <a:cs typeface="Arial" panose="020B0604020202020204" pitchFamily="34" charset="0"/>
                      </a:endParaRPr>
                    </a:p>
                  </a:txBody>
                  <a:tcPr marL="68580" marR="68580" marT="0" marB="0"/>
                </a:tc>
                <a:tc>
                  <a:txBody>
                    <a:bodyPr/>
                    <a:lstStyle/>
                    <a:p>
                      <a:pPr>
                        <a:spcBef>
                          <a:spcPts val="100"/>
                        </a:spcBef>
                        <a:spcAft>
                          <a:spcPts val="100"/>
                        </a:spcAft>
                        <a:tabLst>
                          <a:tab pos="215900" algn="l"/>
                          <a:tab pos="431800" algn="l"/>
                        </a:tabLst>
                      </a:pPr>
                      <a:r>
                        <a:rPr lang="en-GB" sz="1400" dirty="0" err="1">
                          <a:effectLst/>
                        </a:rPr>
                        <a:t>Multdisciplinary</a:t>
                      </a:r>
                      <a:r>
                        <a:rPr lang="en-GB" sz="1400" dirty="0">
                          <a:effectLst/>
                        </a:rPr>
                        <a:t> teamwork</a:t>
                      </a:r>
                    </a:p>
                    <a:p>
                      <a:pPr>
                        <a:spcBef>
                          <a:spcPts val="100"/>
                        </a:spcBef>
                        <a:spcAft>
                          <a:spcPts val="100"/>
                        </a:spcAft>
                        <a:tabLst>
                          <a:tab pos="215900" algn="l"/>
                          <a:tab pos="431800" algn="l"/>
                        </a:tabLst>
                      </a:pPr>
                      <a:r>
                        <a:rPr lang="en-GB" sz="1400" dirty="0">
                          <a:effectLst/>
                        </a:rPr>
                        <a:t> Ways of assessing the relevancy of actors and devising techniques to help multidisciplinary teams collaborate.</a:t>
                      </a:r>
                      <a:endParaRPr lang="en-GB" sz="1400" dirty="0">
                        <a:effectLst/>
                        <a:latin typeface="Arial Narrow" panose="020B0606020202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113335881"/>
                  </a:ext>
                </a:extLst>
              </a:tr>
              <a:tr h="675485">
                <a:tc>
                  <a:txBody>
                    <a:bodyPr/>
                    <a:lstStyle/>
                    <a:p>
                      <a:pPr>
                        <a:spcBef>
                          <a:spcPts val="100"/>
                        </a:spcBef>
                        <a:spcAft>
                          <a:spcPts val="100"/>
                        </a:spcAft>
                        <a:tabLst>
                          <a:tab pos="215900" algn="l"/>
                          <a:tab pos="431800" algn="l"/>
                        </a:tabLst>
                      </a:pPr>
                      <a:r>
                        <a:rPr lang="en-GB" sz="1400">
                          <a:effectLst/>
                        </a:rPr>
                        <a:t>Designing for the average</a:t>
                      </a:r>
                    </a:p>
                    <a:p>
                      <a:pPr>
                        <a:spcBef>
                          <a:spcPts val="100"/>
                        </a:spcBef>
                        <a:spcAft>
                          <a:spcPts val="100"/>
                        </a:spcAft>
                        <a:tabLst>
                          <a:tab pos="215900" algn="l"/>
                          <a:tab pos="431800" algn="l"/>
                        </a:tabLst>
                      </a:pPr>
                      <a:r>
                        <a:rPr lang="en-GB" sz="1400">
                          <a:effectLst/>
                        </a:rPr>
                        <a:t>Services and policy are designed for a notional average user in an average situation</a:t>
                      </a:r>
                      <a:endParaRPr lang="en-GB" sz="1400">
                        <a:effectLst/>
                        <a:latin typeface="Arial Narrow" panose="020B0606020202030204" pitchFamily="34" charset="0"/>
                        <a:ea typeface="SimSun" panose="02010600030101010101" pitchFamily="2" charset="-122"/>
                        <a:cs typeface="Arial" panose="020B0604020202020204" pitchFamily="34" charset="0"/>
                      </a:endParaRPr>
                    </a:p>
                  </a:txBody>
                  <a:tcPr marL="68580" marR="68580" marT="0" marB="0"/>
                </a:tc>
                <a:tc>
                  <a:txBody>
                    <a:bodyPr/>
                    <a:lstStyle/>
                    <a:p>
                      <a:pPr>
                        <a:spcBef>
                          <a:spcPts val="100"/>
                        </a:spcBef>
                        <a:spcAft>
                          <a:spcPts val="100"/>
                        </a:spcAft>
                        <a:tabLst>
                          <a:tab pos="215900" algn="l"/>
                          <a:tab pos="431800" algn="l"/>
                        </a:tabLst>
                      </a:pPr>
                      <a:r>
                        <a:rPr lang="en-GB" sz="1400" dirty="0">
                          <a:effectLst/>
                        </a:rPr>
                        <a:t>Designing for extremes</a:t>
                      </a:r>
                    </a:p>
                    <a:p>
                      <a:pPr>
                        <a:spcBef>
                          <a:spcPts val="100"/>
                        </a:spcBef>
                        <a:spcAft>
                          <a:spcPts val="100"/>
                        </a:spcAft>
                        <a:tabLst>
                          <a:tab pos="215900" algn="l"/>
                          <a:tab pos="431800" algn="l"/>
                        </a:tabLst>
                      </a:pPr>
                      <a:r>
                        <a:rPr lang="en-GB" sz="1400" dirty="0">
                          <a:effectLst/>
                        </a:rPr>
                        <a:t>Accounting for extremes, ensuring that solutions cover a wide range of users and scenarios</a:t>
                      </a:r>
                      <a:endParaRPr lang="en-GB" sz="1400" dirty="0">
                        <a:effectLst/>
                        <a:latin typeface="Arial Narrow" panose="020B0606020202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2548948172"/>
                  </a:ext>
                </a:extLst>
              </a:tr>
            </a:tbl>
          </a:graphicData>
        </a:graphic>
      </p:graphicFrame>
    </p:spTree>
    <p:extLst>
      <p:ext uri="{BB962C8B-B14F-4D97-AF65-F5344CB8AC3E}">
        <p14:creationId xmlns:p14="http://schemas.microsoft.com/office/powerpoint/2010/main" val="3936873878"/>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18568" y="136362"/>
            <a:ext cx="7126313" cy="6556700"/>
          </a:xfrm>
          <a:prstGeom prst="rect">
            <a:avLst/>
          </a:prstGeom>
        </p:spPr>
      </p:pic>
      <p:sp>
        <p:nvSpPr>
          <p:cNvPr id="3" name="Frame 2"/>
          <p:cNvSpPr/>
          <p:nvPr/>
        </p:nvSpPr>
        <p:spPr>
          <a:xfrm>
            <a:off x="0" y="-57150"/>
            <a:ext cx="12192000" cy="6915149"/>
          </a:xfrm>
          <a:prstGeom prst="frame">
            <a:avLst>
              <a:gd name="adj1" fmla="val 1481"/>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16222B"/>
              </a:solidFill>
              <a:effectLst/>
              <a:uLnTx/>
              <a:uFillTx/>
              <a:latin typeface="Lato"/>
              <a:ea typeface="+mn-ea"/>
              <a:cs typeface="+mn-cs"/>
            </a:endParaRPr>
          </a:p>
        </p:txBody>
      </p:sp>
    </p:spTree>
    <p:extLst>
      <p:ext uri="{BB962C8B-B14F-4D97-AF65-F5344CB8AC3E}">
        <p14:creationId xmlns:p14="http://schemas.microsoft.com/office/powerpoint/2010/main" val="1691915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2"/>
          <p:cNvPicPr>
            <a:picLocks noChangeAspect="1" noChangeArrowheads="1"/>
          </p:cNvPicPr>
          <p:nvPr/>
        </p:nvPicPr>
        <p:blipFill>
          <a:blip r:embed="rId3">
            <a:extLst>
              <a:ext uri="{28A0092B-C50C-407E-A947-70E740481C1C}">
                <a14:useLocalDpi xmlns:a14="http://schemas.microsoft.com/office/drawing/2010/main" val="0"/>
              </a:ext>
            </a:extLst>
          </a:blip>
          <a:srcRect l="1199" t="14081" r="1199" b="15195"/>
          <a:stretch>
            <a:fillRect/>
          </a:stretch>
        </p:blipFill>
        <p:spPr bwMode="auto">
          <a:xfrm>
            <a:off x="328030" y="1945988"/>
            <a:ext cx="7824086" cy="390456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F99E629-D198-47C2-BD25-8F19ED39F144}"/>
              </a:ext>
            </a:extLst>
          </p:cNvPr>
          <p:cNvSpPr txBox="1"/>
          <p:nvPr/>
        </p:nvSpPr>
        <p:spPr>
          <a:xfrm>
            <a:off x="328030" y="415320"/>
            <a:ext cx="11408314" cy="523220"/>
          </a:xfrm>
          <a:prstGeom prst="rect">
            <a:avLst/>
          </a:prstGeom>
          <a:noFill/>
        </p:spPr>
        <p:txBody>
          <a:bodyPr wrap="square" rtlCol="0">
            <a:spAutoFit/>
          </a:bodyPr>
          <a:lstStyle/>
          <a:p>
            <a:pPr algn="ctr"/>
            <a:r>
              <a:rPr lang="en-US" sz="2800" spc="300" dirty="0">
                <a:solidFill>
                  <a:schemeClr val="accent5"/>
                </a:solidFill>
                <a:latin typeface="Lato Black" panose="020F0A02020204030203" pitchFamily="34" charset="0"/>
              </a:rPr>
              <a:t>BI CASES BY REPORTED POLICY AREA </a:t>
            </a:r>
            <a:endParaRPr lang="en-IN" sz="2800" spc="300" dirty="0">
              <a:solidFill>
                <a:schemeClr val="accent5"/>
              </a:solidFill>
              <a:latin typeface="Lato Black" panose="020F0A02020204030203" pitchFamily="34" charset="0"/>
            </a:endParaRPr>
          </a:p>
        </p:txBody>
      </p:sp>
      <p:cxnSp>
        <p:nvCxnSpPr>
          <p:cNvPr id="11" name="Straight Connector 10">
            <a:extLst>
              <a:ext uri="{FF2B5EF4-FFF2-40B4-BE49-F238E27FC236}">
                <a16:creationId xmlns:a16="http://schemas.microsoft.com/office/drawing/2014/main" id="{2D3452EC-B89C-4896-8A40-5E5A33ABD851}"/>
              </a:ext>
            </a:extLst>
          </p:cNvPr>
          <p:cNvCxnSpPr/>
          <p:nvPr/>
        </p:nvCxnSpPr>
        <p:spPr>
          <a:xfrm>
            <a:off x="5238750" y="1085850"/>
            <a:ext cx="171450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2" name="Frame 51"/>
          <p:cNvSpPr/>
          <p:nvPr/>
        </p:nvSpPr>
        <p:spPr>
          <a:xfrm>
            <a:off x="0" y="-57150"/>
            <a:ext cx="12192000" cy="6915149"/>
          </a:xfrm>
          <a:prstGeom prst="frame">
            <a:avLst>
              <a:gd name="adj1" fmla="val 1481"/>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16222B"/>
              </a:solidFill>
              <a:effectLst/>
              <a:uLnTx/>
              <a:uFillTx/>
              <a:latin typeface="Lato"/>
              <a:ea typeface="+mn-ea"/>
              <a:cs typeface="+mn-cs"/>
            </a:endParaRPr>
          </a:p>
        </p:txBody>
      </p:sp>
      <p:sp>
        <p:nvSpPr>
          <p:cNvPr id="33" name="Rectangle 32">
            <a:extLst>
              <a:ext uri="{FF2B5EF4-FFF2-40B4-BE49-F238E27FC236}">
                <a16:creationId xmlns:a16="http://schemas.microsoft.com/office/drawing/2014/main" id="{A6C7408B-3DD1-49A1-BA45-1FB08F95F355}"/>
              </a:ext>
            </a:extLst>
          </p:cNvPr>
          <p:cNvSpPr/>
          <p:nvPr/>
        </p:nvSpPr>
        <p:spPr>
          <a:xfrm>
            <a:off x="328030" y="6501123"/>
            <a:ext cx="5017693" cy="230832"/>
          </a:xfrm>
          <a:prstGeom prst="rect">
            <a:avLst/>
          </a:prstGeom>
          <a:solidFill>
            <a:schemeClr val="bg1"/>
          </a:solidFill>
          <a:ln>
            <a:noFill/>
          </a:ln>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spc="100" dirty="0">
                <a:solidFill>
                  <a:schemeClr val="accent1">
                    <a:lumMod val="50000"/>
                  </a:schemeClr>
                </a:solidFill>
                <a:latin typeface="Lato" panose="020F0502020204030203" pitchFamily="34" charset="0"/>
              </a:rPr>
              <a:t>THE OBSERVATORY OF PUBLIC SECTOR INNOVATION</a:t>
            </a:r>
            <a:endParaRPr kumimoji="0" lang="en-US" sz="2800" b="0" i="0" u="none" strike="noStrike" kern="1200" cap="none" spc="100" normalizeH="0" baseline="0" noProof="0" dirty="0">
              <a:ln>
                <a:noFill/>
              </a:ln>
              <a:solidFill>
                <a:schemeClr val="accent1">
                  <a:lumMod val="50000"/>
                </a:schemeClr>
              </a:solidFill>
              <a:effectLst/>
              <a:uLnTx/>
              <a:uFillTx/>
            </a:endParaRPr>
          </a:p>
        </p:txBody>
      </p:sp>
      <p:sp>
        <p:nvSpPr>
          <p:cNvPr id="12" name="Rectangle 11">
            <a:extLst>
              <a:ext uri="{FF2B5EF4-FFF2-40B4-BE49-F238E27FC236}">
                <a16:creationId xmlns:a16="http://schemas.microsoft.com/office/drawing/2014/main" id="{DF98AB9E-1742-4E0D-A87F-E2D0F0FA0821}"/>
              </a:ext>
            </a:extLst>
          </p:cNvPr>
          <p:cNvSpPr/>
          <p:nvPr/>
        </p:nvSpPr>
        <p:spPr>
          <a:xfrm>
            <a:off x="1447098" y="1176245"/>
            <a:ext cx="9220200" cy="461665"/>
          </a:xfrm>
          <a:prstGeom prst="rect">
            <a:avLst/>
          </a:prstGeom>
        </p:spPr>
        <p:txBody>
          <a:bodyPr wrap="square" anchor="ctr">
            <a:spAutoFit/>
          </a:bodyPr>
          <a:lstStyle/>
          <a:p>
            <a:pPr lvl="0" algn="ctr"/>
            <a:r>
              <a:rPr lang="en-US" sz="1200" i="1" dirty="0">
                <a:solidFill>
                  <a:schemeClr val="accent5"/>
                </a:solidFill>
              </a:rPr>
              <a:t>Note: The data is drawn from the OECD 2016 </a:t>
            </a:r>
            <a:r>
              <a:rPr lang="en-US" sz="1200" i="1" dirty="0" err="1">
                <a:solidFill>
                  <a:schemeClr val="accent5"/>
                </a:solidFill>
              </a:rPr>
              <a:t>Behavioural</a:t>
            </a:r>
            <a:r>
              <a:rPr lang="en-US" sz="1200" i="1" dirty="0">
                <a:solidFill>
                  <a:schemeClr val="accent5"/>
                </a:solidFill>
              </a:rPr>
              <a:t> Insights Case Survey Dataset.</a:t>
            </a:r>
          </a:p>
          <a:p>
            <a:pPr lvl="0" algn="ctr"/>
            <a:r>
              <a:rPr lang="en-US" sz="1200" i="1" dirty="0">
                <a:solidFill>
                  <a:schemeClr val="accent5"/>
                </a:solidFill>
              </a:rPr>
              <a:t>Source: OECD, 2017e: 53.</a:t>
            </a:r>
          </a:p>
        </p:txBody>
      </p:sp>
      <p:pic>
        <p:nvPicPr>
          <p:cNvPr id="13" name="Picture 12"/>
          <p:cNvPicPr/>
          <p:nvPr/>
        </p:nvPicPr>
        <p:blipFill rotWithShape="1">
          <a:blip r:embed="rId5" cstate="print">
            <a:extLst>
              <a:ext uri="{28A0092B-C50C-407E-A947-70E740481C1C}">
                <a14:useLocalDpi xmlns:a14="http://schemas.microsoft.com/office/drawing/2010/main" val="0"/>
              </a:ext>
            </a:extLst>
          </a:blip>
          <a:srcRect l="8141" r="9324"/>
          <a:stretch/>
        </p:blipFill>
        <p:spPr bwMode="auto">
          <a:xfrm>
            <a:off x="7809875" y="2133982"/>
            <a:ext cx="4212236" cy="3716569"/>
          </a:xfrm>
          <a:prstGeom prst="rect">
            <a:avLst/>
          </a:prstGeom>
          <a:noFill/>
          <a:ln>
            <a:noFill/>
          </a:ln>
        </p:spPr>
      </p:pic>
    </p:spTree>
    <p:extLst>
      <p:ext uri="{BB962C8B-B14F-4D97-AF65-F5344CB8AC3E}">
        <p14:creationId xmlns:p14="http://schemas.microsoft.com/office/powerpoint/2010/main" val="4179948013"/>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ame 10"/>
          <p:cNvSpPr/>
          <p:nvPr/>
        </p:nvSpPr>
        <p:spPr>
          <a:xfrm>
            <a:off x="0" y="-57150"/>
            <a:ext cx="12192000" cy="6915149"/>
          </a:xfrm>
          <a:prstGeom prst="frame">
            <a:avLst>
              <a:gd name="adj1" fmla="val 1481"/>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16222B"/>
              </a:solidFill>
              <a:effectLst/>
              <a:uLnTx/>
              <a:uFillTx/>
              <a:latin typeface="Lato"/>
              <a:ea typeface="+mn-ea"/>
              <a:cs typeface="+mn-cs"/>
            </a:endParaRPr>
          </a:p>
        </p:txBody>
      </p:sp>
      <p:sp>
        <p:nvSpPr>
          <p:cNvPr id="10" name="Rectangle 9">
            <a:extLst>
              <a:ext uri="{FF2B5EF4-FFF2-40B4-BE49-F238E27FC236}">
                <a16:creationId xmlns:a16="http://schemas.microsoft.com/office/drawing/2014/main" id="{A6C7408B-3DD1-49A1-BA45-1FB08F95F355}"/>
              </a:ext>
            </a:extLst>
          </p:cNvPr>
          <p:cNvSpPr/>
          <p:nvPr/>
        </p:nvSpPr>
        <p:spPr>
          <a:xfrm>
            <a:off x="328031" y="6501123"/>
            <a:ext cx="3480040" cy="230832"/>
          </a:xfrm>
          <a:prstGeom prst="rect">
            <a:avLst/>
          </a:prstGeom>
          <a:solidFill>
            <a:schemeClr val="bg1"/>
          </a:solidFill>
          <a:ln>
            <a:noFill/>
          </a:ln>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spc="100" noProof="0" dirty="0">
                <a:solidFill>
                  <a:schemeClr val="accent1">
                    <a:lumMod val="50000"/>
                  </a:schemeClr>
                </a:solidFill>
                <a:latin typeface="Lato" panose="020F0502020204030203" pitchFamily="34" charset="0"/>
              </a:rPr>
              <a:t>DATA INFRASTRUCTURE AND VALUE</a:t>
            </a:r>
            <a:endParaRPr kumimoji="0" lang="en-US" sz="2800" b="0" i="0" u="none" strike="noStrike" kern="1200" cap="none" spc="100" normalizeH="0" baseline="0" noProof="0" dirty="0">
              <a:ln>
                <a:noFill/>
              </a:ln>
              <a:solidFill>
                <a:schemeClr val="accent1">
                  <a:lumMod val="50000"/>
                </a:schemeClr>
              </a:solidFill>
              <a:effectLst/>
              <a:uLnTx/>
              <a:uFillTx/>
            </a:endParaRPr>
          </a:p>
        </p:txBody>
      </p:sp>
      <p:sp>
        <p:nvSpPr>
          <p:cNvPr id="13" name="TextBox 12">
            <a:extLst>
              <a:ext uri="{FF2B5EF4-FFF2-40B4-BE49-F238E27FC236}">
                <a16:creationId xmlns:a16="http://schemas.microsoft.com/office/drawing/2014/main" id="{9F99E629-D198-47C2-BD25-8F19ED39F144}"/>
              </a:ext>
            </a:extLst>
          </p:cNvPr>
          <p:cNvSpPr txBox="1"/>
          <p:nvPr/>
        </p:nvSpPr>
        <p:spPr>
          <a:xfrm>
            <a:off x="0" y="-542009"/>
            <a:ext cx="1309974" cy="400110"/>
          </a:xfrm>
          <a:prstGeom prst="rect">
            <a:avLst/>
          </a:prstGeom>
          <a:noFill/>
        </p:spPr>
        <p:txBody>
          <a:bodyPr wrap="none" rtlCol="0">
            <a:spAutoFit/>
          </a:bodyPr>
          <a:lstStyle/>
          <a:p>
            <a:r>
              <a:rPr lang="en-US" sz="2000" spc="300" dirty="0">
                <a:blipFill>
                  <a:blip r:embed="rId4"/>
                  <a:stretch>
                    <a:fillRect/>
                  </a:stretch>
                </a:blipFill>
                <a:latin typeface="Lato Black" panose="020F0A02020204030203" pitchFamily="34" charset="0"/>
              </a:rPr>
              <a:t>Slide 13</a:t>
            </a:r>
          </a:p>
        </p:txBody>
      </p:sp>
      <p:sp>
        <p:nvSpPr>
          <p:cNvPr id="6" name="TextBox 5">
            <a:extLst>
              <a:ext uri="{FF2B5EF4-FFF2-40B4-BE49-F238E27FC236}">
                <a16:creationId xmlns:a16="http://schemas.microsoft.com/office/drawing/2014/main" id="{9F99E629-D198-47C2-BD25-8F19ED39F144}"/>
              </a:ext>
            </a:extLst>
          </p:cNvPr>
          <p:cNvSpPr txBox="1"/>
          <p:nvPr/>
        </p:nvSpPr>
        <p:spPr>
          <a:xfrm>
            <a:off x="2162045" y="401419"/>
            <a:ext cx="7867924" cy="584775"/>
          </a:xfrm>
          <a:prstGeom prst="rect">
            <a:avLst/>
          </a:prstGeom>
          <a:noFill/>
        </p:spPr>
        <p:txBody>
          <a:bodyPr wrap="none" rtlCol="0">
            <a:spAutoFit/>
          </a:bodyPr>
          <a:lstStyle/>
          <a:p>
            <a:pPr algn="ctr"/>
            <a:r>
              <a:rPr lang="en-US" sz="3200" spc="300" dirty="0">
                <a:solidFill>
                  <a:schemeClr val="accent5"/>
                </a:solidFill>
                <a:latin typeface="Lato Black" panose="020F0A02020204030203" pitchFamily="34" charset="0"/>
              </a:rPr>
              <a:t>Behavioral approaches: </a:t>
            </a:r>
            <a:r>
              <a:rPr lang="en-US" sz="3200" spc="300" dirty="0" err="1">
                <a:solidFill>
                  <a:schemeClr val="accent5"/>
                </a:solidFill>
                <a:latin typeface="Lato Black" panose="020F0A02020204030203" pitchFamily="34" charset="0"/>
              </a:rPr>
              <a:t>Predictiv</a:t>
            </a:r>
            <a:r>
              <a:rPr lang="en-US" sz="3200" spc="300" dirty="0">
                <a:solidFill>
                  <a:schemeClr val="accent5"/>
                </a:solidFill>
                <a:latin typeface="Lato Black" panose="020F0A02020204030203" pitchFamily="34" charset="0"/>
              </a:rPr>
              <a:t> (UK)</a:t>
            </a:r>
            <a:endParaRPr lang="en-IN" sz="3200" spc="300" dirty="0">
              <a:solidFill>
                <a:schemeClr val="accent5"/>
              </a:solidFill>
              <a:latin typeface="Lato Black" panose="020F0A02020204030203" pitchFamily="34" charset="0"/>
            </a:endParaRPr>
          </a:p>
        </p:txBody>
      </p:sp>
      <p:cxnSp>
        <p:nvCxnSpPr>
          <p:cNvPr id="7" name="Straight Connector 6">
            <a:extLst>
              <a:ext uri="{FF2B5EF4-FFF2-40B4-BE49-F238E27FC236}">
                <a16:creationId xmlns:a16="http://schemas.microsoft.com/office/drawing/2014/main" id="{2D3452EC-B89C-4896-8A40-5E5A33ABD851}"/>
              </a:ext>
            </a:extLst>
          </p:cNvPr>
          <p:cNvCxnSpPr/>
          <p:nvPr/>
        </p:nvCxnSpPr>
        <p:spPr>
          <a:xfrm>
            <a:off x="5238750" y="1085850"/>
            <a:ext cx="17145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DF98AB9E-1742-4E0D-A87F-E2D0F0FA0821}"/>
              </a:ext>
            </a:extLst>
          </p:cNvPr>
          <p:cNvSpPr/>
          <p:nvPr/>
        </p:nvSpPr>
        <p:spPr>
          <a:xfrm>
            <a:off x="1447098" y="1176245"/>
            <a:ext cx="9220200" cy="461665"/>
          </a:xfrm>
          <a:prstGeom prst="rect">
            <a:avLst/>
          </a:prstGeom>
        </p:spPr>
        <p:txBody>
          <a:bodyPr wrap="square" anchor="ctr">
            <a:spAutoFit/>
          </a:bodyPr>
          <a:lstStyle/>
          <a:p>
            <a:pPr lvl="0" algn="ctr"/>
            <a:r>
              <a:rPr lang="en-US" sz="1200" i="1" dirty="0">
                <a:solidFill>
                  <a:schemeClr val="accent5"/>
                </a:solidFill>
              </a:rPr>
              <a:t>Source: OECD (2018), “Embracing Innovation in Government: Global Trends 2018”, http://www.oecd.org/gov/innovative-government/embracing-innovation-in-government-2018.pdf.; </a:t>
            </a:r>
            <a:r>
              <a:rPr lang="en-US" sz="1200" i="1" dirty="0" err="1">
                <a:solidFill>
                  <a:schemeClr val="accent5"/>
                </a:solidFill>
              </a:rPr>
              <a:t>Predictiv</a:t>
            </a:r>
            <a:r>
              <a:rPr lang="en-US" sz="1200" i="1" dirty="0">
                <a:solidFill>
                  <a:schemeClr val="accent5"/>
                </a:solidFill>
              </a:rPr>
              <a:t> (</a:t>
            </a:r>
            <a:r>
              <a:rPr lang="en-US" sz="1200" i="1" dirty="0" err="1">
                <a:solidFill>
                  <a:schemeClr val="accent5"/>
                </a:solidFill>
              </a:rPr>
              <a:t>n.d.</a:t>
            </a:r>
            <a:r>
              <a:rPr lang="en-US" sz="1200" i="1" dirty="0">
                <a:solidFill>
                  <a:schemeClr val="accent5"/>
                </a:solidFill>
              </a:rPr>
              <a:t>), “ </a:t>
            </a:r>
            <a:r>
              <a:rPr lang="en-US" sz="1200" i="1" dirty="0" err="1">
                <a:solidFill>
                  <a:schemeClr val="accent5"/>
                </a:solidFill>
              </a:rPr>
              <a:t>Predictiv</a:t>
            </a:r>
            <a:r>
              <a:rPr lang="en-US" sz="1200" i="1" dirty="0">
                <a:solidFill>
                  <a:schemeClr val="accent5"/>
                </a:solidFill>
              </a:rPr>
              <a:t> for policymakers &amp; practitioners”, www.predictiv.co.uk/governments.html. </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04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0116" y="1861441"/>
            <a:ext cx="7711767" cy="4121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484357"/>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F99E629-D198-47C2-BD25-8F19ED39F144}"/>
              </a:ext>
            </a:extLst>
          </p:cNvPr>
          <p:cNvSpPr txBox="1"/>
          <p:nvPr/>
        </p:nvSpPr>
        <p:spPr>
          <a:xfrm>
            <a:off x="946449" y="385548"/>
            <a:ext cx="10299101" cy="523220"/>
          </a:xfrm>
          <a:prstGeom prst="rect">
            <a:avLst/>
          </a:prstGeom>
          <a:noFill/>
        </p:spPr>
        <p:txBody>
          <a:bodyPr wrap="none" rtlCol="0">
            <a:spAutoFit/>
          </a:bodyPr>
          <a:lstStyle/>
          <a:p>
            <a:pPr algn="ctr"/>
            <a:r>
              <a:rPr lang="en-US" sz="2800" spc="300" dirty="0">
                <a:solidFill>
                  <a:schemeClr val="accent5"/>
                </a:solidFill>
                <a:latin typeface="Lato Black" panose="020F0A02020204030203" pitchFamily="34" charset="0"/>
              </a:rPr>
              <a:t>IMPLEMENTATION OF SYSTEM CHANGE IN GOVERNMENT</a:t>
            </a:r>
            <a:endParaRPr lang="en-IN" sz="2800" spc="300" dirty="0">
              <a:solidFill>
                <a:schemeClr val="accent5"/>
              </a:solidFill>
              <a:latin typeface="Lato Black" panose="020F0A02020204030203" pitchFamily="34" charset="0"/>
            </a:endParaRPr>
          </a:p>
        </p:txBody>
      </p:sp>
      <p:cxnSp>
        <p:nvCxnSpPr>
          <p:cNvPr id="11" name="Straight Connector 10">
            <a:extLst>
              <a:ext uri="{FF2B5EF4-FFF2-40B4-BE49-F238E27FC236}">
                <a16:creationId xmlns:a16="http://schemas.microsoft.com/office/drawing/2014/main" id="{2D3452EC-B89C-4896-8A40-5E5A33ABD851}"/>
              </a:ext>
            </a:extLst>
          </p:cNvPr>
          <p:cNvCxnSpPr/>
          <p:nvPr/>
        </p:nvCxnSpPr>
        <p:spPr>
          <a:xfrm>
            <a:off x="5238750" y="1085850"/>
            <a:ext cx="171450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F98AB9E-1742-4E0D-A87F-E2D0F0FA0821}"/>
              </a:ext>
            </a:extLst>
          </p:cNvPr>
          <p:cNvSpPr/>
          <p:nvPr/>
        </p:nvSpPr>
        <p:spPr>
          <a:xfrm>
            <a:off x="1485900" y="1235443"/>
            <a:ext cx="9220200" cy="338554"/>
          </a:xfrm>
          <a:prstGeom prst="rect">
            <a:avLst/>
          </a:prstGeom>
        </p:spPr>
        <p:txBody>
          <a:bodyPr wrap="square" anchor="ctr">
            <a:spAutoFit/>
          </a:bodyPr>
          <a:lstStyle/>
          <a:p>
            <a:pPr algn="ctr"/>
            <a:r>
              <a:rPr lang="en-US" sz="1600" spc="300" dirty="0">
                <a:solidFill>
                  <a:schemeClr val="accent5"/>
                </a:solidFill>
                <a:latin typeface="Lato Black" panose="020F0A02020204030203" pitchFamily="34" charset="0"/>
              </a:rPr>
              <a:t>MAKING PUBLIC PROCUREMENT EFFECTIVE IN SLOVENIA</a:t>
            </a:r>
            <a:endParaRPr lang="en-IN" sz="1600" spc="300" dirty="0">
              <a:solidFill>
                <a:schemeClr val="accent5"/>
              </a:solidFill>
              <a:latin typeface="Lato Black" panose="020F0A02020204030203" pitchFamily="34" charset="0"/>
            </a:endParaRPr>
          </a:p>
        </p:txBody>
      </p:sp>
      <p:sp>
        <p:nvSpPr>
          <p:cNvPr id="52" name="Frame 51"/>
          <p:cNvSpPr/>
          <p:nvPr/>
        </p:nvSpPr>
        <p:spPr>
          <a:xfrm>
            <a:off x="0" y="-57150"/>
            <a:ext cx="12192000" cy="6915149"/>
          </a:xfrm>
          <a:prstGeom prst="frame">
            <a:avLst>
              <a:gd name="adj1" fmla="val 1481"/>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16222B"/>
              </a:solidFill>
              <a:effectLst/>
              <a:uLnTx/>
              <a:uFillTx/>
              <a:latin typeface="Lato"/>
              <a:ea typeface="+mn-ea"/>
              <a:cs typeface="+mn-cs"/>
            </a:endParaRPr>
          </a:p>
        </p:txBody>
      </p:sp>
      <p:sp>
        <p:nvSpPr>
          <p:cNvPr id="33" name="Rectangle 32">
            <a:extLst>
              <a:ext uri="{FF2B5EF4-FFF2-40B4-BE49-F238E27FC236}">
                <a16:creationId xmlns:a16="http://schemas.microsoft.com/office/drawing/2014/main" id="{A6C7408B-3DD1-49A1-BA45-1FB08F95F355}"/>
              </a:ext>
            </a:extLst>
          </p:cNvPr>
          <p:cNvSpPr/>
          <p:nvPr/>
        </p:nvSpPr>
        <p:spPr>
          <a:xfrm>
            <a:off x="328030" y="6501123"/>
            <a:ext cx="5017693" cy="230832"/>
          </a:xfrm>
          <a:prstGeom prst="rect">
            <a:avLst/>
          </a:prstGeom>
          <a:solidFill>
            <a:schemeClr val="bg1"/>
          </a:solidFill>
          <a:ln>
            <a:noFill/>
          </a:ln>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spc="100" dirty="0">
                <a:solidFill>
                  <a:schemeClr val="accent1">
                    <a:lumMod val="50000"/>
                  </a:schemeClr>
                </a:solidFill>
                <a:latin typeface="Lato" panose="020F0502020204030203" pitchFamily="34" charset="0"/>
              </a:rPr>
              <a:t>THE OBSERVATORY OF PUBLIC SECTOR INNOVATION</a:t>
            </a:r>
            <a:endParaRPr kumimoji="0" lang="en-US" sz="2800" b="0" i="0" u="none" strike="noStrike" kern="1200" cap="none" spc="100" normalizeH="0" baseline="0" noProof="0" dirty="0">
              <a:ln>
                <a:noFill/>
              </a:ln>
              <a:solidFill>
                <a:schemeClr val="accent1">
                  <a:lumMod val="50000"/>
                </a:schemeClr>
              </a:solidFill>
              <a:effectLst/>
              <a:uLnTx/>
              <a:uFillTx/>
            </a:endParaRPr>
          </a:p>
        </p:txBody>
      </p:sp>
      <p:sp>
        <p:nvSpPr>
          <p:cNvPr id="34" name="AutoShape 8" descr="Image result for slovenia map outline vector"/>
          <p:cNvSpPr>
            <a:spLocks noChangeAspect="1" noChangeArrowheads="1"/>
          </p:cNvSpPr>
          <p:nvPr/>
        </p:nvSpPr>
        <p:spPr bwMode="auto">
          <a:xfrm>
            <a:off x="5829817" y="404122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4" name="Picture 10" descr="Image result for slovenia map outl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0552" y="1738296"/>
            <a:ext cx="6283129" cy="4095965"/>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 39"/>
          <p:cNvGrpSpPr/>
          <p:nvPr/>
        </p:nvGrpSpPr>
        <p:grpSpPr>
          <a:xfrm>
            <a:off x="410741" y="4032637"/>
            <a:ext cx="3864182" cy="2403605"/>
            <a:chOff x="879077" y="1944728"/>
            <a:chExt cx="10091719" cy="2176194"/>
          </a:xfrm>
        </p:grpSpPr>
        <p:sp>
          <p:nvSpPr>
            <p:cNvPr id="45" name="Rounded Rectangle 44"/>
            <p:cNvSpPr/>
            <p:nvPr/>
          </p:nvSpPr>
          <p:spPr>
            <a:xfrm>
              <a:off x="879077" y="1944728"/>
              <a:ext cx="10091719" cy="2121557"/>
            </a:xfrm>
            <a:prstGeom prst="roundRect">
              <a:avLst>
                <a:gd name="adj" fmla="val 5156"/>
              </a:avLst>
            </a:prstGeom>
            <a:solidFill>
              <a:schemeClr val="bg1"/>
            </a:solidFill>
            <a:ln w="25400">
              <a:noFill/>
            </a:ln>
            <a:effectLst>
              <a:outerShdw blurRad="63500" algn="ct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Lato"/>
                <a:ea typeface="+mn-ea"/>
                <a:cs typeface="+mn-cs"/>
              </a:endParaRPr>
            </a:p>
          </p:txBody>
        </p:sp>
        <p:sp>
          <p:nvSpPr>
            <p:cNvPr id="48" name="TextBox 47"/>
            <p:cNvSpPr txBox="1"/>
            <p:nvPr/>
          </p:nvSpPr>
          <p:spPr>
            <a:xfrm>
              <a:off x="1390907" y="2003128"/>
              <a:ext cx="9352640" cy="2117794"/>
            </a:xfrm>
            <a:prstGeom prst="rect">
              <a:avLst/>
            </a:prstGeom>
            <a:noFill/>
          </p:spPr>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r>
                <a:rPr lang="en-IN" sz="1400" dirty="0">
                  <a:solidFill>
                    <a:srgbClr val="214965"/>
                  </a:solidFill>
                </a:rPr>
                <a:t>PREMISE OF THE PROJECT</a:t>
              </a: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N" sz="1200" dirty="0">
                  <a:solidFill>
                    <a:srgbClr val="214965"/>
                  </a:solidFill>
                </a:rPr>
                <a:t>Effective procurement does not depend solely on digital platforms</a:t>
              </a: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N" sz="1200" dirty="0">
                  <a:solidFill>
                    <a:srgbClr val="214965"/>
                  </a:solidFill>
                </a:rPr>
                <a:t>The capacities inside and also outside the public sector play a role</a:t>
              </a: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N" sz="1200" dirty="0">
                  <a:solidFill>
                    <a:srgbClr val="214965"/>
                  </a:solidFill>
                </a:rPr>
                <a:t>Human behaviour and perception of corruption can be very important determinants of success</a:t>
              </a: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IN" sz="1200" b="0" i="0" u="none" strike="noStrike" kern="1200" cap="none" spc="0" normalizeH="0" baseline="0" noProof="0" dirty="0">
                  <a:ln>
                    <a:noFill/>
                  </a:ln>
                  <a:solidFill>
                    <a:srgbClr val="214965"/>
                  </a:solidFill>
                  <a:effectLst/>
                  <a:uLnTx/>
                  <a:uFillTx/>
                </a:rPr>
                <a:t>The project will examine these and any other systemic challenges</a:t>
              </a:r>
              <a:r>
                <a:rPr kumimoji="0" lang="en-IN" sz="1200" b="0" i="0" u="none" strike="noStrike" kern="1200" cap="none" spc="0" normalizeH="0" noProof="0" dirty="0">
                  <a:ln>
                    <a:noFill/>
                  </a:ln>
                  <a:solidFill>
                    <a:srgbClr val="214965"/>
                  </a:solidFill>
                  <a:effectLst/>
                  <a:uLnTx/>
                  <a:uFillTx/>
                </a:rPr>
                <a:t> to effective procurement in Slovenia and propose systemic solutions for the issues identified</a:t>
              </a:r>
              <a:endParaRPr kumimoji="0" lang="en-IN" sz="1200" b="0" i="0" u="none" strike="noStrike" kern="1200" cap="none" spc="0" normalizeH="0" baseline="0" noProof="0" dirty="0">
                <a:ln>
                  <a:noFill/>
                </a:ln>
                <a:solidFill>
                  <a:srgbClr val="214965"/>
                </a:solidFill>
                <a:effectLst/>
                <a:uLnTx/>
                <a:uFillTx/>
              </a:endParaRPr>
            </a:p>
          </p:txBody>
        </p:sp>
      </p:grpSp>
      <p:sp>
        <p:nvSpPr>
          <p:cNvPr id="7" name="Line Callout 1 (Accent Bar) 6"/>
          <p:cNvSpPr/>
          <p:nvPr/>
        </p:nvSpPr>
        <p:spPr>
          <a:xfrm>
            <a:off x="10153941" y="1245230"/>
            <a:ext cx="1848076" cy="318977"/>
          </a:xfrm>
          <a:prstGeom prst="accentCallout1">
            <a:avLst>
              <a:gd name="adj1" fmla="val -16805"/>
              <a:gd name="adj2" fmla="val -2963"/>
              <a:gd name="adj3" fmla="val 859166"/>
              <a:gd name="adj4" fmla="val -886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BEHAVIORAL BIASES </a:t>
            </a:r>
          </a:p>
        </p:txBody>
      </p:sp>
      <p:sp>
        <p:nvSpPr>
          <p:cNvPr id="50" name="Line Callout 1 (Accent Bar) 49"/>
          <p:cNvSpPr/>
          <p:nvPr/>
        </p:nvSpPr>
        <p:spPr>
          <a:xfrm>
            <a:off x="10051160" y="5032744"/>
            <a:ext cx="1848076" cy="432391"/>
          </a:xfrm>
          <a:prstGeom prst="accentCallout1">
            <a:avLst>
              <a:gd name="adj1" fmla="val -10758"/>
              <a:gd name="adj2" fmla="val -3731"/>
              <a:gd name="adj3" fmla="val -344039"/>
              <a:gd name="adj4" fmla="val -706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PERCEPTION OF CORRUPTION</a:t>
            </a:r>
          </a:p>
        </p:txBody>
      </p:sp>
      <p:sp>
        <p:nvSpPr>
          <p:cNvPr id="51" name="Line Callout 1 (Accent Bar) 50"/>
          <p:cNvSpPr/>
          <p:nvPr/>
        </p:nvSpPr>
        <p:spPr>
          <a:xfrm>
            <a:off x="7194500" y="1855756"/>
            <a:ext cx="1848076" cy="318977"/>
          </a:xfrm>
          <a:prstGeom prst="accentCallout1">
            <a:avLst>
              <a:gd name="adj1" fmla="val 109860"/>
              <a:gd name="adj2" fmla="val 102513"/>
              <a:gd name="adj3" fmla="val 816944"/>
              <a:gd name="adj4" fmla="val 248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TECHNOLOGY</a:t>
            </a:r>
          </a:p>
        </p:txBody>
      </p:sp>
      <p:sp>
        <p:nvSpPr>
          <p:cNvPr id="53" name="Line Callout 1 (Accent Bar) 52"/>
          <p:cNvSpPr/>
          <p:nvPr/>
        </p:nvSpPr>
        <p:spPr>
          <a:xfrm>
            <a:off x="5576467" y="5901384"/>
            <a:ext cx="1848076" cy="318977"/>
          </a:xfrm>
          <a:prstGeom prst="accentCallout1">
            <a:avLst>
              <a:gd name="adj1" fmla="val 109860"/>
              <a:gd name="adj2" fmla="val 102513"/>
              <a:gd name="adj3" fmla="val -645278"/>
              <a:gd name="adj4" fmla="val 1345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(DIGITAL) CAPACITY</a:t>
            </a:r>
          </a:p>
        </p:txBody>
      </p:sp>
      <p:sp>
        <p:nvSpPr>
          <p:cNvPr id="55" name="Line Callout 1 (Accent Bar) 54"/>
          <p:cNvSpPr/>
          <p:nvPr/>
        </p:nvSpPr>
        <p:spPr>
          <a:xfrm>
            <a:off x="10565067" y="3905694"/>
            <a:ext cx="1288438" cy="744622"/>
          </a:xfrm>
          <a:prstGeom prst="accentCallout1">
            <a:avLst>
              <a:gd name="adj1" fmla="val -7586"/>
              <a:gd name="adj2" fmla="val -8934"/>
              <a:gd name="adj3" fmla="val -45078"/>
              <a:gd name="adj4" fmla="val -1402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CAPACITY OF PRIVATE PARTNERS</a:t>
            </a:r>
          </a:p>
        </p:txBody>
      </p:sp>
      <p:sp>
        <p:nvSpPr>
          <p:cNvPr id="56" name="Line Callout 1 (Accent Bar) 55"/>
          <p:cNvSpPr/>
          <p:nvPr/>
        </p:nvSpPr>
        <p:spPr>
          <a:xfrm>
            <a:off x="9514878" y="5769590"/>
            <a:ext cx="1848076" cy="666652"/>
          </a:xfrm>
          <a:prstGeom prst="accentCallout1">
            <a:avLst>
              <a:gd name="adj1" fmla="val -922"/>
              <a:gd name="adj2" fmla="val -9484"/>
              <a:gd name="adj3" fmla="val -337080"/>
              <a:gd name="adj4" fmla="val -671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EXPERIENCE WITH ITERATIVE/AGILE DEVELOPMENT</a:t>
            </a:r>
          </a:p>
        </p:txBody>
      </p:sp>
      <p:sp>
        <p:nvSpPr>
          <p:cNvPr id="57" name="Line Callout 1 (Accent Bar) 56"/>
          <p:cNvSpPr/>
          <p:nvPr/>
        </p:nvSpPr>
        <p:spPr>
          <a:xfrm>
            <a:off x="6521301" y="2306901"/>
            <a:ext cx="1053099" cy="379592"/>
          </a:xfrm>
          <a:prstGeom prst="accentCallout1">
            <a:avLst>
              <a:gd name="adj1" fmla="val 116527"/>
              <a:gd name="adj2" fmla="val 102897"/>
              <a:gd name="adj3" fmla="val 415954"/>
              <a:gd name="adj4" fmla="val 1447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SECOTAL FACTORS</a:t>
            </a:r>
          </a:p>
        </p:txBody>
      </p:sp>
      <p:sp>
        <p:nvSpPr>
          <p:cNvPr id="58" name="Line Callout 1 (Accent Bar) 57"/>
          <p:cNvSpPr/>
          <p:nvPr/>
        </p:nvSpPr>
        <p:spPr>
          <a:xfrm>
            <a:off x="4933506" y="4929962"/>
            <a:ext cx="1379719" cy="318977"/>
          </a:xfrm>
          <a:prstGeom prst="accentCallout1">
            <a:avLst>
              <a:gd name="adj1" fmla="val 109860"/>
              <a:gd name="adj2" fmla="val 102513"/>
              <a:gd name="adj3" fmla="val -143056"/>
              <a:gd name="adj4" fmla="val 1966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RISK CULTURE</a:t>
            </a:r>
          </a:p>
        </p:txBody>
      </p:sp>
      <p:sp>
        <p:nvSpPr>
          <p:cNvPr id="59" name="Line Callout 1 (Accent Bar) 58"/>
          <p:cNvSpPr/>
          <p:nvPr/>
        </p:nvSpPr>
        <p:spPr>
          <a:xfrm>
            <a:off x="4338084" y="4115142"/>
            <a:ext cx="1594883" cy="732989"/>
          </a:xfrm>
          <a:prstGeom prst="accentCallout1">
            <a:avLst>
              <a:gd name="adj1" fmla="val 109860"/>
              <a:gd name="adj2" fmla="val 102513"/>
              <a:gd name="adj3" fmla="val -67999"/>
              <a:gd name="adj4" fmla="val 2204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ACCOUNTABILITY STRUCTURE</a:t>
            </a:r>
          </a:p>
        </p:txBody>
      </p:sp>
      <p:cxnSp>
        <p:nvCxnSpPr>
          <p:cNvPr id="12" name="Straight Connector 11"/>
          <p:cNvCxnSpPr/>
          <p:nvPr/>
        </p:nvCxnSpPr>
        <p:spPr>
          <a:xfrm flipV="1">
            <a:off x="5996763" y="3853580"/>
            <a:ext cx="2020186" cy="675890"/>
          </a:xfrm>
          <a:prstGeom prst="line">
            <a:avLst/>
          </a:prstGeom>
          <a:ln w="12700"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789490" y="3615070"/>
            <a:ext cx="560073" cy="2154520"/>
          </a:xfrm>
          <a:prstGeom prst="line">
            <a:avLst/>
          </a:prstGeom>
          <a:ln w="158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51" idx="1"/>
          </p:cNvCxnSpPr>
          <p:nvPr/>
        </p:nvCxnSpPr>
        <p:spPr>
          <a:xfrm>
            <a:off x="8118538" y="2174733"/>
            <a:ext cx="146504" cy="1369453"/>
          </a:xfrm>
          <a:prstGeom prst="line">
            <a:avLst/>
          </a:prstGeom>
          <a:ln w="158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5" name="Straight Connector 1024"/>
          <p:cNvCxnSpPr/>
          <p:nvPr/>
        </p:nvCxnSpPr>
        <p:spPr>
          <a:xfrm>
            <a:off x="7100271" y="2686493"/>
            <a:ext cx="1880696" cy="2346251"/>
          </a:xfrm>
          <a:prstGeom prst="line">
            <a:avLst/>
          </a:prstGeom>
          <a:ln w="158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9" name="Straight Connector 1028"/>
          <p:cNvCxnSpPr/>
          <p:nvPr/>
        </p:nvCxnSpPr>
        <p:spPr>
          <a:xfrm>
            <a:off x="8118538" y="2195664"/>
            <a:ext cx="670952" cy="1419406"/>
          </a:xfrm>
          <a:prstGeom prst="line">
            <a:avLst/>
          </a:prstGeom>
          <a:ln w="158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2" name="Group 71"/>
          <p:cNvGrpSpPr/>
          <p:nvPr/>
        </p:nvGrpSpPr>
        <p:grpSpPr>
          <a:xfrm>
            <a:off x="379348" y="1761592"/>
            <a:ext cx="5240122" cy="2121557"/>
            <a:chOff x="879077" y="1944728"/>
            <a:chExt cx="10091719" cy="2121557"/>
          </a:xfrm>
        </p:grpSpPr>
        <p:sp>
          <p:nvSpPr>
            <p:cNvPr id="73" name="Rounded Rectangle 72"/>
            <p:cNvSpPr/>
            <p:nvPr/>
          </p:nvSpPr>
          <p:spPr>
            <a:xfrm>
              <a:off x="879077" y="1944728"/>
              <a:ext cx="10091719" cy="2121557"/>
            </a:xfrm>
            <a:prstGeom prst="roundRect">
              <a:avLst>
                <a:gd name="adj" fmla="val 5156"/>
              </a:avLst>
            </a:prstGeom>
            <a:solidFill>
              <a:schemeClr val="bg1"/>
            </a:solidFill>
            <a:ln w="25400">
              <a:noFill/>
            </a:ln>
            <a:effectLst>
              <a:outerShdw blurRad="63500" algn="ct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Lato"/>
                <a:ea typeface="+mn-ea"/>
                <a:cs typeface="+mn-cs"/>
              </a:endParaRPr>
            </a:p>
          </p:txBody>
        </p:sp>
        <p:grpSp>
          <p:nvGrpSpPr>
            <p:cNvPr id="74" name="Group 73"/>
            <p:cNvGrpSpPr/>
            <p:nvPr/>
          </p:nvGrpSpPr>
          <p:grpSpPr>
            <a:xfrm>
              <a:off x="939536" y="2186877"/>
              <a:ext cx="9879646" cy="1815882"/>
              <a:chOff x="962527" y="2186877"/>
              <a:chExt cx="9879646" cy="1815882"/>
            </a:xfrm>
          </p:grpSpPr>
          <p:sp>
            <p:nvSpPr>
              <p:cNvPr id="76" name="TextBox 75"/>
              <p:cNvSpPr txBox="1"/>
              <p:nvPr/>
            </p:nvSpPr>
            <p:spPr>
              <a:xfrm>
                <a:off x="3814873" y="2186877"/>
                <a:ext cx="7027300" cy="1815882"/>
              </a:xfrm>
              <a:prstGeom prst="rect">
                <a:avLst/>
              </a:prstGeom>
              <a:noFill/>
            </p:spPr>
            <p:txBody>
              <a:bodyPr wrap="square" rtlCol="0">
                <a:spAutoFit/>
              </a:bodyPr>
              <a:lstStyle/>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N" sz="1400" dirty="0">
                    <a:solidFill>
                      <a:srgbClr val="214965"/>
                    </a:solidFill>
                  </a:rPr>
                  <a:t>The Observatory of Public Sector Innovation (OPSI) will apply systems thinking to analyse the main systemic barriers and challenges to effective procurement in Slovenia</a:t>
                </a:r>
              </a:p>
              <a:p>
                <a:pPr marL="285750" lvl="0" indent="-285750">
                  <a:buFont typeface="Wingdings" panose="05000000000000000000" pitchFamily="2" charset="2"/>
                  <a:buChar char="§"/>
                  <a:defRPr/>
                </a:pPr>
                <a:r>
                  <a:rPr kumimoji="0" lang="en-IN" sz="1400" b="0" i="0" u="none" strike="noStrike" kern="1200" cap="none" spc="0" normalizeH="0" baseline="0" noProof="0" dirty="0">
                    <a:ln>
                      <a:noFill/>
                    </a:ln>
                    <a:solidFill>
                      <a:srgbClr val="214965"/>
                    </a:solidFill>
                    <a:effectLst/>
                    <a:uLnTx/>
                    <a:uFillTx/>
                  </a:rPr>
                  <a:t>The</a:t>
                </a:r>
                <a:r>
                  <a:rPr kumimoji="0" lang="en-IN" sz="1400" b="0" i="0" u="none" strike="noStrike" kern="1200" cap="none" spc="0" normalizeH="0" noProof="0" dirty="0">
                    <a:ln>
                      <a:noFill/>
                    </a:ln>
                    <a:solidFill>
                      <a:srgbClr val="214965"/>
                    </a:solidFill>
                    <a:effectLst/>
                    <a:uLnTx/>
                    <a:uFillTx/>
                  </a:rPr>
                  <a:t> project is funded by the </a:t>
                </a:r>
                <a:r>
                  <a:rPr lang="en-IN" sz="1400" dirty="0">
                    <a:solidFill>
                      <a:srgbClr val="214965"/>
                    </a:solidFill>
                  </a:rPr>
                  <a:t>EC through the Structural Reform Support Programme </a:t>
                </a:r>
                <a:endParaRPr kumimoji="0" lang="en-IN" sz="1400" b="0" i="0" u="none" strike="noStrike" kern="1200" cap="none" spc="0" normalizeH="0" baseline="0" noProof="0" dirty="0">
                  <a:ln>
                    <a:noFill/>
                  </a:ln>
                  <a:solidFill>
                    <a:srgbClr val="214965"/>
                  </a:solidFill>
                  <a:effectLst/>
                  <a:uLnTx/>
                  <a:uFillTx/>
                </a:endParaRPr>
              </a:p>
            </p:txBody>
          </p:sp>
          <p:sp>
            <p:nvSpPr>
              <p:cNvPr id="77" name="TextBox 76"/>
              <p:cNvSpPr txBox="1"/>
              <p:nvPr/>
            </p:nvSpPr>
            <p:spPr>
              <a:xfrm>
                <a:off x="962527" y="2376973"/>
                <a:ext cx="265927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blipFill>
                      <a:blip r:embed="rId3"/>
                      <a:stretch>
                        <a:fillRect/>
                      </a:stretch>
                    </a:blipFill>
                    <a:effectLst/>
                    <a:uLnTx/>
                    <a:uFillTx/>
                    <a:latin typeface="Lato Black"/>
                    <a:ea typeface="+mn-ea"/>
                    <a:cs typeface="+mn-cs"/>
                  </a:rPr>
                  <a:t>SRSS PROJECT</a:t>
                </a:r>
                <a:endParaRPr lang="en-IN" sz="2000" dirty="0">
                  <a:blipFill>
                    <a:blip r:embed="rId3"/>
                    <a:stretch>
                      <a:fillRect/>
                    </a:stretch>
                  </a:blipFill>
                  <a:latin typeface="Lato Black"/>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blipFill>
                      <a:blip r:embed="rId3"/>
                      <a:stretch>
                        <a:fillRect/>
                      </a:stretch>
                    </a:blipFill>
                    <a:effectLst/>
                    <a:uLnTx/>
                    <a:uFillTx/>
                    <a:latin typeface="Lato Black"/>
                    <a:ea typeface="+mn-ea"/>
                    <a:cs typeface="+mn-cs"/>
                  </a:rPr>
                  <a:t>2019</a:t>
                </a:r>
              </a:p>
            </p:txBody>
          </p:sp>
        </p:grpSp>
        <p:cxnSp>
          <p:nvCxnSpPr>
            <p:cNvPr id="75" name="Straight Connector 74"/>
            <p:cNvCxnSpPr/>
            <p:nvPr/>
          </p:nvCxnSpPr>
          <p:spPr>
            <a:xfrm>
              <a:off x="3659442" y="2206953"/>
              <a:ext cx="46742" cy="1731162"/>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03256067"/>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
          <p:cNvSpPr>
            <a:spLocks/>
          </p:cNvSpPr>
          <p:nvPr/>
        </p:nvSpPr>
        <p:spPr bwMode="auto">
          <a:xfrm>
            <a:off x="752082" y="1231900"/>
            <a:ext cx="5353836" cy="4800600"/>
          </a:xfrm>
          <a:custGeom>
            <a:avLst/>
            <a:gdLst>
              <a:gd name="T0" fmla="*/ 1143 w 5458"/>
              <a:gd name="T1" fmla="*/ 4588 h 4894"/>
              <a:gd name="T2" fmla="*/ 82 w 5458"/>
              <a:gd name="T3" fmla="*/ 2753 h 4894"/>
              <a:gd name="T4" fmla="*/ 82 w 5458"/>
              <a:gd name="T5" fmla="*/ 2753 h 4894"/>
              <a:gd name="T6" fmla="*/ 46 w 5458"/>
              <a:gd name="T7" fmla="*/ 2676 h 4894"/>
              <a:gd name="T8" fmla="*/ 20 w 5458"/>
              <a:gd name="T9" fmla="*/ 2605 h 4894"/>
              <a:gd name="T10" fmla="*/ 5 w 5458"/>
              <a:gd name="T11" fmla="*/ 2523 h 4894"/>
              <a:gd name="T12" fmla="*/ 0 w 5458"/>
              <a:gd name="T13" fmla="*/ 2447 h 4894"/>
              <a:gd name="T14" fmla="*/ 5 w 5458"/>
              <a:gd name="T15" fmla="*/ 2371 h 4894"/>
              <a:gd name="T16" fmla="*/ 20 w 5458"/>
              <a:gd name="T17" fmla="*/ 2289 h 4894"/>
              <a:gd name="T18" fmla="*/ 46 w 5458"/>
              <a:gd name="T19" fmla="*/ 2218 h 4894"/>
              <a:gd name="T20" fmla="*/ 82 w 5458"/>
              <a:gd name="T21" fmla="*/ 2141 h 4894"/>
              <a:gd name="T22" fmla="*/ 1143 w 5458"/>
              <a:gd name="T23" fmla="*/ 306 h 4894"/>
              <a:gd name="T24" fmla="*/ 1143 w 5458"/>
              <a:gd name="T25" fmla="*/ 306 h 4894"/>
              <a:gd name="T26" fmla="*/ 1189 w 5458"/>
              <a:gd name="T27" fmla="*/ 240 h 4894"/>
              <a:gd name="T28" fmla="*/ 1240 w 5458"/>
              <a:gd name="T29" fmla="*/ 178 h 4894"/>
              <a:gd name="T30" fmla="*/ 1301 w 5458"/>
              <a:gd name="T31" fmla="*/ 127 h 4894"/>
              <a:gd name="T32" fmla="*/ 1362 w 5458"/>
              <a:gd name="T33" fmla="*/ 82 h 4894"/>
              <a:gd name="T34" fmla="*/ 1433 w 5458"/>
              <a:gd name="T35" fmla="*/ 51 h 4894"/>
              <a:gd name="T36" fmla="*/ 1510 w 5458"/>
              <a:gd name="T37" fmla="*/ 25 h 4894"/>
              <a:gd name="T38" fmla="*/ 1586 w 5458"/>
              <a:gd name="T39" fmla="*/ 10 h 4894"/>
              <a:gd name="T40" fmla="*/ 1668 w 5458"/>
              <a:gd name="T41" fmla="*/ 0 h 4894"/>
              <a:gd name="T42" fmla="*/ 3790 w 5458"/>
              <a:gd name="T43" fmla="*/ 0 h 4894"/>
              <a:gd name="T44" fmla="*/ 3790 w 5458"/>
              <a:gd name="T45" fmla="*/ 0 h 4894"/>
              <a:gd name="T46" fmla="*/ 3872 w 5458"/>
              <a:gd name="T47" fmla="*/ 10 h 4894"/>
              <a:gd name="T48" fmla="*/ 3948 w 5458"/>
              <a:gd name="T49" fmla="*/ 25 h 4894"/>
              <a:gd name="T50" fmla="*/ 4025 w 5458"/>
              <a:gd name="T51" fmla="*/ 51 h 4894"/>
              <a:gd name="T52" fmla="*/ 4096 w 5458"/>
              <a:gd name="T53" fmla="*/ 82 h 4894"/>
              <a:gd name="T54" fmla="*/ 4157 w 5458"/>
              <a:gd name="T55" fmla="*/ 127 h 4894"/>
              <a:gd name="T56" fmla="*/ 4218 w 5458"/>
              <a:gd name="T57" fmla="*/ 178 h 4894"/>
              <a:gd name="T58" fmla="*/ 4269 w 5458"/>
              <a:gd name="T59" fmla="*/ 240 h 4894"/>
              <a:gd name="T60" fmla="*/ 4315 w 5458"/>
              <a:gd name="T61" fmla="*/ 306 h 4894"/>
              <a:gd name="T62" fmla="*/ 5376 w 5458"/>
              <a:gd name="T63" fmla="*/ 2141 h 4894"/>
              <a:gd name="T64" fmla="*/ 5376 w 5458"/>
              <a:gd name="T65" fmla="*/ 2141 h 4894"/>
              <a:gd name="T66" fmla="*/ 5412 w 5458"/>
              <a:gd name="T67" fmla="*/ 2218 h 4894"/>
              <a:gd name="T68" fmla="*/ 5438 w 5458"/>
              <a:gd name="T69" fmla="*/ 2289 h 4894"/>
              <a:gd name="T70" fmla="*/ 5453 w 5458"/>
              <a:gd name="T71" fmla="*/ 2371 h 4894"/>
              <a:gd name="T72" fmla="*/ 5458 w 5458"/>
              <a:gd name="T73" fmla="*/ 2447 h 4894"/>
              <a:gd name="T74" fmla="*/ 5453 w 5458"/>
              <a:gd name="T75" fmla="*/ 2523 h 4894"/>
              <a:gd name="T76" fmla="*/ 5438 w 5458"/>
              <a:gd name="T77" fmla="*/ 2605 h 4894"/>
              <a:gd name="T78" fmla="*/ 5412 w 5458"/>
              <a:gd name="T79" fmla="*/ 2676 h 4894"/>
              <a:gd name="T80" fmla="*/ 5376 w 5458"/>
              <a:gd name="T81" fmla="*/ 2753 h 4894"/>
              <a:gd name="T82" fmla="*/ 4315 w 5458"/>
              <a:gd name="T83" fmla="*/ 4588 h 4894"/>
              <a:gd name="T84" fmla="*/ 4315 w 5458"/>
              <a:gd name="T85" fmla="*/ 4588 h 4894"/>
              <a:gd name="T86" fmla="*/ 4269 w 5458"/>
              <a:gd name="T87" fmla="*/ 4654 h 4894"/>
              <a:gd name="T88" fmla="*/ 4218 w 5458"/>
              <a:gd name="T89" fmla="*/ 4716 h 4894"/>
              <a:gd name="T90" fmla="*/ 4157 w 5458"/>
              <a:gd name="T91" fmla="*/ 4767 h 4894"/>
              <a:gd name="T92" fmla="*/ 4096 w 5458"/>
              <a:gd name="T93" fmla="*/ 4812 h 4894"/>
              <a:gd name="T94" fmla="*/ 4025 w 5458"/>
              <a:gd name="T95" fmla="*/ 4843 h 4894"/>
              <a:gd name="T96" fmla="*/ 3948 w 5458"/>
              <a:gd name="T97" fmla="*/ 4869 h 4894"/>
              <a:gd name="T98" fmla="*/ 3872 w 5458"/>
              <a:gd name="T99" fmla="*/ 4884 h 4894"/>
              <a:gd name="T100" fmla="*/ 3790 w 5458"/>
              <a:gd name="T101" fmla="*/ 4894 h 4894"/>
              <a:gd name="T102" fmla="*/ 1668 w 5458"/>
              <a:gd name="T103" fmla="*/ 4894 h 4894"/>
              <a:gd name="T104" fmla="*/ 1668 w 5458"/>
              <a:gd name="T105" fmla="*/ 4894 h 4894"/>
              <a:gd name="T106" fmla="*/ 1586 w 5458"/>
              <a:gd name="T107" fmla="*/ 4884 h 4894"/>
              <a:gd name="T108" fmla="*/ 1510 w 5458"/>
              <a:gd name="T109" fmla="*/ 4869 h 4894"/>
              <a:gd name="T110" fmla="*/ 1433 w 5458"/>
              <a:gd name="T111" fmla="*/ 4843 h 4894"/>
              <a:gd name="T112" fmla="*/ 1362 w 5458"/>
              <a:gd name="T113" fmla="*/ 4812 h 4894"/>
              <a:gd name="T114" fmla="*/ 1301 w 5458"/>
              <a:gd name="T115" fmla="*/ 4767 h 4894"/>
              <a:gd name="T116" fmla="*/ 1240 w 5458"/>
              <a:gd name="T117" fmla="*/ 4716 h 4894"/>
              <a:gd name="T118" fmla="*/ 1189 w 5458"/>
              <a:gd name="T119" fmla="*/ 4654 h 4894"/>
              <a:gd name="T120" fmla="*/ 1143 w 5458"/>
              <a:gd name="T121" fmla="*/ 4588 h 4894"/>
              <a:gd name="T122" fmla="*/ 1143 w 5458"/>
              <a:gd name="T123" fmla="*/ 4588 h 4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58" h="4894">
                <a:moveTo>
                  <a:pt x="1143" y="4588"/>
                </a:moveTo>
                <a:lnTo>
                  <a:pt x="82" y="2753"/>
                </a:lnTo>
                <a:lnTo>
                  <a:pt x="82" y="2753"/>
                </a:lnTo>
                <a:lnTo>
                  <a:pt x="46" y="2676"/>
                </a:lnTo>
                <a:lnTo>
                  <a:pt x="20" y="2605"/>
                </a:lnTo>
                <a:lnTo>
                  <a:pt x="5" y="2523"/>
                </a:lnTo>
                <a:lnTo>
                  <a:pt x="0" y="2447"/>
                </a:lnTo>
                <a:lnTo>
                  <a:pt x="5" y="2371"/>
                </a:lnTo>
                <a:lnTo>
                  <a:pt x="20" y="2289"/>
                </a:lnTo>
                <a:lnTo>
                  <a:pt x="46" y="2218"/>
                </a:lnTo>
                <a:lnTo>
                  <a:pt x="82" y="2141"/>
                </a:lnTo>
                <a:lnTo>
                  <a:pt x="1143" y="306"/>
                </a:lnTo>
                <a:lnTo>
                  <a:pt x="1143" y="306"/>
                </a:lnTo>
                <a:lnTo>
                  <a:pt x="1189" y="240"/>
                </a:lnTo>
                <a:lnTo>
                  <a:pt x="1240" y="178"/>
                </a:lnTo>
                <a:lnTo>
                  <a:pt x="1301" y="127"/>
                </a:lnTo>
                <a:lnTo>
                  <a:pt x="1362" y="82"/>
                </a:lnTo>
                <a:lnTo>
                  <a:pt x="1433" y="51"/>
                </a:lnTo>
                <a:lnTo>
                  <a:pt x="1510" y="25"/>
                </a:lnTo>
                <a:lnTo>
                  <a:pt x="1586" y="10"/>
                </a:lnTo>
                <a:lnTo>
                  <a:pt x="1668" y="0"/>
                </a:lnTo>
                <a:lnTo>
                  <a:pt x="3790" y="0"/>
                </a:lnTo>
                <a:lnTo>
                  <a:pt x="3790" y="0"/>
                </a:lnTo>
                <a:lnTo>
                  <a:pt x="3872" y="10"/>
                </a:lnTo>
                <a:lnTo>
                  <a:pt x="3948" y="25"/>
                </a:lnTo>
                <a:lnTo>
                  <a:pt x="4025" y="51"/>
                </a:lnTo>
                <a:lnTo>
                  <a:pt x="4096" y="82"/>
                </a:lnTo>
                <a:lnTo>
                  <a:pt x="4157" y="127"/>
                </a:lnTo>
                <a:lnTo>
                  <a:pt x="4218" y="178"/>
                </a:lnTo>
                <a:lnTo>
                  <a:pt x="4269" y="240"/>
                </a:lnTo>
                <a:lnTo>
                  <a:pt x="4315" y="306"/>
                </a:lnTo>
                <a:lnTo>
                  <a:pt x="5376" y="2141"/>
                </a:lnTo>
                <a:lnTo>
                  <a:pt x="5376" y="2141"/>
                </a:lnTo>
                <a:lnTo>
                  <a:pt x="5412" y="2218"/>
                </a:lnTo>
                <a:lnTo>
                  <a:pt x="5438" y="2289"/>
                </a:lnTo>
                <a:lnTo>
                  <a:pt x="5453" y="2371"/>
                </a:lnTo>
                <a:lnTo>
                  <a:pt x="5458" y="2447"/>
                </a:lnTo>
                <a:lnTo>
                  <a:pt x="5453" y="2523"/>
                </a:lnTo>
                <a:lnTo>
                  <a:pt x="5438" y="2605"/>
                </a:lnTo>
                <a:lnTo>
                  <a:pt x="5412" y="2676"/>
                </a:lnTo>
                <a:lnTo>
                  <a:pt x="5376" y="2753"/>
                </a:lnTo>
                <a:lnTo>
                  <a:pt x="4315" y="4588"/>
                </a:lnTo>
                <a:lnTo>
                  <a:pt x="4315" y="4588"/>
                </a:lnTo>
                <a:lnTo>
                  <a:pt x="4269" y="4654"/>
                </a:lnTo>
                <a:lnTo>
                  <a:pt x="4218" y="4716"/>
                </a:lnTo>
                <a:lnTo>
                  <a:pt x="4157" y="4767"/>
                </a:lnTo>
                <a:lnTo>
                  <a:pt x="4096" y="4812"/>
                </a:lnTo>
                <a:lnTo>
                  <a:pt x="4025" y="4843"/>
                </a:lnTo>
                <a:lnTo>
                  <a:pt x="3948" y="4869"/>
                </a:lnTo>
                <a:lnTo>
                  <a:pt x="3872" y="4884"/>
                </a:lnTo>
                <a:lnTo>
                  <a:pt x="3790" y="4894"/>
                </a:lnTo>
                <a:lnTo>
                  <a:pt x="1668" y="4894"/>
                </a:lnTo>
                <a:lnTo>
                  <a:pt x="1668" y="4894"/>
                </a:lnTo>
                <a:lnTo>
                  <a:pt x="1586" y="4884"/>
                </a:lnTo>
                <a:lnTo>
                  <a:pt x="1510" y="4869"/>
                </a:lnTo>
                <a:lnTo>
                  <a:pt x="1433" y="4843"/>
                </a:lnTo>
                <a:lnTo>
                  <a:pt x="1362" y="4812"/>
                </a:lnTo>
                <a:lnTo>
                  <a:pt x="1301" y="4767"/>
                </a:lnTo>
                <a:lnTo>
                  <a:pt x="1240" y="4716"/>
                </a:lnTo>
                <a:lnTo>
                  <a:pt x="1189" y="4654"/>
                </a:lnTo>
                <a:lnTo>
                  <a:pt x="1143" y="4588"/>
                </a:lnTo>
                <a:lnTo>
                  <a:pt x="1143" y="4588"/>
                </a:lnTo>
                <a:close/>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en-IN"/>
          </a:p>
        </p:txBody>
      </p:sp>
      <p:grpSp>
        <p:nvGrpSpPr>
          <p:cNvPr id="13" name="Group 12"/>
          <p:cNvGrpSpPr/>
          <p:nvPr/>
        </p:nvGrpSpPr>
        <p:grpSpPr>
          <a:xfrm>
            <a:off x="1298925" y="2371855"/>
            <a:ext cx="4439390" cy="2889076"/>
            <a:chOff x="7166193" y="1764948"/>
            <a:chExt cx="4439390" cy="2166697"/>
          </a:xfrm>
        </p:grpSpPr>
        <p:sp>
          <p:nvSpPr>
            <p:cNvPr id="78" name="TextBox 77">
              <a:extLst>
                <a:ext uri="{FF2B5EF4-FFF2-40B4-BE49-F238E27FC236}">
                  <a16:creationId xmlns:a16="http://schemas.microsoft.com/office/drawing/2014/main" id="{9F99E629-D198-47C2-BD25-8F19ED39F144}"/>
                </a:ext>
              </a:extLst>
            </p:cNvPr>
            <p:cNvSpPr txBox="1"/>
            <p:nvPr/>
          </p:nvSpPr>
          <p:spPr>
            <a:xfrm>
              <a:off x="7641730" y="1764948"/>
              <a:ext cx="3503451" cy="577051"/>
            </a:xfrm>
            <a:prstGeom prst="rect">
              <a:avLst/>
            </a:prstGeom>
            <a:noFill/>
            <a:effectLst/>
          </p:spPr>
          <p:txBody>
            <a:bodyPr wrap="square" rtlCol="0">
              <a:spAutoFit/>
            </a:bodyPr>
            <a:lstStyle/>
            <a:p>
              <a:pPr algn="ctr"/>
              <a:r>
                <a:rPr lang="et-EE" sz="4400" spc="300" dirty="0">
                  <a:solidFill>
                    <a:schemeClr val="bg1"/>
                  </a:solidFill>
                  <a:latin typeface="Lato Black" panose="020F0A02020204030203" pitchFamily="34" charset="0"/>
                </a:rPr>
                <a:t>REACTIVE</a:t>
              </a:r>
              <a:endParaRPr lang="en-US" sz="4400" spc="300" dirty="0">
                <a:solidFill>
                  <a:schemeClr val="bg1"/>
                </a:solidFill>
                <a:latin typeface="Lato Black" panose="020F0A02020204030203" pitchFamily="34" charset="0"/>
              </a:endParaRPr>
            </a:p>
          </p:txBody>
        </p:sp>
        <p:sp>
          <p:nvSpPr>
            <p:cNvPr id="25" name="Rectangle 24">
              <a:extLst>
                <a:ext uri="{FF2B5EF4-FFF2-40B4-BE49-F238E27FC236}">
                  <a16:creationId xmlns:a16="http://schemas.microsoft.com/office/drawing/2014/main" id="{2775AB82-19B5-4C54-840A-7ED9C6C3DE84}"/>
                </a:ext>
              </a:extLst>
            </p:cNvPr>
            <p:cNvSpPr/>
            <p:nvPr/>
          </p:nvSpPr>
          <p:spPr>
            <a:xfrm>
              <a:off x="7166193" y="2596000"/>
              <a:ext cx="4439390" cy="530888"/>
            </a:xfrm>
            <a:prstGeom prst="rect">
              <a:avLst/>
            </a:prstGeom>
          </p:spPr>
          <p:txBody>
            <a:bodyPr wrap="square" anchor="ctr">
              <a:spAutoFit/>
            </a:bodyPr>
            <a:lstStyle/>
            <a:p>
              <a:pPr lvl="0" algn="ctr"/>
              <a:r>
                <a:rPr lang="et-EE" sz="4000" spc="300" dirty="0">
                  <a:solidFill>
                    <a:schemeClr val="bg1"/>
                  </a:solidFill>
                  <a:latin typeface="+mj-lt"/>
                </a:rPr>
                <a:t>GOVERNMENT</a:t>
              </a:r>
              <a:endParaRPr lang="en-IN" sz="4000" spc="300" dirty="0">
                <a:solidFill>
                  <a:schemeClr val="bg1"/>
                </a:solidFill>
                <a:latin typeface="+mj-lt"/>
              </a:endParaRPr>
            </a:p>
          </p:txBody>
        </p:sp>
        <p:sp>
          <p:nvSpPr>
            <p:cNvPr id="26" name="Rectangle 25">
              <a:extLst>
                <a:ext uri="{FF2B5EF4-FFF2-40B4-BE49-F238E27FC236}">
                  <a16:creationId xmlns:a16="http://schemas.microsoft.com/office/drawing/2014/main" id="{DF98AB9E-1742-4E0D-A87F-E2D0F0FA0821}"/>
                </a:ext>
              </a:extLst>
            </p:cNvPr>
            <p:cNvSpPr/>
            <p:nvPr/>
          </p:nvSpPr>
          <p:spPr>
            <a:xfrm>
              <a:off x="7501770" y="3169936"/>
              <a:ext cx="3783372" cy="761709"/>
            </a:xfrm>
            <a:prstGeom prst="rect">
              <a:avLst/>
            </a:prstGeom>
          </p:spPr>
          <p:txBody>
            <a:bodyPr wrap="square" anchor="ctr">
              <a:spAutoFit/>
            </a:bodyPr>
            <a:lstStyle/>
            <a:p>
              <a:pPr algn="ctr"/>
              <a:r>
                <a:rPr lang="en-GB" sz="1200" i="1" dirty="0">
                  <a:solidFill>
                    <a:schemeClr val="bg1"/>
                  </a:solidFill>
                </a:rPr>
                <a:t>Po</a:t>
              </a:r>
              <a:r>
                <a:rPr lang="en-US" sz="1200" i="1" dirty="0" err="1">
                  <a:solidFill>
                    <a:schemeClr val="bg1"/>
                  </a:solidFill>
                </a:rPr>
                <a:t>sition</a:t>
              </a:r>
              <a:r>
                <a:rPr lang="en-US" sz="1200" i="1" dirty="0">
                  <a:solidFill>
                    <a:schemeClr val="bg1"/>
                  </a:solidFill>
                </a:rPr>
                <a:t> of ‘wait and see’ or called forward when ‘hazards’ (moral, ethical or even physical) materialize</a:t>
              </a:r>
              <a:r>
                <a:rPr lang="et-EE" sz="1200" i="1" dirty="0">
                  <a:solidFill>
                    <a:schemeClr val="bg1"/>
                  </a:solidFill>
                </a:rPr>
                <a:t>.</a:t>
              </a:r>
              <a:endParaRPr lang="en-GB" sz="1200" i="1" dirty="0">
                <a:solidFill>
                  <a:schemeClr val="bg1"/>
                </a:solidFill>
              </a:endParaRPr>
            </a:p>
            <a:p>
              <a:pPr algn="ctr"/>
              <a:endParaRPr lang="en-GB" sz="1200" i="1" dirty="0">
                <a:solidFill>
                  <a:schemeClr val="bg1"/>
                </a:solidFill>
              </a:endParaRPr>
            </a:p>
            <a:p>
              <a:pPr algn="ctr"/>
              <a:r>
                <a:rPr lang="en-US" sz="1200" i="1" dirty="0">
                  <a:solidFill>
                    <a:schemeClr val="bg1"/>
                  </a:solidFill>
                </a:rPr>
                <a:t>‘End-of-pipe’ interventions, and often fail to anticipate or address long-term systemic implications</a:t>
              </a:r>
              <a:endParaRPr lang="en-IN" sz="1200" i="1" dirty="0">
                <a:solidFill>
                  <a:schemeClr val="bg1"/>
                </a:solidFill>
              </a:endParaRPr>
            </a:p>
          </p:txBody>
        </p:sp>
        <p:cxnSp>
          <p:nvCxnSpPr>
            <p:cNvPr id="10" name="Straight Connector 9"/>
            <p:cNvCxnSpPr/>
            <p:nvPr/>
          </p:nvCxnSpPr>
          <p:spPr>
            <a:xfrm>
              <a:off x="8907845" y="2546873"/>
              <a:ext cx="971222" cy="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 name="Freeform 5"/>
          <p:cNvSpPr>
            <a:spLocks/>
          </p:cNvSpPr>
          <p:nvPr/>
        </p:nvSpPr>
        <p:spPr bwMode="auto">
          <a:xfrm>
            <a:off x="6380707" y="1231900"/>
            <a:ext cx="5353836" cy="4800600"/>
          </a:xfrm>
          <a:custGeom>
            <a:avLst/>
            <a:gdLst>
              <a:gd name="T0" fmla="*/ 1143 w 5458"/>
              <a:gd name="T1" fmla="*/ 4588 h 4894"/>
              <a:gd name="T2" fmla="*/ 82 w 5458"/>
              <a:gd name="T3" fmla="*/ 2753 h 4894"/>
              <a:gd name="T4" fmla="*/ 82 w 5458"/>
              <a:gd name="T5" fmla="*/ 2753 h 4894"/>
              <a:gd name="T6" fmla="*/ 46 w 5458"/>
              <a:gd name="T7" fmla="*/ 2676 h 4894"/>
              <a:gd name="T8" fmla="*/ 20 w 5458"/>
              <a:gd name="T9" fmla="*/ 2605 h 4894"/>
              <a:gd name="T10" fmla="*/ 5 w 5458"/>
              <a:gd name="T11" fmla="*/ 2523 h 4894"/>
              <a:gd name="T12" fmla="*/ 0 w 5458"/>
              <a:gd name="T13" fmla="*/ 2447 h 4894"/>
              <a:gd name="T14" fmla="*/ 5 w 5458"/>
              <a:gd name="T15" fmla="*/ 2371 h 4894"/>
              <a:gd name="T16" fmla="*/ 20 w 5458"/>
              <a:gd name="T17" fmla="*/ 2289 h 4894"/>
              <a:gd name="T18" fmla="*/ 46 w 5458"/>
              <a:gd name="T19" fmla="*/ 2218 h 4894"/>
              <a:gd name="T20" fmla="*/ 82 w 5458"/>
              <a:gd name="T21" fmla="*/ 2141 h 4894"/>
              <a:gd name="T22" fmla="*/ 1143 w 5458"/>
              <a:gd name="T23" fmla="*/ 306 h 4894"/>
              <a:gd name="T24" fmla="*/ 1143 w 5458"/>
              <a:gd name="T25" fmla="*/ 306 h 4894"/>
              <a:gd name="T26" fmla="*/ 1189 w 5458"/>
              <a:gd name="T27" fmla="*/ 240 h 4894"/>
              <a:gd name="T28" fmla="*/ 1240 w 5458"/>
              <a:gd name="T29" fmla="*/ 178 h 4894"/>
              <a:gd name="T30" fmla="*/ 1301 w 5458"/>
              <a:gd name="T31" fmla="*/ 127 h 4894"/>
              <a:gd name="T32" fmla="*/ 1362 w 5458"/>
              <a:gd name="T33" fmla="*/ 82 h 4894"/>
              <a:gd name="T34" fmla="*/ 1433 w 5458"/>
              <a:gd name="T35" fmla="*/ 51 h 4894"/>
              <a:gd name="T36" fmla="*/ 1510 w 5458"/>
              <a:gd name="T37" fmla="*/ 25 h 4894"/>
              <a:gd name="T38" fmla="*/ 1586 w 5458"/>
              <a:gd name="T39" fmla="*/ 10 h 4894"/>
              <a:gd name="T40" fmla="*/ 1668 w 5458"/>
              <a:gd name="T41" fmla="*/ 0 h 4894"/>
              <a:gd name="T42" fmla="*/ 3790 w 5458"/>
              <a:gd name="T43" fmla="*/ 0 h 4894"/>
              <a:gd name="T44" fmla="*/ 3790 w 5458"/>
              <a:gd name="T45" fmla="*/ 0 h 4894"/>
              <a:gd name="T46" fmla="*/ 3872 w 5458"/>
              <a:gd name="T47" fmla="*/ 10 h 4894"/>
              <a:gd name="T48" fmla="*/ 3948 w 5458"/>
              <a:gd name="T49" fmla="*/ 25 h 4894"/>
              <a:gd name="T50" fmla="*/ 4025 w 5458"/>
              <a:gd name="T51" fmla="*/ 51 h 4894"/>
              <a:gd name="T52" fmla="*/ 4096 w 5458"/>
              <a:gd name="T53" fmla="*/ 82 h 4894"/>
              <a:gd name="T54" fmla="*/ 4157 w 5458"/>
              <a:gd name="T55" fmla="*/ 127 h 4894"/>
              <a:gd name="T56" fmla="*/ 4218 w 5458"/>
              <a:gd name="T57" fmla="*/ 178 h 4894"/>
              <a:gd name="T58" fmla="*/ 4269 w 5458"/>
              <a:gd name="T59" fmla="*/ 240 h 4894"/>
              <a:gd name="T60" fmla="*/ 4315 w 5458"/>
              <a:gd name="T61" fmla="*/ 306 h 4894"/>
              <a:gd name="T62" fmla="*/ 5376 w 5458"/>
              <a:gd name="T63" fmla="*/ 2141 h 4894"/>
              <a:gd name="T64" fmla="*/ 5376 w 5458"/>
              <a:gd name="T65" fmla="*/ 2141 h 4894"/>
              <a:gd name="T66" fmla="*/ 5412 w 5458"/>
              <a:gd name="T67" fmla="*/ 2218 h 4894"/>
              <a:gd name="T68" fmla="*/ 5438 w 5458"/>
              <a:gd name="T69" fmla="*/ 2289 h 4894"/>
              <a:gd name="T70" fmla="*/ 5453 w 5458"/>
              <a:gd name="T71" fmla="*/ 2371 h 4894"/>
              <a:gd name="T72" fmla="*/ 5458 w 5458"/>
              <a:gd name="T73" fmla="*/ 2447 h 4894"/>
              <a:gd name="T74" fmla="*/ 5453 w 5458"/>
              <a:gd name="T75" fmla="*/ 2523 h 4894"/>
              <a:gd name="T76" fmla="*/ 5438 w 5458"/>
              <a:gd name="T77" fmla="*/ 2605 h 4894"/>
              <a:gd name="T78" fmla="*/ 5412 w 5458"/>
              <a:gd name="T79" fmla="*/ 2676 h 4894"/>
              <a:gd name="T80" fmla="*/ 5376 w 5458"/>
              <a:gd name="T81" fmla="*/ 2753 h 4894"/>
              <a:gd name="T82" fmla="*/ 4315 w 5458"/>
              <a:gd name="T83" fmla="*/ 4588 h 4894"/>
              <a:gd name="T84" fmla="*/ 4315 w 5458"/>
              <a:gd name="T85" fmla="*/ 4588 h 4894"/>
              <a:gd name="T86" fmla="*/ 4269 w 5458"/>
              <a:gd name="T87" fmla="*/ 4654 h 4894"/>
              <a:gd name="T88" fmla="*/ 4218 w 5458"/>
              <a:gd name="T89" fmla="*/ 4716 h 4894"/>
              <a:gd name="T90" fmla="*/ 4157 w 5458"/>
              <a:gd name="T91" fmla="*/ 4767 h 4894"/>
              <a:gd name="T92" fmla="*/ 4096 w 5458"/>
              <a:gd name="T93" fmla="*/ 4812 h 4894"/>
              <a:gd name="T94" fmla="*/ 4025 w 5458"/>
              <a:gd name="T95" fmla="*/ 4843 h 4894"/>
              <a:gd name="T96" fmla="*/ 3948 w 5458"/>
              <a:gd name="T97" fmla="*/ 4869 h 4894"/>
              <a:gd name="T98" fmla="*/ 3872 w 5458"/>
              <a:gd name="T99" fmla="*/ 4884 h 4894"/>
              <a:gd name="T100" fmla="*/ 3790 w 5458"/>
              <a:gd name="T101" fmla="*/ 4894 h 4894"/>
              <a:gd name="T102" fmla="*/ 1668 w 5458"/>
              <a:gd name="T103" fmla="*/ 4894 h 4894"/>
              <a:gd name="T104" fmla="*/ 1668 w 5458"/>
              <a:gd name="T105" fmla="*/ 4894 h 4894"/>
              <a:gd name="T106" fmla="*/ 1586 w 5458"/>
              <a:gd name="T107" fmla="*/ 4884 h 4894"/>
              <a:gd name="T108" fmla="*/ 1510 w 5458"/>
              <a:gd name="T109" fmla="*/ 4869 h 4894"/>
              <a:gd name="T110" fmla="*/ 1433 w 5458"/>
              <a:gd name="T111" fmla="*/ 4843 h 4894"/>
              <a:gd name="T112" fmla="*/ 1362 w 5458"/>
              <a:gd name="T113" fmla="*/ 4812 h 4894"/>
              <a:gd name="T114" fmla="*/ 1301 w 5458"/>
              <a:gd name="T115" fmla="*/ 4767 h 4894"/>
              <a:gd name="T116" fmla="*/ 1240 w 5458"/>
              <a:gd name="T117" fmla="*/ 4716 h 4894"/>
              <a:gd name="T118" fmla="*/ 1189 w 5458"/>
              <a:gd name="T119" fmla="*/ 4654 h 4894"/>
              <a:gd name="T120" fmla="*/ 1143 w 5458"/>
              <a:gd name="T121" fmla="*/ 4588 h 4894"/>
              <a:gd name="T122" fmla="*/ 1143 w 5458"/>
              <a:gd name="T123" fmla="*/ 4588 h 4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58" h="4894">
                <a:moveTo>
                  <a:pt x="1143" y="4588"/>
                </a:moveTo>
                <a:lnTo>
                  <a:pt x="82" y="2753"/>
                </a:lnTo>
                <a:lnTo>
                  <a:pt x="82" y="2753"/>
                </a:lnTo>
                <a:lnTo>
                  <a:pt x="46" y="2676"/>
                </a:lnTo>
                <a:lnTo>
                  <a:pt x="20" y="2605"/>
                </a:lnTo>
                <a:lnTo>
                  <a:pt x="5" y="2523"/>
                </a:lnTo>
                <a:lnTo>
                  <a:pt x="0" y="2447"/>
                </a:lnTo>
                <a:lnTo>
                  <a:pt x="5" y="2371"/>
                </a:lnTo>
                <a:lnTo>
                  <a:pt x="20" y="2289"/>
                </a:lnTo>
                <a:lnTo>
                  <a:pt x="46" y="2218"/>
                </a:lnTo>
                <a:lnTo>
                  <a:pt x="82" y="2141"/>
                </a:lnTo>
                <a:lnTo>
                  <a:pt x="1143" y="306"/>
                </a:lnTo>
                <a:lnTo>
                  <a:pt x="1143" y="306"/>
                </a:lnTo>
                <a:lnTo>
                  <a:pt x="1189" y="240"/>
                </a:lnTo>
                <a:lnTo>
                  <a:pt x="1240" y="178"/>
                </a:lnTo>
                <a:lnTo>
                  <a:pt x="1301" y="127"/>
                </a:lnTo>
                <a:lnTo>
                  <a:pt x="1362" y="82"/>
                </a:lnTo>
                <a:lnTo>
                  <a:pt x="1433" y="51"/>
                </a:lnTo>
                <a:lnTo>
                  <a:pt x="1510" y="25"/>
                </a:lnTo>
                <a:lnTo>
                  <a:pt x="1586" y="10"/>
                </a:lnTo>
                <a:lnTo>
                  <a:pt x="1668" y="0"/>
                </a:lnTo>
                <a:lnTo>
                  <a:pt x="3790" y="0"/>
                </a:lnTo>
                <a:lnTo>
                  <a:pt x="3790" y="0"/>
                </a:lnTo>
                <a:lnTo>
                  <a:pt x="3872" y="10"/>
                </a:lnTo>
                <a:lnTo>
                  <a:pt x="3948" y="25"/>
                </a:lnTo>
                <a:lnTo>
                  <a:pt x="4025" y="51"/>
                </a:lnTo>
                <a:lnTo>
                  <a:pt x="4096" y="82"/>
                </a:lnTo>
                <a:lnTo>
                  <a:pt x="4157" y="127"/>
                </a:lnTo>
                <a:lnTo>
                  <a:pt x="4218" y="178"/>
                </a:lnTo>
                <a:lnTo>
                  <a:pt x="4269" y="240"/>
                </a:lnTo>
                <a:lnTo>
                  <a:pt x="4315" y="306"/>
                </a:lnTo>
                <a:lnTo>
                  <a:pt x="5376" y="2141"/>
                </a:lnTo>
                <a:lnTo>
                  <a:pt x="5376" y="2141"/>
                </a:lnTo>
                <a:lnTo>
                  <a:pt x="5412" y="2218"/>
                </a:lnTo>
                <a:lnTo>
                  <a:pt x="5438" y="2289"/>
                </a:lnTo>
                <a:lnTo>
                  <a:pt x="5453" y="2371"/>
                </a:lnTo>
                <a:lnTo>
                  <a:pt x="5458" y="2447"/>
                </a:lnTo>
                <a:lnTo>
                  <a:pt x="5453" y="2523"/>
                </a:lnTo>
                <a:lnTo>
                  <a:pt x="5438" y="2605"/>
                </a:lnTo>
                <a:lnTo>
                  <a:pt x="5412" y="2676"/>
                </a:lnTo>
                <a:lnTo>
                  <a:pt x="5376" y="2753"/>
                </a:lnTo>
                <a:lnTo>
                  <a:pt x="4315" y="4588"/>
                </a:lnTo>
                <a:lnTo>
                  <a:pt x="4315" y="4588"/>
                </a:lnTo>
                <a:lnTo>
                  <a:pt x="4269" y="4654"/>
                </a:lnTo>
                <a:lnTo>
                  <a:pt x="4218" y="4716"/>
                </a:lnTo>
                <a:lnTo>
                  <a:pt x="4157" y="4767"/>
                </a:lnTo>
                <a:lnTo>
                  <a:pt x="4096" y="4812"/>
                </a:lnTo>
                <a:lnTo>
                  <a:pt x="4025" y="4843"/>
                </a:lnTo>
                <a:lnTo>
                  <a:pt x="3948" y="4869"/>
                </a:lnTo>
                <a:lnTo>
                  <a:pt x="3872" y="4884"/>
                </a:lnTo>
                <a:lnTo>
                  <a:pt x="3790" y="4894"/>
                </a:lnTo>
                <a:lnTo>
                  <a:pt x="1668" y="4894"/>
                </a:lnTo>
                <a:lnTo>
                  <a:pt x="1668" y="4894"/>
                </a:lnTo>
                <a:lnTo>
                  <a:pt x="1586" y="4884"/>
                </a:lnTo>
                <a:lnTo>
                  <a:pt x="1510" y="4869"/>
                </a:lnTo>
                <a:lnTo>
                  <a:pt x="1433" y="4843"/>
                </a:lnTo>
                <a:lnTo>
                  <a:pt x="1362" y="4812"/>
                </a:lnTo>
                <a:lnTo>
                  <a:pt x="1301" y="4767"/>
                </a:lnTo>
                <a:lnTo>
                  <a:pt x="1240" y="4716"/>
                </a:lnTo>
                <a:lnTo>
                  <a:pt x="1189" y="4654"/>
                </a:lnTo>
                <a:lnTo>
                  <a:pt x="1143" y="4588"/>
                </a:lnTo>
                <a:lnTo>
                  <a:pt x="1143" y="4588"/>
                </a:lnTo>
                <a:close/>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en-IN"/>
          </a:p>
        </p:txBody>
      </p:sp>
      <p:grpSp>
        <p:nvGrpSpPr>
          <p:cNvPr id="11" name="Group 10"/>
          <p:cNvGrpSpPr/>
          <p:nvPr/>
        </p:nvGrpSpPr>
        <p:grpSpPr>
          <a:xfrm>
            <a:off x="7054926" y="2355370"/>
            <a:ext cx="4270619" cy="2722560"/>
            <a:chOff x="7388330" y="1543480"/>
            <a:chExt cx="4270619" cy="2180365"/>
          </a:xfrm>
        </p:grpSpPr>
        <p:sp>
          <p:nvSpPr>
            <p:cNvPr id="12" name="TextBox 11">
              <a:extLst>
                <a:ext uri="{FF2B5EF4-FFF2-40B4-BE49-F238E27FC236}">
                  <a16:creationId xmlns:a16="http://schemas.microsoft.com/office/drawing/2014/main" id="{9F99E629-D198-47C2-BD25-8F19ED39F144}"/>
                </a:ext>
              </a:extLst>
            </p:cNvPr>
            <p:cNvSpPr txBox="1"/>
            <p:nvPr/>
          </p:nvSpPr>
          <p:spPr>
            <a:xfrm>
              <a:off x="7533723" y="1543480"/>
              <a:ext cx="4068842" cy="616208"/>
            </a:xfrm>
            <a:prstGeom prst="rect">
              <a:avLst/>
            </a:prstGeom>
            <a:noFill/>
            <a:effectLst/>
          </p:spPr>
          <p:txBody>
            <a:bodyPr wrap="square" rtlCol="0">
              <a:spAutoFit/>
            </a:bodyPr>
            <a:lstStyle/>
            <a:p>
              <a:pPr algn="ctr"/>
              <a:r>
                <a:rPr lang="et-EE" sz="4400" spc="300" dirty="0">
                  <a:solidFill>
                    <a:schemeClr val="bg1"/>
                  </a:solidFill>
                  <a:latin typeface="Lato Black" panose="020F0A02020204030203" pitchFamily="34" charset="0"/>
                </a:rPr>
                <a:t>PROACTIVE</a:t>
              </a:r>
              <a:endParaRPr lang="en-US" sz="4400" spc="300" dirty="0">
                <a:solidFill>
                  <a:schemeClr val="bg1"/>
                </a:solidFill>
                <a:latin typeface="Lato Black" panose="020F0A02020204030203" pitchFamily="34" charset="0"/>
              </a:endParaRPr>
            </a:p>
          </p:txBody>
        </p:sp>
        <p:sp>
          <p:nvSpPr>
            <p:cNvPr id="14" name="Rectangle 13">
              <a:extLst>
                <a:ext uri="{FF2B5EF4-FFF2-40B4-BE49-F238E27FC236}">
                  <a16:creationId xmlns:a16="http://schemas.microsoft.com/office/drawing/2014/main" id="{2775AB82-19B5-4C54-840A-7ED9C6C3DE84}"/>
                </a:ext>
              </a:extLst>
            </p:cNvPr>
            <p:cNvSpPr/>
            <p:nvPr/>
          </p:nvSpPr>
          <p:spPr>
            <a:xfrm>
              <a:off x="7388330" y="2523414"/>
              <a:ext cx="4270619" cy="566911"/>
            </a:xfrm>
            <a:prstGeom prst="rect">
              <a:avLst/>
            </a:prstGeom>
          </p:spPr>
          <p:txBody>
            <a:bodyPr wrap="square" anchor="ctr">
              <a:spAutoFit/>
            </a:bodyPr>
            <a:lstStyle/>
            <a:p>
              <a:pPr lvl="0" algn="ctr"/>
              <a:r>
                <a:rPr lang="et-EE" sz="4000" spc="300" dirty="0">
                  <a:solidFill>
                    <a:schemeClr val="bg1"/>
                  </a:solidFill>
                  <a:latin typeface="+mj-lt"/>
                </a:rPr>
                <a:t>GOVERNMENT</a:t>
              </a:r>
              <a:endParaRPr lang="en-IN" sz="4000" spc="300" dirty="0">
                <a:solidFill>
                  <a:schemeClr val="bg1"/>
                </a:solidFill>
                <a:latin typeface="+mj-lt"/>
              </a:endParaRPr>
            </a:p>
          </p:txBody>
        </p:sp>
        <p:sp>
          <p:nvSpPr>
            <p:cNvPr id="15" name="Rectangle 14">
              <a:extLst>
                <a:ext uri="{FF2B5EF4-FFF2-40B4-BE49-F238E27FC236}">
                  <a16:creationId xmlns:a16="http://schemas.microsoft.com/office/drawing/2014/main" id="{DF98AB9E-1742-4E0D-A87F-E2D0F0FA0821}"/>
                </a:ext>
              </a:extLst>
            </p:cNvPr>
            <p:cNvSpPr/>
            <p:nvPr/>
          </p:nvSpPr>
          <p:spPr>
            <a:xfrm>
              <a:off x="7533723" y="3009238"/>
              <a:ext cx="3783372" cy="714607"/>
            </a:xfrm>
            <a:prstGeom prst="rect">
              <a:avLst/>
            </a:prstGeom>
          </p:spPr>
          <p:txBody>
            <a:bodyPr wrap="square" anchor="ctr">
              <a:spAutoFit/>
            </a:bodyPr>
            <a:lstStyle/>
            <a:p>
              <a:pPr algn="ctr"/>
              <a:r>
                <a:rPr lang="en-IN" sz="1200" i="1" dirty="0">
                  <a:solidFill>
                    <a:schemeClr val="bg1"/>
                  </a:solidFill>
                </a:rPr>
                <a:t>Government as a ‘technology maker’</a:t>
              </a:r>
            </a:p>
            <a:p>
              <a:pPr algn="ctr"/>
              <a:endParaRPr lang="en-IN" sz="1200" i="1" dirty="0">
                <a:solidFill>
                  <a:schemeClr val="bg1"/>
                </a:solidFill>
              </a:endParaRPr>
            </a:p>
            <a:p>
              <a:pPr algn="ctr"/>
              <a:r>
                <a:rPr lang="en-IN" sz="1200" i="1" dirty="0">
                  <a:solidFill>
                    <a:schemeClr val="bg1"/>
                  </a:solidFill>
                </a:rPr>
                <a:t>Government anticipating various futures and actively exploring and shaping them in practise.</a:t>
              </a:r>
            </a:p>
          </p:txBody>
        </p:sp>
        <p:cxnSp>
          <p:nvCxnSpPr>
            <p:cNvPr id="16" name="Straight Connector 15"/>
            <p:cNvCxnSpPr/>
            <p:nvPr/>
          </p:nvCxnSpPr>
          <p:spPr>
            <a:xfrm>
              <a:off x="9045240" y="2364783"/>
              <a:ext cx="971222" cy="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Frame 16"/>
          <p:cNvSpPr/>
          <p:nvPr/>
        </p:nvSpPr>
        <p:spPr>
          <a:xfrm>
            <a:off x="0" y="-57150"/>
            <a:ext cx="12192000" cy="6915149"/>
          </a:xfrm>
          <a:prstGeom prst="frame">
            <a:avLst>
              <a:gd name="adj1" fmla="val 1481"/>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16222B"/>
              </a:solidFill>
              <a:effectLst/>
              <a:uLnTx/>
              <a:uFillTx/>
              <a:latin typeface="Lato"/>
              <a:ea typeface="+mn-ea"/>
              <a:cs typeface="+mn-cs"/>
            </a:endParaRPr>
          </a:p>
        </p:txBody>
      </p:sp>
      <p:sp>
        <p:nvSpPr>
          <p:cNvPr id="18" name="Rectangle 17">
            <a:extLst>
              <a:ext uri="{FF2B5EF4-FFF2-40B4-BE49-F238E27FC236}">
                <a16:creationId xmlns:a16="http://schemas.microsoft.com/office/drawing/2014/main" id="{A6C7408B-3DD1-49A1-BA45-1FB08F95F355}"/>
              </a:ext>
            </a:extLst>
          </p:cNvPr>
          <p:cNvSpPr/>
          <p:nvPr/>
        </p:nvSpPr>
        <p:spPr>
          <a:xfrm>
            <a:off x="182880" y="6540879"/>
            <a:ext cx="4644019" cy="230832"/>
          </a:xfrm>
          <a:prstGeom prst="rect">
            <a:avLst/>
          </a:prstGeom>
          <a:solidFill>
            <a:schemeClr val="bg1"/>
          </a:solidFill>
          <a:ln>
            <a:noFill/>
          </a:ln>
        </p:spPr>
        <p:txBody>
          <a:bodyPr wrap="square">
            <a:spAutoFit/>
          </a:bodyPr>
          <a:lstStyle/>
          <a:p>
            <a:pPr lvl="0">
              <a:lnSpc>
                <a:spcPct val="90000"/>
              </a:lnSpc>
              <a:spcBef>
                <a:spcPts val="1000"/>
              </a:spcBef>
              <a:defRPr/>
            </a:pPr>
            <a:r>
              <a:rPr lang="en-US" sz="1000" spc="100" dirty="0">
                <a:solidFill>
                  <a:schemeClr val="accent1">
                    <a:lumMod val="50000"/>
                  </a:schemeClr>
                </a:solidFill>
                <a:latin typeface="Lato" panose="020F0502020204030203" pitchFamily="34" charset="0"/>
              </a:rPr>
              <a:t>AIG EXPERT GROUP MEETING IN PARIS, OECD</a:t>
            </a:r>
          </a:p>
        </p:txBody>
      </p:sp>
      <p:sp>
        <p:nvSpPr>
          <p:cNvPr id="2" name="Right Arrow 1"/>
          <p:cNvSpPr/>
          <p:nvPr/>
        </p:nvSpPr>
        <p:spPr>
          <a:xfrm>
            <a:off x="5402737" y="3048000"/>
            <a:ext cx="1969296" cy="1263650"/>
          </a:xfrm>
          <a:prstGeom prst="rightArrow">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05006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84" y="0"/>
            <a:ext cx="12202883" cy="7060019"/>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a:extLst>
              <a:ext uri="{FF2B5EF4-FFF2-40B4-BE49-F238E27FC236}">
                <a16:creationId xmlns:a16="http://schemas.microsoft.com/office/drawing/2014/main" id="{9F99E629-D198-47C2-BD25-8F19ED39F144}"/>
              </a:ext>
            </a:extLst>
          </p:cNvPr>
          <p:cNvSpPr txBox="1"/>
          <p:nvPr/>
        </p:nvSpPr>
        <p:spPr>
          <a:xfrm>
            <a:off x="0" y="-542009"/>
            <a:ext cx="1414170" cy="400110"/>
          </a:xfrm>
          <a:prstGeom prst="rect">
            <a:avLst/>
          </a:prstGeom>
          <a:noFill/>
        </p:spPr>
        <p:txBody>
          <a:bodyPr wrap="none" rtlCol="0">
            <a:spAutoFit/>
          </a:bodyPr>
          <a:lstStyle/>
          <a:p>
            <a:r>
              <a:rPr lang="en-US" sz="2000" spc="300" dirty="0">
                <a:blipFill>
                  <a:blip r:embed="rId3"/>
                  <a:stretch>
                    <a:fillRect/>
                  </a:stretch>
                </a:blipFill>
                <a:latin typeface="Lato Black" panose="020F0A02020204030203" pitchFamily="34" charset="0"/>
              </a:rPr>
              <a:t>Slide 09</a:t>
            </a:r>
          </a:p>
        </p:txBody>
      </p:sp>
      <p:sp>
        <p:nvSpPr>
          <p:cNvPr id="12" name="TextBox 11">
            <a:extLst>
              <a:ext uri="{FF2B5EF4-FFF2-40B4-BE49-F238E27FC236}">
                <a16:creationId xmlns:a16="http://schemas.microsoft.com/office/drawing/2014/main" id="{9F99E629-D198-47C2-BD25-8F19ED39F144}"/>
              </a:ext>
            </a:extLst>
          </p:cNvPr>
          <p:cNvSpPr txBox="1"/>
          <p:nvPr/>
        </p:nvSpPr>
        <p:spPr>
          <a:xfrm>
            <a:off x="3817018" y="401419"/>
            <a:ext cx="4557979" cy="369332"/>
          </a:xfrm>
          <a:prstGeom prst="rect">
            <a:avLst/>
          </a:prstGeom>
          <a:noFill/>
        </p:spPr>
        <p:txBody>
          <a:bodyPr wrap="none" rtlCol="0">
            <a:spAutoFit/>
          </a:bodyPr>
          <a:lstStyle/>
          <a:p>
            <a:pPr algn="ctr"/>
            <a:r>
              <a:rPr lang="en-GB" spc="300" dirty="0">
                <a:solidFill>
                  <a:schemeClr val="bg1"/>
                </a:solidFill>
                <a:latin typeface="Lato Black" panose="020F0A02020204030203" pitchFamily="34" charset="0"/>
              </a:rPr>
              <a:t>INTRODUCTION TO THE WORK</a:t>
            </a:r>
            <a:endParaRPr lang="en-US" spc="300" dirty="0">
              <a:solidFill>
                <a:schemeClr val="bg1"/>
              </a:solidFill>
              <a:latin typeface="Lato Black" panose="020F0A02020204030203" pitchFamily="34" charset="0"/>
            </a:endParaRPr>
          </a:p>
        </p:txBody>
      </p:sp>
      <p:cxnSp>
        <p:nvCxnSpPr>
          <p:cNvPr id="13" name="Straight Connector 12">
            <a:extLst>
              <a:ext uri="{FF2B5EF4-FFF2-40B4-BE49-F238E27FC236}">
                <a16:creationId xmlns:a16="http://schemas.microsoft.com/office/drawing/2014/main" id="{2D3452EC-B89C-4896-8A40-5E5A33ABD851}"/>
              </a:ext>
            </a:extLst>
          </p:cNvPr>
          <p:cNvCxnSpPr/>
          <p:nvPr/>
        </p:nvCxnSpPr>
        <p:spPr>
          <a:xfrm>
            <a:off x="5227867" y="857250"/>
            <a:ext cx="17145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F98AB9E-1742-4E0D-A87F-E2D0F0FA0821}"/>
              </a:ext>
            </a:extLst>
          </p:cNvPr>
          <p:cNvSpPr/>
          <p:nvPr/>
        </p:nvSpPr>
        <p:spPr>
          <a:xfrm>
            <a:off x="1475017" y="1025944"/>
            <a:ext cx="9220200" cy="276999"/>
          </a:xfrm>
          <a:prstGeom prst="rect">
            <a:avLst/>
          </a:prstGeom>
        </p:spPr>
        <p:txBody>
          <a:bodyPr wrap="square" anchor="ctr">
            <a:spAutoFit/>
          </a:bodyPr>
          <a:lstStyle/>
          <a:p>
            <a:pPr lvl="0" algn="ctr"/>
            <a:r>
              <a:rPr lang="en-IN" sz="1200" i="1" dirty="0">
                <a:solidFill>
                  <a:schemeClr val="bg1"/>
                </a:solidFill>
              </a:rPr>
              <a:t>OVERVIEW OF THE PROJECT</a:t>
            </a:r>
          </a:p>
        </p:txBody>
      </p:sp>
      <p:cxnSp>
        <p:nvCxnSpPr>
          <p:cNvPr id="59" name="Straight Connector 58">
            <a:extLst>
              <a:ext uri="{FF2B5EF4-FFF2-40B4-BE49-F238E27FC236}">
                <a16:creationId xmlns:a16="http://schemas.microsoft.com/office/drawing/2014/main" id="{9E38933C-BFBD-4701-8593-063B40E1F409}"/>
              </a:ext>
            </a:extLst>
          </p:cNvPr>
          <p:cNvCxnSpPr/>
          <p:nvPr/>
        </p:nvCxnSpPr>
        <p:spPr>
          <a:xfrm flipH="1" flipV="1">
            <a:off x="395785" y="6482687"/>
            <a:ext cx="4999901" cy="347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5B3F794-9BD9-49A2-9130-04DDD229C965}"/>
              </a:ext>
            </a:extLst>
          </p:cNvPr>
          <p:cNvCxnSpPr/>
          <p:nvPr/>
        </p:nvCxnSpPr>
        <p:spPr>
          <a:xfrm flipH="1" flipV="1">
            <a:off x="6796314" y="6482687"/>
            <a:ext cx="4999901" cy="347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62" name="Group 61"/>
          <p:cNvGrpSpPr/>
          <p:nvPr/>
        </p:nvGrpSpPr>
        <p:grpSpPr>
          <a:xfrm>
            <a:off x="5771884" y="6387123"/>
            <a:ext cx="650023" cy="199415"/>
            <a:chOff x="1671638" y="2071688"/>
            <a:chExt cx="8848725" cy="2714625"/>
          </a:xfrm>
        </p:grpSpPr>
        <p:sp>
          <p:nvSpPr>
            <p:cNvPr id="63" name="Rectangle 62"/>
            <p:cNvSpPr>
              <a:spLocks noChangeArrowheads="1"/>
            </p:cNvSpPr>
            <p:nvPr/>
          </p:nvSpPr>
          <p:spPr bwMode="auto">
            <a:xfrm>
              <a:off x="9793288" y="2078038"/>
              <a:ext cx="727075" cy="2708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4" name="Freeform 63"/>
            <p:cNvSpPr>
              <a:spLocks/>
            </p:cNvSpPr>
            <p:nvPr/>
          </p:nvSpPr>
          <p:spPr bwMode="auto">
            <a:xfrm>
              <a:off x="7146926" y="2078038"/>
              <a:ext cx="2271713" cy="2698750"/>
            </a:xfrm>
            <a:custGeom>
              <a:avLst/>
              <a:gdLst>
                <a:gd name="T0" fmla="*/ 78 w 1431"/>
                <a:gd name="T1" fmla="*/ 563 h 1700"/>
                <a:gd name="T2" fmla="*/ 96 w 1431"/>
                <a:gd name="T3" fmla="*/ 673 h 1700"/>
                <a:gd name="T4" fmla="*/ 138 w 1431"/>
                <a:gd name="T5" fmla="*/ 765 h 1700"/>
                <a:gd name="T6" fmla="*/ 198 w 1431"/>
                <a:gd name="T7" fmla="*/ 839 h 1700"/>
                <a:gd name="T8" fmla="*/ 300 w 1431"/>
                <a:gd name="T9" fmla="*/ 913 h 1700"/>
                <a:gd name="T10" fmla="*/ 510 w 1431"/>
                <a:gd name="T11" fmla="*/ 999 h 1700"/>
                <a:gd name="T12" fmla="*/ 696 w 1431"/>
                <a:gd name="T13" fmla="*/ 1047 h 1700"/>
                <a:gd name="T14" fmla="*/ 901 w 1431"/>
                <a:gd name="T15" fmla="*/ 1111 h 1700"/>
                <a:gd name="T16" fmla="*/ 953 w 1431"/>
                <a:gd name="T17" fmla="*/ 1149 h 1700"/>
                <a:gd name="T18" fmla="*/ 971 w 1431"/>
                <a:gd name="T19" fmla="*/ 1193 h 1700"/>
                <a:gd name="T20" fmla="*/ 971 w 1431"/>
                <a:gd name="T21" fmla="*/ 1223 h 1700"/>
                <a:gd name="T22" fmla="*/ 953 w 1431"/>
                <a:gd name="T23" fmla="*/ 1267 h 1700"/>
                <a:gd name="T24" fmla="*/ 911 w 1431"/>
                <a:gd name="T25" fmla="*/ 1300 h 1700"/>
                <a:gd name="T26" fmla="*/ 827 w 1431"/>
                <a:gd name="T27" fmla="*/ 1320 h 1700"/>
                <a:gd name="T28" fmla="*/ 714 w 1431"/>
                <a:gd name="T29" fmla="*/ 1320 h 1700"/>
                <a:gd name="T30" fmla="*/ 576 w 1431"/>
                <a:gd name="T31" fmla="*/ 1294 h 1700"/>
                <a:gd name="T32" fmla="*/ 442 w 1431"/>
                <a:gd name="T33" fmla="*/ 1243 h 1700"/>
                <a:gd name="T34" fmla="*/ 314 w 1431"/>
                <a:gd name="T35" fmla="*/ 1171 h 1700"/>
                <a:gd name="T36" fmla="*/ 0 w 1431"/>
                <a:gd name="T37" fmla="*/ 1428 h 1700"/>
                <a:gd name="T38" fmla="*/ 164 w 1431"/>
                <a:gd name="T39" fmla="*/ 1548 h 1700"/>
                <a:gd name="T40" fmla="*/ 352 w 1431"/>
                <a:gd name="T41" fmla="*/ 1632 h 1700"/>
                <a:gd name="T42" fmla="*/ 554 w 1431"/>
                <a:gd name="T43" fmla="*/ 1684 h 1700"/>
                <a:gd name="T44" fmla="*/ 769 w 1431"/>
                <a:gd name="T45" fmla="*/ 1700 h 1700"/>
                <a:gd name="T46" fmla="*/ 911 w 1431"/>
                <a:gd name="T47" fmla="*/ 1692 h 1700"/>
                <a:gd name="T48" fmla="*/ 1039 w 1431"/>
                <a:gd name="T49" fmla="*/ 1664 h 1700"/>
                <a:gd name="T50" fmla="*/ 1153 w 1431"/>
                <a:gd name="T51" fmla="*/ 1620 h 1700"/>
                <a:gd name="T52" fmla="*/ 1249 w 1431"/>
                <a:gd name="T53" fmla="*/ 1558 h 1700"/>
                <a:gd name="T54" fmla="*/ 1327 w 1431"/>
                <a:gd name="T55" fmla="*/ 1482 h 1700"/>
                <a:gd name="T56" fmla="*/ 1383 w 1431"/>
                <a:gd name="T57" fmla="*/ 1390 h 1700"/>
                <a:gd name="T58" fmla="*/ 1419 w 1431"/>
                <a:gd name="T59" fmla="*/ 1286 h 1700"/>
                <a:gd name="T60" fmla="*/ 1431 w 1431"/>
                <a:gd name="T61" fmla="*/ 1165 h 1700"/>
                <a:gd name="T62" fmla="*/ 1429 w 1431"/>
                <a:gd name="T63" fmla="*/ 1105 h 1700"/>
                <a:gd name="T64" fmla="*/ 1407 w 1431"/>
                <a:gd name="T65" fmla="*/ 1005 h 1700"/>
                <a:gd name="T66" fmla="*/ 1365 w 1431"/>
                <a:gd name="T67" fmla="*/ 921 h 1700"/>
                <a:gd name="T68" fmla="*/ 1305 w 1431"/>
                <a:gd name="T69" fmla="*/ 851 h 1700"/>
                <a:gd name="T70" fmla="*/ 1179 w 1431"/>
                <a:gd name="T71" fmla="*/ 765 h 1700"/>
                <a:gd name="T72" fmla="*/ 955 w 1431"/>
                <a:gd name="T73" fmla="*/ 681 h 1700"/>
                <a:gd name="T74" fmla="*/ 743 w 1431"/>
                <a:gd name="T75" fmla="*/ 631 h 1700"/>
                <a:gd name="T76" fmla="*/ 594 w 1431"/>
                <a:gd name="T77" fmla="*/ 579 h 1700"/>
                <a:gd name="T78" fmla="*/ 550 w 1431"/>
                <a:gd name="T79" fmla="*/ 539 h 1700"/>
                <a:gd name="T80" fmla="*/ 536 w 1431"/>
                <a:gd name="T81" fmla="*/ 489 h 1700"/>
                <a:gd name="T82" fmla="*/ 540 w 1431"/>
                <a:gd name="T83" fmla="*/ 463 h 1700"/>
                <a:gd name="T84" fmla="*/ 560 w 1431"/>
                <a:gd name="T85" fmla="*/ 425 h 1700"/>
                <a:gd name="T86" fmla="*/ 600 w 1431"/>
                <a:gd name="T87" fmla="*/ 396 h 1700"/>
                <a:gd name="T88" fmla="*/ 702 w 1431"/>
                <a:gd name="T89" fmla="*/ 378 h 1700"/>
                <a:gd name="T90" fmla="*/ 783 w 1431"/>
                <a:gd name="T91" fmla="*/ 384 h 1700"/>
                <a:gd name="T92" fmla="*/ 987 w 1431"/>
                <a:gd name="T93" fmla="*/ 443 h 1700"/>
                <a:gd name="T94" fmla="*/ 1387 w 1431"/>
                <a:gd name="T95" fmla="*/ 220 h 1700"/>
                <a:gd name="T96" fmla="*/ 1283 w 1431"/>
                <a:gd name="T97" fmla="*/ 146 h 1700"/>
                <a:gd name="T98" fmla="*/ 1129 w 1431"/>
                <a:gd name="T99" fmla="*/ 70 h 1700"/>
                <a:gd name="T100" fmla="*/ 957 w 1431"/>
                <a:gd name="T101" fmla="*/ 22 h 1700"/>
                <a:gd name="T102" fmla="*/ 763 w 1431"/>
                <a:gd name="T103" fmla="*/ 2 h 1700"/>
                <a:gd name="T104" fmla="*/ 640 w 1431"/>
                <a:gd name="T105" fmla="*/ 4 h 1700"/>
                <a:gd name="T106" fmla="*/ 508 w 1431"/>
                <a:gd name="T107" fmla="*/ 24 h 1700"/>
                <a:gd name="T108" fmla="*/ 390 w 1431"/>
                <a:gd name="T109" fmla="*/ 62 h 1700"/>
                <a:gd name="T110" fmla="*/ 290 w 1431"/>
                <a:gd name="T111" fmla="*/ 116 h 1700"/>
                <a:gd name="T112" fmla="*/ 208 w 1431"/>
                <a:gd name="T113" fmla="*/ 186 h 1700"/>
                <a:gd name="T114" fmla="*/ 146 w 1431"/>
                <a:gd name="T115" fmla="*/ 270 h 1700"/>
                <a:gd name="T116" fmla="*/ 102 w 1431"/>
                <a:gd name="T117" fmla="*/ 364 h 1700"/>
                <a:gd name="T118" fmla="*/ 80 w 1431"/>
                <a:gd name="T119" fmla="*/ 471 h 1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31" h="1700">
                  <a:moveTo>
                    <a:pt x="78" y="527"/>
                  </a:moveTo>
                  <a:lnTo>
                    <a:pt x="78" y="531"/>
                  </a:lnTo>
                  <a:lnTo>
                    <a:pt x="78" y="531"/>
                  </a:lnTo>
                  <a:lnTo>
                    <a:pt x="78" y="563"/>
                  </a:lnTo>
                  <a:lnTo>
                    <a:pt x="80" y="593"/>
                  </a:lnTo>
                  <a:lnTo>
                    <a:pt x="84" y="621"/>
                  </a:lnTo>
                  <a:lnTo>
                    <a:pt x="90" y="647"/>
                  </a:lnTo>
                  <a:lnTo>
                    <a:pt x="96" y="673"/>
                  </a:lnTo>
                  <a:lnTo>
                    <a:pt x="104" y="697"/>
                  </a:lnTo>
                  <a:lnTo>
                    <a:pt x="114" y="721"/>
                  </a:lnTo>
                  <a:lnTo>
                    <a:pt x="126" y="743"/>
                  </a:lnTo>
                  <a:lnTo>
                    <a:pt x="138" y="765"/>
                  </a:lnTo>
                  <a:lnTo>
                    <a:pt x="150" y="785"/>
                  </a:lnTo>
                  <a:lnTo>
                    <a:pt x="166" y="805"/>
                  </a:lnTo>
                  <a:lnTo>
                    <a:pt x="182" y="823"/>
                  </a:lnTo>
                  <a:lnTo>
                    <a:pt x="198" y="839"/>
                  </a:lnTo>
                  <a:lnTo>
                    <a:pt x="216" y="857"/>
                  </a:lnTo>
                  <a:lnTo>
                    <a:pt x="236" y="871"/>
                  </a:lnTo>
                  <a:lnTo>
                    <a:pt x="256" y="887"/>
                  </a:lnTo>
                  <a:lnTo>
                    <a:pt x="300" y="913"/>
                  </a:lnTo>
                  <a:lnTo>
                    <a:pt x="348" y="939"/>
                  </a:lnTo>
                  <a:lnTo>
                    <a:pt x="398" y="961"/>
                  </a:lnTo>
                  <a:lnTo>
                    <a:pt x="452" y="981"/>
                  </a:lnTo>
                  <a:lnTo>
                    <a:pt x="510" y="999"/>
                  </a:lnTo>
                  <a:lnTo>
                    <a:pt x="570" y="1017"/>
                  </a:lnTo>
                  <a:lnTo>
                    <a:pt x="632" y="1033"/>
                  </a:lnTo>
                  <a:lnTo>
                    <a:pt x="696" y="1047"/>
                  </a:lnTo>
                  <a:lnTo>
                    <a:pt x="696" y="1047"/>
                  </a:lnTo>
                  <a:lnTo>
                    <a:pt x="771" y="1067"/>
                  </a:lnTo>
                  <a:lnTo>
                    <a:pt x="833" y="1085"/>
                  </a:lnTo>
                  <a:lnTo>
                    <a:pt x="881" y="1101"/>
                  </a:lnTo>
                  <a:lnTo>
                    <a:pt x="901" y="1111"/>
                  </a:lnTo>
                  <a:lnTo>
                    <a:pt x="917" y="1119"/>
                  </a:lnTo>
                  <a:lnTo>
                    <a:pt x="931" y="1129"/>
                  </a:lnTo>
                  <a:lnTo>
                    <a:pt x="943" y="1139"/>
                  </a:lnTo>
                  <a:lnTo>
                    <a:pt x="953" y="1149"/>
                  </a:lnTo>
                  <a:lnTo>
                    <a:pt x="961" y="1159"/>
                  </a:lnTo>
                  <a:lnTo>
                    <a:pt x="965" y="1169"/>
                  </a:lnTo>
                  <a:lnTo>
                    <a:pt x="969" y="1181"/>
                  </a:lnTo>
                  <a:lnTo>
                    <a:pt x="971" y="1193"/>
                  </a:lnTo>
                  <a:lnTo>
                    <a:pt x="973" y="1205"/>
                  </a:lnTo>
                  <a:lnTo>
                    <a:pt x="973" y="1209"/>
                  </a:lnTo>
                  <a:lnTo>
                    <a:pt x="973" y="1209"/>
                  </a:lnTo>
                  <a:lnTo>
                    <a:pt x="971" y="1223"/>
                  </a:lnTo>
                  <a:lnTo>
                    <a:pt x="969" y="1235"/>
                  </a:lnTo>
                  <a:lnTo>
                    <a:pt x="965" y="1245"/>
                  </a:lnTo>
                  <a:lnTo>
                    <a:pt x="959" y="1257"/>
                  </a:lnTo>
                  <a:lnTo>
                    <a:pt x="953" y="1267"/>
                  </a:lnTo>
                  <a:lnTo>
                    <a:pt x="945" y="1275"/>
                  </a:lnTo>
                  <a:lnTo>
                    <a:pt x="935" y="1286"/>
                  </a:lnTo>
                  <a:lnTo>
                    <a:pt x="925" y="1292"/>
                  </a:lnTo>
                  <a:lnTo>
                    <a:pt x="911" y="1300"/>
                  </a:lnTo>
                  <a:lnTo>
                    <a:pt x="897" y="1306"/>
                  </a:lnTo>
                  <a:lnTo>
                    <a:pt x="883" y="1310"/>
                  </a:lnTo>
                  <a:lnTo>
                    <a:pt x="865" y="1316"/>
                  </a:lnTo>
                  <a:lnTo>
                    <a:pt x="827" y="1320"/>
                  </a:lnTo>
                  <a:lnTo>
                    <a:pt x="785" y="1322"/>
                  </a:lnTo>
                  <a:lnTo>
                    <a:pt x="785" y="1322"/>
                  </a:lnTo>
                  <a:lnTo>
                    <a:pt x="749" y="1322"/>
                  </a:lnTo>
                  <a:lnTo>
                    <a:pt x="714" y="1320"/>
                  </a:lnTo>
                  <a:lnTo>
                    <a:pt x="680" y="1316"/>
                  </a:lnTo>
                  <a:lnTo>
                    <a:pt x="644" y="1310"/>
                  </a:lnTo>
                  <a:lnTo>
                    <a:pt x="610" y="1304"/>
                  </a:lnTo>
                  <a:lnTo>
                    <a:pt x="576" y="1294"/>
                  </a:lnTo>
                  <a:lnTo>
                    <a:pt x="542" y="1284"/>
                  </a:lnTo>
                  <a:lnTo>
                    <a:pt x="508" y="1271"/>
                  </a:lnTo>
                  <a:lnTo>
                    <a:pt x="476" y="1259"/>
                  </a:lnTo>
                  <a:lnTo>
                    <a:pt x="442" y="1243"/>
                  </a:lnTo>
                  <a:lnTo>
                    <a:pt x="410" y="1227"/>
                  </a:lnTo>
                  <a:lnTo>
                    <a:pt x="378" y="1211"/>
                  </a:lnTo>
                  <a:lnTo>
                    <a:pt x="346" y="1191"/>
                  </a:lnTo>
                  <a:lnTo>
                    <a:pt x="314" y="1171"/>
                  </a:lnTo>
                  <a:lnTo>
                    <a:pt x="284" y="1149"/>
                  </a:lnTo>
                  <a:lnTo>
                    <a:pt x="254" y="1125"/>
                  </a:lnTo>
                  <a:lnTo>
                    <a:pt x="0" y="1428"/>
                  </a:lnTo>
                  <a:lnTo>
                    <a:pt x="0" y="1428"/>
                  </a:lnTo>
                  <a:lnTo>
                    <a:pt x="38" y="1462"/>
                  </a:lnTo>
                  <a:lnTo>
                    <a:pt x="80" y="1492"/>
                  </a:lnTo>
                  <a:lnTo>
                    <a:pt x="122" y="1520"/>
                  </a:lnTo>
                  <a:lnTo>
                    <a:pt x="164" y="1548"/>
                  </a:lnTo>
                  <a:lnTo>
                    <a:pt x="210" y="1572"/>
                  </a:lnTo>
                  <a:lnTo>
                    <a:pt x="256" y="1594"/>
                  </a:lnTo>
                  <a:lnTo>
                    <a:pt x="302" y="1614"/>
                  </a:lnTo>
                  <a:lnTo>
                    <a:pt x="352" y="1632"/>
                  </a:lnTo>
                  <a:lnTo>
                    <a:pt x="400" y="1648"/>
                  </a:lnTo>
                  <a:lnTo>
                    <a:pt x="452" y="1662"/>
                  </a:lnTo>
                  <a:lnTo>
                    <a:pt x="502" y="1674"/>
                  </a:lnTo>
                  <a:lnTo>
                    <a:pt x="554" y="1684"/>
                  </a:lnTo>
                  <a:lnTo>
                    <a:pt x="608" y="1690"/>
                  </a:lnTo>
                  <a:lnTo>
                    <a:pt x="660" y="1696"/>
                  </a:lnTo>
                  <a:lnTo>
                    <a:pt x="714" y="1700"/>
                  </a:lnTo>
                  <a:lnTo>
                    <a:pt x="769" y="1700"/>
                  </a:lnTo>
                  <a:lnTo>
                    <a:pt x="769" y="1700"/>
                  </a:lnTo>
                  <a:lnTo>
                    <a:pt x="841" y="1698"/>
                  </a:lnTo>
                  <a:lnTo>
                    <a:pt x="877" y="1696"/>
                  </a:lnTo>
                  <a:lnTo>
                    <a:pt x="911" y="1692"/>
                  </a:lnTo>
                  <a:lnTo>
                    <a:pt x="945" y="1686"/>
                  </a:lnTo>
                  <a:lnTo>
                    <a:pt x="977" y="1680"/>
                  </a:lnTo>
                  <a:lnTo>
                    <a:pt x="1009" y="1672"/>
                  </a:lnTo>
                  <a:lnTo>
                    <a:pt x="1039" y="1664"/>
                  </a:lnTo>
                  <a:lnTo>
                    <a:pt x="1069" y="1654"/>
                  </a:lnTo>
                  <a:lnTo>
                    <a:pt x="1099" y="1644"/>
                  </a:lnTo>
                  <a:lnTo>
                    <a:pt x="1127" y="1632"/>
                  </a:lnTo>
                  <a:lnTo>
                    <a:pt x="1153" y="1620"/>
                  </a:lnTo>
                  <a:lnTo>
                    <a:pt x="1179" y="1606"/>
                  </a:lnTo>
                  <a:lnTo>
                    <a:pt x="1203" y="1592"/>
                  </a:lnTo>
                  <a:lnTo>
                    <a:pt x="1227" y="1576"/>
                  </a:lnTo>
                  <a:lnTo>
                    <a:pt x="1249" y="1558"/>
                  </a:lnTo>
                  <a:lnTo>
                    <a:pt x="1271" y="1542"/>
                  </a:lnTo>
                  <a:lnTo>
                    <a:pt x="1291" y="1522"/>
                  </a:lnTo>
                  <a:lnTo>
                    <a:pt x="1309" y="1502"/>
                  </a:lnTo>
                  <a:lnTo>
                    <a:pt x="1327" y="1482"/>
                  </a:lnTo>
                  <a:lnTo>
                    <a:pt x="1343" y="1460"/>
                  </a:lnTo>
                  <a:lnTo>
                    <a:pt x="1357" y="1438"/>
                  </a:lnTo>
                  <a:lnTo>
                    <a:pt x="1371" y="1416"/>
                  </a:lnTo>
                  <a:lnTo>
                    <a:pt x="1383" y="1390"/>
                  </a:lnTo>
                  <a:lnTo>
                    <a:pt x="1395" y="1366"/>
                  </a:lnTo>
                  <a:lnTo>
                    <a:pt x="1405" y="1340"/>
                  </a:lnTo>
                  <a:lnTo>
                    <a:pt x="1413" y="1312"/>
                  </a:lnTo>
                  <a:lnTo>
                    <a:pt x="1419" y="1286"/>
                  </a:lnTo>
                  <a:lnTo>
                    <a:pt x="1425" y="1255"/>
                  </a:lnTo>
                  <a:lnTo>
                    <a:pt x="1429" y="1227"/>
                  </a:lnTo>
                  <a:lnTo>
                    <a:pt x="1431" y="1195"/>
                  </a:lnTo>
                  <a:lnTo>
                    <a:pt x="1431" y="1165"/>
                  </a:lnTo>
                  <a:lnTo>
                    <a:pt x="1431" y="1161"/>
                  </a:lnTo>
                  <a:lnTo>
                    <a:pt x="1431" y="1161"/>
                  </a:lnTo>
                  <a:lnTo>
                    <a:pt x="1431" y="1131"/>
                  </a:lnTo>
                  <a:lnTo>
                    <a:pt x="1429" y="1105"/>
                  </a:lnTo>
                  <a:lnTo>
                    <a:pt x="1425" y="1079"/>
                  </a:lnTo>
                  <a:lnTo>
                    <a:pt x="1421" y="1053"/>
                  </a:lnTo>
                  <a:lnTo>
                    <a:pt x="1415" y="1029"/>
                  </a:lnTo>
                  <a:lnTo>
                    <a:pt x="1407" y="1005"/>
                  </a:lnTo>
                  <a:lnTo>
                    <a:pt x="1399" y="983"/>
                  </a:lnTo>
                  <a:lnTo>
                    <a:pt x="1389" y="963"/>
                  </a:lnTo>
                  <a:lnTo>
                    <a:pt x="1377" y="941"/>
                  </a:lnTo>
                  <a:lnTo>
                    <a:pt x="1365" y="921"/>
                  </a:lnTo>
                  <a:lnTo>
                    <a:pt x="1353" y="903"/>
                  </a:lnTo>
                  <a:lnTo>
                    <a:pt x="1337" y="885"/>
                  </a:lnTo>
                  <a:lnTo>
                    <a:pt x="1321" y="867"/>
                  </a:lnTo>
                  <a:lnTo>
                    <a:pt x="1305" y="851"/>
                  </a:lnTo>
                  <a:lnTo>
                    <a:pt x="1287" y="835"/>
                  </a:lnTo>
                  <a:lnTo>
                    <a:pt x="1267" y="821"/>
                  </a:lnTo>
                  <a:lnTo>
                    <a:pt x="1225" y="791"/>
                  </a:lnTo>
                  <a:lnTo>
                    <a:pt x="1179" y="765"/>
                  </a:lnTo>
                  <a:lnTo>
                    <a:pt x="1129" y="743"/>
                  </a:lnTo>
                  <a:lnTo>
                    <a:pt x="1075" y="721"/>
                  </a:lnTo>
                  <a:lnTo>
                    <a:pt x="1017" y="701"/>
                  </a:lnTo>
                  <a:lnTo>
                    <a:pt x="955" y="681"/>
                  </a:lnTo>
                  <a:lnTo>
                    <a:pt x="889" y="665"/>
                  </a:lnTo>
                  <a:lnTo>
                    <a:pt x="819" y="649"/>
                  </a:lnTo>
                  <a:lnTo>
                    <a:pt x="819" y="649"/>
                  </a:lnTo>
                  <a:lnTo>
                    <a:pt x="743" y="631"/>
                  </a:lnTo>
                  <a:lnTo>
                    <a:pt x="680" y="613"/>
                  </a:lnTo>
                  <a:lnTo>
                    <a:pt x="630" y="595"/>
                  </a:lnTo>
                  <a:lnTo>
                    <a:pt x="610" y="587"/>
                  </a:lnTo>
                  <a:lnTo>
                    <a:pt x="594" y="579"/>
                  </a:lnTo>
                  <a:lnTo>
                    <a:pt x="578" y="569"/>
                  </a:lnTo>
                  <a:lnTo>
                    <a:pt x="566" y="559"/>
                  </a:lnTo>
                  <a:lnTo>
                    <a:pt x="556" y="549"/>
                  </a:lnTo>
                  <a:lnTo>
                    <a:pt x="550" y="539"/>
                  </a:lnTo>
                  <a:lnTo>
                    <a:pt x="544" y="527"/>
                  </a:lnTo>
                  <a:lnTo>
                    <a:pt x="540" y="515"/>
                  </a:lnTo>
                  <a:lnTo>
                    <a:pt x="538" y="503"/>
                  </a:lnTo>
                  <a:lnTo>
                    <a:pt x="536" y="489"/>
                  </a:lnTo>
                  <a:lnTo>
                    <a:pt x="536" y="485"/>
                  </a:lnTo>
                  <a:lnTo>
                    <a:pt x="536" y="485"/>
                  </a:lnTo>
                  <a:lnTo>
                    <a:pt x="538" y="475"/>
                  </a:lnTo>
                  <a:lnTo>
                    <a:pt x="540" y="463"/>
                  </a:lnTo>
                  <a:lnTo>
                    <a:pt x="542" y="453"/>
                  </a:lnTo>
                  <a:lnTo>
                    <a:pt x="548" y="443"/>
                  </a:lnTo>
                  <a:lnTo>
                    <a:pt x="552" y="435"/>
                  </a:lnTo>
                  <a:lnTo>
                    <a:pt x="560" y="425"/>
                  </a:lnTo>
                  <a:lnTo>
                    <a:pt x="568" y="416"/>
                  </a:lnTo>
                  <a:lnTo>
                    <a:pt x="578" y="410"/>
                  </a:lnTo>
                  <a:lnTo>
                    <a:pt x="588" y="402"/>
                  </a:lnTo>
                  <a:lnTo>
                    <a:pt x="600" y="396"/>
                  </a:lnTo>
                  <a:lnTo>
                    <a:pt x="614" y="392"/>
                  </a:lnTo>
                  <a:lnTo>
                    <a:pt x="628" y="386"/>
                  </a:lnTo>
                  <a:lnTo>
                    <a:pt x="662" y="380"/>
                  </a:lnTo>
                  <a:lnTo>
                    <a:pt x="702" y="378"/>
                  </a:lnTo>
                  <a:lnTo>
                    <a:pt x="702" y="378"/>
                  </a:lnTo>
                  <a:lnTo>
                    <a:pt x="728" y="380"/>
                  </a:lnTo>
                  <a:lnTo>
                    <a:pt x="755" y="380"/>
                  </a:lnTo>
                  <a:lnTo>
                    <a:pt x="783" y="384"/>
                  </a:lnTo>
                  <a:lnTo>
                    <a:pt x="813" y="388"/>
                  </a:lnTo>
                  <a:lnTo>
                    <a:pt x="869" y="402"/>
                  </a:lnTo>
                  <a:lnTo>
                    <a:pt x="929" y="420"/>
                  </a:lnTo>
                  <a:lnTo>
                    <a:pt x="987" y="443"/>
                  </a:lnTo>
                  <a:lnTo>
                    <a:pt x="1045" y="471"/>
                  </a:lnTo>
                  <a:lnTo>
                    <a:pt x="1103" y="503"/>
                  </a:lnTo>
                  <a:lnTo>
                    <a:pt x="1159" y="541"/>
                  </a:lnTo>
                  <a:lnTo>
                    <a:pt x="1387" y="220"/>
                  </a:lnTo>
                  <a:lnTo>
                    <a:pt x="1387" y="220"/>
                  </a:lnTo>
                  <a:lnTo>
                    <a:pt x="1353" y="192"/>
                  </a:lnTo>
                  <a:lnTo>
                    <a:pt x="1319" y="168"/>
                  </a:lnTo>
                  <a:lnTo>
                    <a:pt x="1283" y="146"/>
                  </a:lnTo>
                  <a:lnTo>
                    <a:pt x="1245" y="124"/>
                  </a:lnTo>
                  <a:lnTo>
                    <a:pt x="1207" y="106"/>
                  </a:lnTo>
                  <a:lnTo>
                    <a:pt x="1169" y="88"/>
                  </a:lnTo>
                  <a:lnTo>
                    <a:pt x="1129" y="70"/>
                  </a:lnTo>
                  <a:lnTo>
                    <a:pt x="1087" y="56"/>
                  </a:lnTo>
                  <a:lnTo>
                    <a:pt x="1045" y="44"/>
                  </a:lnTo>
                  <a:lnTo>
                    <a:pt x="1001" y="32"/>
                  </a:lnTo>
                  <a:lnTo>
                    <a:pt x="957" y="22"/>
                  </a:lnTo>
                  <a:lnTo>
                    <a:pt x="909" y="14"/>
                  </a:lnTo>
                  <a:lnTo>
                    <a:pt x="863" y="8"/>
                  </a:lnTo>
                  <a:lnTo>
                    <a:pt x="813" y="4"/>
                  </a:lnTo>
                  <a:lnTo>
                    <a:pt x="763" y="2"/>
                  </a:lnTo>
                  <a:lnTo>
                    <a:pt x="712" y="0"/>
                  </a:lnTo>
                  <a:lnTo>
                    <a:pt x="712" y="0"/>
                  </a:lnTo>
                  <a:lnTo>
                    <a:pt x="676" y="2"/>
                  </a:lnTo>
                  <a:lnTo>
                    <a:pt x="640" y="4"/>
                  </a:lnTo>
                  <a:lnTo>
                    <a:pt x="606" y="6"/>
                  </a:lnTo>
                  <a:lnTo>
                    <a:pt x="572" y="12"/>
                  </a:lnTo>
                  <a:lnTo>
                    <a:pt x="540" y="16"/>
                  </a:lnTo>
                  <a:lnTo>
                    <a:pt x="508" y="24"/>
                  </a:lnTo>
                  <a:lnTo>
                    <a:pt x="478" y="32"/>
                  </a:lnTo>
                  <a:lnTo>
                    <a:pt x="448" y="40"/>
                  </a:lnTo>
                  <a:lnTo>
                    <a:pt x="418" y="50"/>
                  </a:lnTo>
                  <a:lnTo>
                    <a:pt x="390" y="62"/>
                  </a:lnTo>
                  <a:lnTo>
                    <a:pt x="364" y="74"/>
                  </a:lnTo>
                  <a:lnTo>
                    <a:pt x="338" y="86"/>
                  </a:lnTo>
                  <a:lnTo>
                    <a:pt x="314" y="100"/>
                  </a:lnTo>
                  <a:lnTo>
                    <a:pt x="290" y="116"/>
                  </a:lnTo>
                  <a:lnTo>
                    <a:pt x="268" y="132"/>
                  </a:lnTo>
                  <a:lnTo>
                    <a:pt x="248" y="150"/>
                  </a:lnTo>
                  <a:lnTo>
                    <a:pt x="228" y="168"/>
                  </a:lnTo>
                  <a:lnTo>
                    <a:pt x="208" y="186"/>
                  </a:lnTo>
                  <a:lnTo>
                    <a:pt x="192" y="206"/>
                  </a:lnTo>
                  <a:lnTo>
                    <a:pt x="174" y="226"/>
                  </a:lnTo>
                  <a:lnTo>
                    <a:pt x="160" y="248"/>
                  </a:lnTo>
                  <a:lnTo>
                    <a:pt x="146" y="270"/>
                  </a:lnTo>
                  <a:lnTo>
                    <a:pt x="132" y="292"/>
                  </a:lnTo>
                  <a:lnTo>
                    <a:pt x="122" y="316"/>
                  </a:lnTo>
                  <a:lnTo>
                    <a:pt x="112" y="340"/>
                  </a:lnTo>
                  <a:lnTo>
                    <a:pt x="102" y="364"/>
                  </a:lnTo>
                  <a:lnTo>
                    <a:pt x="94" y="390"/>
                  </a:lnTo>
                  <a:lnTo>
                    <a:pt x="88" y="416"/>
                  </a:lnTo>
                  <a:lnTo>
                    <a:pt x="84" y="443"/>
                  </a:lnTo>
                  <a:lnTo>
                    <a:pt x="80" y="471"/>
                  </a:lnTo>
                  <a:lnTo>
                    <a:pt x="78" y="499"/>
                  </a:lnTo>
                  <a:lnTo>
                    <a:pt x="78" y="5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5" name="Freeform 64"/>
            <p:cNvSpPr>
              <a:spLocks noEditPoints="1"/>
            </p:cNvSpPr>
            <p:nvPr/>
          </p:nvSpPr>
          <p:spPr bwMode="auto">
            <a:xfrm>
              <a:off x="4835526" y="2071688"/>
              <a:ext cx="2200275" cy="2714625"/>
            </a:xfrm>
            <a:custGeom>
              <a:avLst/>
              <a:gdLst>
                <a:gd name="T0" fmla="*/ 670 w 1386"/>
                <a:gd name="T1" fmla="*/ 382 h 1710"/>
                <a:gd name="T2" fmla="*/ 700 w 1386"/>
                <a:gd name="T3" fmla="*/ 384 h 1710"/>
                <a:gd name="T4" fmla="*/ 754 w 1386"/>
                <a:gd name="T5" fmla="*/ 390 h 1710"/>
                <a:gd name="T6" fmla="*/ 802 w 1386"/>
                <a:gd name="T7" fmla="*/ 404 h 1710"/>
                <a:gd name="T8" fmla="*/ 844 w 1386"/>
                <a:gd name="T9" fmla="*/ 424 h 1710"/>
                <a:gd name="T10" fmla="*/ 878 w 1386"/>
                <a:gd name="T11" fmla="*/ 453 h 1710"/>
                <a:gd name="T12" fmla="*/ 904 w 1386"/>
                <a:gd name="T13" fmla="*/ 487 h 1710"/>
                <a:gd name="T14" fmla="*/ 922 w 1386"/>
                <a:gd name="T15" fmla="*/ 527 h 1710"/>
                <a:gd name="T16" fmla="*/ 930 w 1386"/>
                <a:gd name="T17" fmla="*/ 573 h 1710"/>
                <a:gd name="T18" fmla="*/ 932 w 1386"/>
                <a:gd name="T19" fmla="*/ 603 h 1710"/>
                <a:gd name="T20" fmla="*/ 930 w 1386"/>
                <a:gd name="T21" fmla="*/ 627 h 1710"/>
                <a:gd name="T22" fmla="*/ 922 w 1386"/>
                <a:gd name="T23" fmla="*/ 671 h 1710"/>
                <a:gd name="T24" fmla="*/ 904 w 1386"/>
                <a:gd name="T25" fmla="*/ 711 h 1710"/>
                <a:gd name="T26" fmla="*/ 878 w 1386"/>
                <a:gd name="T27" fmla="*/ 745 h 1710"/>
                <a:gd name="T28" fmla="*/ 844 w 1386"/>
                <a:gd name="T29" fmla="*/ 773 h 1710"/>
                <a:gd name="T30" fmla="*/ 804 w 1386"/>
                <a:gd name="T31" fmla="*/ 793 h 1710"/>
                <a:gd name="T32" fmla="*/ 756 w 1386"/>
                <a:gd name="T33" fmla="*/ 809 h 1710"/>
                <a:gd name="T34" fmla="*/ 700 w 1386"/>
                <a:gd name="T35" fmla="*/ 817 h 1710"/>
                <a:gd name="T36" fmla="*/ 456 w 1386"/>
                <a:gd name="T37" fmla="*/ 817 h 1710"/>
                <a:gd name="T38" fmla="*/ 0 w 1386"/>
                <a:gd name="T39" fmla="*/ 0 h 1710"/>
                <a:gd name="T40" fmla="*/ 456 w 1386"/>
                <a:gd name="T41" fmla="*/ 1710 h 1710"/>
                <a:gd name="T42" fmla="*/ 680 w 1386"/>
                <a:gd name="T43" fmla="*/ 1173 h 1710"/>
                <a:gd name="T44" fmla="*/ 718 w 1386"/>
                <a:gd name="T45" fmla="*/ 1173 h 1710"/>
                <a:gd name="T46" fmla="*/ 792 w 1386"/>
                <a:gd name="T47" fmla="*/ 1169 h 1710"/>
                <a:gd name="T48" fmla="*/ 864 w 1386"/>
                <a:gd name="T49" fmla="*/ 1159 h 1710"/>
                <a:gd name="T50" fmla="*/ 930 w 1386"/>
                <a:gd name="T51" fmla="*/ 1145 h 1710"/>
                <a:gd name="T52" fmla="*/ 994 w 1386"/>
                <a:gd name="T53" fmla="*/ 1125 h 1710"/>
                <a:gd name="T54" fmla="*/ 1054 w 1386"/>
                <a:gd name="T55" fmla="*/ 1103 h 1710"/>
                <a:gd name="T56" fmla="*/ 1110 w 1386"/>
                <a:gd name="T57" fmla="*/ 1073 h 1710"/>
                <a:gd name="T58" fmla="*/ 1162 w 1386"/>
                <a:gd name="T59" fmla="*/ 1041 h 1710"/>
                <a:gd name="T60" fmla="*/ 1210 w 1386"/>
                <a:gd name="T61" fmla="*/ 1005 h 1710"/>
                <a:gd name="T62" fmla="*/ 1252 w 1386"/>
                <a:gd name="T63" fmla="*/ 963 h 1710"/>
                <a:gd name="T64" fmla="*/ 1288 w 1386"/>
                <a:gd name="T65" fmla="*/ 915 h 1710"/>
                <a:gd name="T66" fmla="*/ 1320 w 1386"/>
                <a:gd name="T67" fmla="*/ 865 h 1710"/>
                <a:gd name="T68" fmla="*/ 1346 w 1386"/>
                <a:gd name="T69" fmla="*/ 811 h 1710"/>
                <a:gd name="T70" fmla="*/ 1366 w 1386"/>
                <a:gd name="T71" fmla="*/ 751 h 1710"/>
                <a:gd name="T72" fmla="*/ 1378 w 1386"/>
                <a:gd name="T73" fmla="*/ 687 h 1710"/>
                <a:gd name="T74" fmla="*/ 1386 w 1386"/>
                <a:gd name="T75" fmla="*/ 619 h 1710"/>
                <a:gd name="T76" fmla="*/ 1386 w 1386"/>
                <a:gd name="T77" fmla="*/ 577 h 1710"/>
                <a:gd name="T78" fmla="*/ 1386 w 1386"/>
                <a:gd name="T79" fmla="*/ 545 h 1710"/>
                <a:gd name="T80" fmla="*/ 1380 w 1386"/>
                <a:gd name="T81" fmla="*/ 479 h 1710"/>
                <a:gd name="T82" fmla="*/ 1368 w 1386"/>
                <a:gd name="T83" fmla="*/ 418 h 1710"/>
                <a:gd name="T84" fmla="*/ 1350 w 1386"/>
                <a:gd name="T85" fmla="*/ 360 h 1710"/>
                <a:gd name="T86" fmla="*/ 1326 w 1386"/>
                <a:gd name="T87" fmla="*/ 308 h 1710"/>
                <a:gd name="T88" fmla="*/ 1296 w 1386"/>
                <a:gd name="T89" fmla="*/ 258 h 1710"/>
                <a:gd name="T90" fmla="*/ 1262 w 1386"/>
                <a:gd name="T91" fmla="*/ 212 h 1710"/>
                <a:gd name="T92" fmla="*/ 1222 w 1386"/>
                <a:gd name="T93" fmla="*/ 172 h 1710"/>
                <a:gd name="T94" fmla="*/ 1178 w 1386"/>
                <a:gd name="T95" fmla="*/ 134 h 1710"/>
                <a:gd name="T96" fmla="*/ 1128 w 1386"/>
                <a:gd name="T97" fmla="*/ 102 h 1710"/>
                <a:gd name="T98" fmla="*/ 1074 w 1386"/>
                <a:gd name="T99" fmla="*/ 74 h 1710"/>
                <a:gd name="T100" fmla="*/ 1016 w 1386"/>
                <a:gd name="T101" fmla="*/ 50 h 1710"/>
                <a:gd name="T102" fmla="*/ 954 w 1386"/>
                <a:gd name="T103" fmla="*/ 30 h 1710"/>
                <a:gd name="T104" fmla="*/ 888 w 1386"/>
                <a:gd name="T105" fmla="*/ 16 h 1710"/>
                <a:gd name="T106" fmla="*/ 816 w 1386"/>
                <a:gd name="T107" fmla="*/ 6 h 1710"/>
                <a:gd name="T108" fmla="*/ 742 w 1386"/>
                <a:gd name="T109" fmla="*/ 0 h 1710"/>
                <a:gd name="T110" fmla="*/ 0 w 1386"/>
                <a:gd name="T111" fmla="*/ 0 h 1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86" h="1710">
                  <a:moveTo>
                    <a:pt x="456" y="382"/>
                  </a:moveTo>
                  <a:lnTo>
                    <a:pt x="670" y="382"/>
                  </a:lnTo>
                  <a:lnTo>
                    <a:pt x="670" y="382"/>
                  </a:lnTo>
                  <a:lnTo>
                    <a:pt x="700" y="384"/>
                  </a:lnTo>
                  <a:lnTo>
                    <a:pt x="728" y="386"/>
                  </a:lnTo>
                  <a:lnTo>
                    <a:pt x="754" y="390"/>
                  </a:lnTo>
                  <a:lnTo>
                    <a:pt x="780" y="396"/>
                  </a:lnTo>
                  <a:lnTo>
                    <a:pt x="802" y="404"/>
                  </a:lnTo>
                  <a:lnTo>
                    <a:pt x="824" y="414"/>
                  </a:lnTo>
                  <a:lnTo>
                    <a:pt x="844" y="424"/>
                  </a:lnTo>
                  <a:lnTo>
                    <a:pt x="862" y="439"/>
                  </a:lnTo>
                  <a:lnTo>
                    <a:pt x="878" y="453"/>
                  </a:lnTo>
                  <a:lnTo>
                    <a:pt x="892" y="469"/>
                  </a:lnTo>
                  <a:lnTo>
                    <a:pt x="904" y="487"/>
                  </a:lnTo>
                  <a:lnTo>
                    <a:pt x="914" y="507"/>
                  </a:lnTo>
                  <a:lnTo>
                    <a:pt x="922" y="527"/>
                  </a:lnTo>
                  <a:lnTo>
                    <a:pt x="928" y="549"/>
                  </a:lnTo>
                  <a:lnTo>
                    <a:pt x="930" y="573"/>
                  </a:lnTo>
                  <a:lnTo>
                    <a:pt x="932" y="599"/>
                  </a:lnTo>
                  <a:lnTo>
                    <a:pt x="932" y="603"/>
                  </a:lnTo>
                  <a:lnTo>
                    <a:pt x="932" y="603"/>
                  </a:lnTo>
                  <a:lnTo>
                    <a:pt x="930" y="627"/>
                  </a:lnTo>
                  <a:lnTo>
                    <a:pt x="928" y="649"/>
                  </a:lnTo>
                  <a:lnTo>
                    <a:pt x="922" y="671"/>
                  </a:lnTo>
                  <a:lnTo>
                    <a:pt x="914" y="691"/>
                  </a:lnTo>
                  <a:lnTo>
                    <a:pt x="904" y="711"/>
                  </a:lnTo>
                  <a:lnTo>
                    <a:pt x="892" y="727"/>
                  </a:lnTo>
                  <a:lnTo>
                    <a:pt x="878" y="745"/>
                  </a:lnTo>
                  <a:lnTo>
                    <a:pt x="862" y="759"/>
                  </a:lnTo>
                  <a:lnTo>
                    <a:pt x="844" y="773"/>
                  </a:lnTo>
                  <a:lnTo>
                    <a:pt x="824" y="783"/>
                  </a:lnTo>
                  <a:lnTo>
                    <a:pt x="804" y="793"/>
                  </a:lnTo>
                  <a:lnTo>
                    <a:pt x="780" y="801"/>
                  </a:lnTo>
                  <a:lnTo>
                    <a:pt x="756" y="809"/>
                  </a:lnTo>
                  <a:lnTo>
                    <a:pt x="728" y="813"/>
                  </a:lnTo>
                  <a:lnTo>
                    <a:pt x="700" y="817"/>
                  </a:lnTo>
                  <a:lnTo>
                    <a:pt x="672" y="817"/>
                  </a:lnTo>
                  <a:lnTo>
                    <a:pt x="456" y="817"/>
                  </a:lnTo>
                  <a:lnTo>
                    <a:pt x="456" y="382"/>
                  </a:lnTo>
                  <a:close/>
                  <a:moveTo>
                    <a:pt x="0" y="0"/>
                  </a:moveTo>
                  <a:lnTo>
                    <a:pt x="0" y="1710"/>
                  </a:lnTo>
                  <a:lnTo>
                    <a:pt x="456" y="1710"/>
                  </a:lnTo>
                  <a:lnTo>
                    <a:pt x="456" y="1173"/>
                  </a:lnTo>
                  <a:lnTo>
                    <a:pt x="680" y="1173"/>
                  </a:lnTo>
                  <a:lnTo>
                    <a:pt x="680" y="1173"/>
                  </a:lnTo>
                  <a:lnTo>
                    <a:pt x="718" y="1173"/>
                  </a:lnTo>
                  <a:lnTo>
                    <a:pt x="756" y="1171"/>
                  </a:lnTo>
                  <a:lnTo>
                    <a:pt x="792" y="1169"/>
                  </a:lnTo>
                  <a:lnTo>
                    <a:pt x="828" y="1163"/>
                  </a:lnTo>
                  <a:lnTo>
                    <a:pt x="864" y="1159"/>
                  </a:lnTo>
                  <a:lnTo>
                    <a:pt x="898" y="1153"/>
                  </a:lnTo>
                  <a:lnTo>
                    <a:pt x="930" y="1145"/>
                  </a:lnTo>
                  <a:lnTo>
                    <a:pt x="964" y="1135"/>
                  </a:lnTo>
                  <a:lnTo>
                    <a:pt x="994" y="1125"/>
                  </a:lnTo>
                  <a:lnTo>
                    <a:pt x="1026" y="1115"/>
                  </a:lnTo>
                  <a:lnTo>
                    <a:pt x="1054" y="1103"/>
                  </a:lnTo>
                  <a:lnTo>
                    <a:pt x="1084" y="1089"/>
                  </a:lnTo>
                  <a:lnTo>
                    <a:pt x="1110" y="1073"/>
                  </a:lnTo>
                  <a:lnTo>
                    <a:pt x="1138" y="1059"/>
                  </a:lnTo>
                  <a:lnTo>
                    <a:pt x="1162" y="1041"/>
                  </a:lnTo>
                  <a:lnTo>
                    <a:pt x="1186" y="1023"/>
                  </a:lnTo>
                  <a:lnTo>
                    <a:pt x="1210" y="1005"/>
                  </a:lnTo>
                  <a:lnTo>
                    <a:pt x="1232" y="983"/>
                  </a:lnTo>
                  <a:lnTo>
                    <a:pt x="1252" y="963"/>
                  </a:lnTo>
                  <a:lnTo>
                    <a:pt x="1270" y="939"/>
                  </a:lnTo>
                  <a:lnTo>
                    <a:pt x="1288" y="915"/>
                  </a:lnTo>
                  <a:lnTo>
                    <a:pt x="1304" y="891"/>
                  </a:lnTo>
                  <a:lnTo>
                    <a:pt x="1320" y="865"/>
                  </a:lnTo>
                  <a:lnTo>
                    <a:pt x="1334" y="839"/>
                  </a:lnTo>
                  <a:lnTo>
                    <a:pt x="1346" y="811"/>
                  </a:lnTo>
                  <a:lnTo>
                    <a:pt x="1356" y="781"/>
                  </a:lnTo>
                  <a:lnTo>
                    <a:pt x="1366" y="751"/>
                  </a:lnTo>
                  <a:lnTo>
                    <a:pt x="1372" y="719"/>
                  </a:lnTo>
                  <a:lnTo>
                    <a:pt x="1378" y="687"/>
                  </a:lnTo>
                  <a:lnTo>
                    <a:pt x="1382" y="653"/>
                  </a:lnTo>
                  <a:lnTo>
                    <a:pt x="1386" y="619"/>
                  </a:lnTo>
                  <a:lnTo>
                    <a:pt x="1386" y="583"/>
                  </a:lnTo>
                  <a:lnTo>
                    <a:pt x="1386" y="577"/>
                  </a:lnTo>
                  <a:lnTo>
                    <a:pt x="1386" y="577"/>
                  </a:lnTo>
                  <a:lnTo>
                    <a:pt x="1386" y="545"/>
                  </a:lnTo>
                  <a:lnTo>
                    <a:pt x="1384" y="511"/>
                  </a:lnTo>
                  <a:lnTo>
                    <a:pt x="1380" y="479"/>
                  </a:lnTo>
                  <a:lnTo>
                    <a:pt x="1374" y="449"/>
                  </a:lnTo>
                  <a:lnTo>
                    <a:pt x="1368" y="418"/>
                  </a:lnTo>
                  <a:lnTo>
                    <a:pt x="1360" y="388"/>
                  </a:lnTo>
                  <a:lnTo>
                    <a:pt x="1350" y="360"/>
                  </a:lnTo>
                  <a:lnTo>
                    <a:pt x="1338" y="334"/>
                  </a:lnTo>
                  <a:lnTo>
                    <a:pt x="1326" y="308"/>
                  </a:lnTo>
                  <a:lnTo>
                    <a:pt x="1312" y="282"/>
                  </a:lnTo>
                  <a:lnTo>
                    <a:pt x="1296" y="258"/>
                  </a:lnTo>
                  <a:lnTo>
                    <a:pt x="1280" y="234"/>
                  </a:lnTo>
                  <a:lnTo>
                    <a:pt x="1262" y="212"/>
                  </a:lnTo>
                  <a:lnTo>
                    <a:pt x="1242" y="192"/>
                  </a:lnTo>
                  <a:lnTo>
                    <a:pt x="1222" y="172"/>
                  </a:lnTo>
                  <a:lnTo>
                    <a:pt x="1200" y="152"/>
                  </a:lnTo>
                  <a:lnTo>
                    <a:pt x="1178" y="134"/>
                  </a:lnTo>
                  <a:lnTo>
                    <a:pt x="1154" y="118"/>
                  </a:lnTo>
                  <a:lnTo>
                    <a:pt x="1128" y="102"/>
                  </a:lnTo>
                  <a:lnTo>
                    <a:pt x="1102" y="86"/>
                  </a:lnTo>
                  <a:lnTo>
                    <a:pt x="1074" y="74"/>
                  </a:lnTo>
                  <a:lnTo>
                    <a:pt x="1046" y="60"/>
                  </a:lnTo>
                  <a:lnTo>
                    <a:pt x="1016" y="50"/>
                  </a:lnTo>
                  <a:lnTo>
                    <a:pt x="986" y="40"/>
                  </a:lnTo>
                  <a:lnTo>
                    <a:pt x="954" y="30"/>
                  </a:lnTo>
                  <a:lnTo>
                    <a:pt x="922" y="22"/>
                  </a:lnTo>
                  <a:lnTo>
                    <a:pt x="888" y="16"/>
                  </a:lnTo>
                  <a:lnTo>
                    <a:pt x="852" y="10"/>
                  </a:lnTo>
                  <a:lnTo>
                    <a:pt x="816" y="6"/>
                  </a:lnTo>
                  <a:lnTo>
                    <a:pt x="780" y="2"/>
                  </a:lnTo>
                  <a:lnTo>
                    <a:pt x="742" y="0"/>
                  </a:lnTo>
                  <a:lnTo>
                    <a:pt x="704"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6" name="Freeform 65"/>
            <p:cNvSpPr>
              <a:spLocks noEditPoints="1"/>
            </p:cNvSpPr>
            <p:nvPr/>
          </p:nvSpPr>
          <p:spPr bwMode="auto">
            <a:xfrm>
              <a:off x="1671638" y="2071688"/>
              <a:ext cx="2805113" cy="2714625"/>
            </a:xfrm>
            <a:custGeom>
              <a:avLst/>
              <a:gdLst>
                <a:gd name="T0" fmla="*/ 468 w 1767"/>
                <a:gd name="T1" fmla="*/ 805 h 1710"/>
                <a:gd name="T2" fmla="*/ 512 w 1767"/>
                <a:gd name="T3" fmla="*/ 643 h 1710"/>
                <a:gd name="T4" fmla="*/ 608 w 1767"/>
                <a:gd name="T5" fmla="*/ 513 h 1710"/>
                <a:gd name="T6" fmla="*/ 750 w 1767"/>
                <a:gd name="T7" fmla="*/ 431 h 1710"/>
                <a:gd name="T8" fmla="*/ 880 w 1767"/>
                <a:gd name="T9" fmla="*/ 410 h 1710"/>
                <a:gd name="T10" fmla="*/ 1012 w 1767"/>
                <a:gd name="T11" fmla="*/ 433 h 1710"/>
                <a:gd name="T12" fmla="*/ 1156 w 1767"/>
                <a:gd name="T13" fmla="*/ 515 h 1710"/>
                <a:gd name="T14" fmla="*/ 1256 w 1767"/>
                <a:gd name="T15" fmla="*/ 647 h 1710"/>
                <a:gd name="T16" fmla="*/ 1300 w 1767"/>
                <a:gd name="T17" fmla="*/ 811 h 1710"/>
                <a:gd name="T18" fmla="*/ 1300 w 1767"/>
                <a:gd name="T19" fmla="*/ 903 h 1710"/>
                <a:gd name="T20" fmla="*/ 1256 w 1767"/>
                <a:gd name="T21" fmla="*/ 1065 h 1710"/>
                <a:gd name="T22" fmla="*/ 1160 w 1767"/>
                <a:gd name="T23" fmla="*/ 1195 h 1710"/>
                <a:gd name="T24" fmla="*/ 1018 w 1767"/>
                <a:gd name="T25" fmla="*/ 1277 h 1710"/>
                <a:gd name="T26" fmla="*/ 886 w 1767"/>
                <a:gd name="T27" fmla="*/ 1298 h 1710"/>
                <a:gd name="T28" fmla="*/ 754 w 1767"/>
                <a:gd name="T29" fmla="*/ 1277 h 1710"/>
                <a:gd name="T30" fmla="*/ 612 w 1767"/>
                <a:gd name="T31" fmla="*/ 1195 h 1710"/>
                <a:gd name="T32" fmla="*/ 514 w 1767"/>
                <a:gd name="T33" fmla="*/ 1063 h 1710"/>
                <a:gd name="T34" fmla="*/ 468 w 1767"/>
                <a:gd name="T35" fmla="*/ 899 h 1710"/>
                <a:gd name="T36" fmla="*/ 0 w 1767"/>
                <a:gd name="T37" fmla="*/ 859 h 1710"/>
                <a:gd name="T38" fmla="*/ 16 w 1767"/>
                <a:gd name="T39" fmla="*/ 1031 h 1710"/>
                <a:gd name="T40" fmla="*/ 66 w 1767"/>
                <a:gd name="T41" fmla="*/ 1191 h 1710"/>
                <a:gd name="T42" fmla="*/ 144 w 1767"/>
                <a:gd name="T43" fmla="*/ 1336 h 1710"/>
                <a:gd name="T44" fmla="*/ 250 w 1767"/>
                <a:gd name="T45" fmla="*/ 1462 h 1710"/>
                <a:gd name="T46" fmla="*/ 380 w 1767"/>
                <a:gd name="T47" fmla="*/ 1564 h 1710"/>
                <a:gd name="T48" fmla="*/ 530 w 1767"/>
                <a:gd name="T49" fmla="*/ 1642 h 1710"/>
                <a:gd name="T50" fmla="*/ 698 w 1767"/>
                <a:gd name="T51" fmla="*/ 1692 h 1710"/>
                <a:gd name="T52" fmla="*/ 880 w 1767"/>
                <a:gd name="T53" fmla="*/ 1710 h 1710"/>
                <a:gd name="T54" fmla="*/ 1020 w 1767"/>
                <a:gd name="T55" fmla="*/ 1700 h 1710"/>
                <a:gd name="T56" fmla="*/ 1192 w 1767"/>
                <a:gd name="T57" fmla="*/ 1658 h 1710"/>
                <a:gd name="T58" fmla="*/ 1348 w 1767"/>
                <a:gd name="T59" fmla="*/ 1586 h 1710"/>
                <a:gd name="T60" fmla="*/ 1483 w 1767"/>
                <a:gd name="T61" fmla="*/ 1488 h 1710"/>
                <a:gd name="T62" fmla="*/ 1595 w 1767"/>
                <a:gd name="T63" fmla="*/ 1366 h 1710"/>
                <a:gd name="T64" fmla="*/ 1681 w 1767"/>
                <a:gd name="T65" fmla="*/ 1225 h 1710"/>
                <a:gd name="T66" fmla="*/ 1739 w 1767"/>
                <a:gd name="T67" fmla="*/ 1067 h 1710"/>
                <a:gd name="T68" fmla="*/ 1765 w 1767"/>
                <a:gd name="T69" fmla="*/ 899 h 1710"/>
                <a:gd name="T70" fmla="*/ 1765 w 1767"/>
                <a:gd name="T71" fmla="*/ 807 h 1710"/>
                <a:gd name="T72" fmla="*/ 1739 w 1767"/>
                <a:gd name="T73" fmla="*/ 637 h 1710"/>
                <a:gd name="T74" fmla="*/ 1683 w 1767"/>
                <a:gd name="T75" fmla="*/ 481 h 1710"/>
                <a:gd name="T76" fmla="*/ 1597 w 1767"/>
                <a:gd name="T77" fmla="*/ 340 h 1710"/>
                <a:gd name="T78" fmla="*/ 1485 w 1767"/>
                <a:gd name="T79" fmla="*/ 220 h 1710"/>
                <a:gd name="T80" fmla="*/ 1352 w 1767"/>
                <a:gd name="T81" fmla="*/ 122 h 1710"/>
                <a:gd name="T82" fmla="*/ 1196 w 1767"/>
                <a:gd name="T83" fmla="*/ 52 h 1710"/>
                <a:gd name="T84" fmla="*/ 1024 w 1767"/>
                <a:gd name="T85" fmla="*/ 10 h 1710"/>
                <a:gd name="T86" fmla="*/ 886 w 1767"/>
                <a:gd name="T87" fmla="*/ 0 h 1710"/>
                <a:gd name="T88" fmla="*/ 702 w 1767"/>
                <a:gd name="T89" fmla="*/ 18 h 1710"/>
                <a:gd name="T90" fmla="*/ 534 w 1767"/>
                <a:gd name="T91" fmla="*/ 68 h 1710"/>
                <a:gd name="T92" fmla="*/ 382 w 1767"/>
                <a:gd name="T93" fmla="*/ 146 h 1710"/>
                <a:gd name="T94" fmla="*/ 252 w 1767"/>
                <a:gd name="T95" fmla="*/ 250 h 1710"/>
                <a:gd name="T96" fmla="*/ 146 w 1767"/>
                <a:gd name="T97" fmla="*/ 376 h 1710"/>
                <a:gd name="T98" fmla="*/ 66 w 1767"/>
                <a:gd name="T99" fmla="*/ 523 h 1710"/>
                <a:gd name="T100" fmla="*/ 16 w 1767"/>
                <a:gd name="T101" fmla="*/ 683 h 1710"/>
                <a:gd name="T102" fmla="*/ 0 w 1767"/>
                <a:gd name="T103" fmla="*/ 855 h 1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67" h="1710">
                  <a:moveTo>
                    <a:pt x="466" y="855"/>
                  </a:moveTo>
                  <a:lnTo>
                    <a:pt x="466" y="849"/>
                  </a:lnTo>
                  <a:lnTo>
                    <a:pt x="466" y="849"/>
                  </a:lnTo>
                  <a:lnTo>
                    <a:pt x="468" y="805"/>
                  </a:lnTo>
                  <a:lnTo>
                    <a:pt x="474" y="763"/>
                  </a:lnTo>
                  <a:lnTo>
                    <a:pt x="482" y="721"/>
                  </a:lnTo>
                  <a:lnTo>
                    <a:pt x="496" y="681"/>
                  </a:lnTo>
                  <a:lnTo>
                    <a:pt x="512" y="643"/>
                  </a:lnTo>
                  <a:lnTo>
                    <a:pt x="532" y="607"/>
                  </a:lnTo>
                  <a:lnTo>
                    <a:pt x="554" y="573"/>
                  </a:lnTo>
                  <a:lnTo>
                    <a:pt x="580" y="541"/>
                  </a:lnTo>
                  <a:lnTo>
                    <a:pt x="608" y="513"/>
                  </a:lnTo>
                  <a:lnTo>
                    <a:pt x="640" y="487"/>
                  </a:lnTo>
                  <a:lnTo>
                    <a:pt x="674" y="465"/>
                  </a:lnTo>
                  <a:lnTo>
                    <a:pt x="712" y="447"/>
                  </a:lnTo>
                  <a:lnTo>
                    <a:pt x="750" y="431"/>
                  </a:lnTo>
                  <a:lnTo>
                    <a:pt x="792" y="420"/>
                  </a:lnTo>
                  <a:lnTo>
                    <a:pt x="836" y="412"/>
                  </a:lnTo>
                  <a:lnTo>
                    <a:pt x="880" y="410"/>
                  </a:lnTo>
                  <a:lnTo>
                    <a:pt x="880" y="410"/>
                  </a:lnTo>
                  <a:lnTo>
                    <a:pt x="904" y="412"/>
                  </a:lnTo>
                  <a:lnTo>
                    <a:pt x="926" y="412"/>
                  </a:lnTo>
                  <a:lnTo>
                    <a:pt x="970" y="420"/>
                  </a:lnTo>
                  <a:lnTo>
                    <a:pt x="1012" y="433"/>
                  </a:lnTo>
                  <a:lnTo>
                    <a:pt x="1052" y="447"/>
                  </a:lnTo>
                  <a:lnTo>
                    <a:pt x="1090" y="467"/>
                  </a:lnTo>
                  <a:lnTo>
                    <a:pt x="1124" y="489"/>
                  </a:lnTo>
                  <a:lnTo>
                    <a:pt x="1156" y="515"/>
                  </a:lnTo>
                  <a:lnTo>
                    <a:pt x="1186" y="545"/>
                  </a:lnTo>
                  <a:lnTo>
                    <a:pt x="1212" y="577"/>
                  </a:lnTo>
                  <a:lnTo>
                    <a:pt x="1236" y="611"/>
                  </a:lnTo>
                  <a:lnTo>
                    <a:pt x="1256" y="647"/>
                  </a:lnTo>
                  <a:lnTo>
                    <a:pt x="1272" y="685"/>
                  </a:lnTo>
                  <a:lnTo>
                    <a:pt x="1286" y="725"/>
                  </a:lnTo>
                  <a:lnTo>
                    <a:pt x="1296" y="767"/>
                  </a:lnTo>
                  <a:lnTo>
                    <a:pt x="1300" y="811"/>
                  </a:lnTo>
                  <a:lnTo>
                    <a:pt x="1302" y="855"/>
                  </a:lnTo>
                  <a:lnTo>
                    <a:pt x="1302" y="859"/>
                  </a:lnTo>
                  <a:lnTo>
                    <a:pt x="1302" y="859"/>
                  </a:lnTo>
                  <a:lnTo>
                    <a:pt x="1300" y="903"/>
                  </a:lnTo>
                  <a:lnTo>
                    <a:pt x="1296" y="947"/>
                  </a:lnTo>
                  <a:lnTo>
                    <a:pt x="1286" y="987"/>
                  </a:lnTo>
                  <a:lnTo>
                    <a:pt x="1272" y="1027"/>
                  </a:lnTo>
                  <a:lnTo>
                    <a:pt x="1256" y="1065"/>
                  </a:lnTo>
                  <a:lnTo>
                    <a:pt x="1236" y="1103"/>
                  </a:lnTo>
                  <a:lnTo>
                    <a:pt x="1214" y="1137"/>
                  </a:lnTo>
                  <a:lnTo>
                    <a:pt x="1188" y="1167"/>
                  </a:lnTo>
                  <a:lnTo>
                    <a:pt x="1160" y="1195"/>
                  </a:lnTo>
                  <a:lnTo>
                    <a:pt x="1128" y="1221"/>
                  </a:lnTo>
                  <a:lnTo>
                    <a:pt x="1094" y="1243"/>
                  </a:lnTo>
                  <a:lnTo>
                    <a:pt x="1056" y="1263"/>
                  </a:lnTo>
                  <a:lnTo>
                    <a:pt x="1018" y="1277"/>
                  </a:lnTo>
                  <a:lnTo>
                    <a:pt x="976" y="1290"/>
                  </a:lnTo>
                  <a:lnTo>
                    <a:pt x="932" y="1296"/>
                  </a:lnTo>
                  <a:lnTo>
                    <a:pt x="886" y="1298"/>
                  </a:lnTo>
                  <a:lnTo>
                    <a:pt x="886" y="1298"/>
                  </a:lnTo>
                  <a:lnTo>
                    <a:pt x="862" y="1298"/>
                  </a:lnTo>
                  <a:lnTo>
                    <a:pt x="840" y="1296"/>
                  </a:lnTo>
                  <a:lnTo>
                    <a:pt x="796" y="1290"/>
                  </a:lnTo>
                  <a:lnTo>
                    <a:pt x="754" y="1277"/>
                  </a:lnTo>
                  <a:lnTo>
                    <a:pt x="716" y="1261"/>
                  </a:lnTo>
                  <a:lnTo>
                    <a:pt x="678" y="1243"/>
                  </a:lnTo>
                  <a:lnTo>
                    <a:pt x="644" y="1221"/>
                  </a:lnTo>
                  <a:lnTo>
                    <a:pt x="612" y="1195"/>
                  </a:lnTo>
                  <a:lnTo>
                    <a:pt x="582" y="1165"/>
                  </a:lnTo>
                  <a:lnTo>
                    <a:pt x="556" y="1133"/>
                  </a:lnTo>
                  <a:lnTo>
                    <a:pt x="534" y="1099"/>
                  </a:lnTo>
                  <a:lnTo>
                    <a:pt x="514" y="1063"/>
                  </a:lnTo>
                  <a:lnTo>
                    <a:pt x="496" y="1023"/>
                  </a:lnTo>
                  <a:lnTo>
                    <a:pt x="484" y="983"/>
                  </a:lnTo>
                  <a:lnTo>
                    <a:pt x="474" y="941"/>
                  </a:lnTo>
                  <a:lnTo>
                    <a:pt x="468" y="899"/>
                  </a:lnTo>
                  <a:lnTo>
                    <a:pt x="466" y="855"/>
                  </a:lnTo>
                  <a:close/>
                  <a:moveTo>
                    <a:pt x="0" y="855"/>
                  </a:moveTo>
                  <a:lnTo>
                    <a:pt x="0" y="859"/>
                  </a:lnTo>
                  <a:lnTo>
                    <a:pt x="0" y="859"/>
                  </a:lnTo>
                  <a:lnTo>
                    <a:pt x="0" y="903"/>
                  </a:lnTo>
                  <a:lnTo>
                    <a:pt x="4" y="947"/>
                  </a:lnTo>
                  <a:lnTo>
                    <a:pt x="10" y="989"/>
                  </a:lnTo>
                  <a:lnTo>
                    <a:pt x="16" y="1031"/>
                  </a:lnTo>
                  <a:lnTo>
                    <a:pt x="26" y="1073"/>
                  </a:lnTo>
                  <a:lnTo>
                    <a:pt x="38" y="1113"/>
                  </a:lnTo>
                  <a:lnTo>
                    <a:pt x="50" y="1153"/>
                  </a:lnTo>
                  <a:lnTo>
                    <a:pt x="66" y="1191"/>
                  </a:lnTo>
                  <a:lnTo>
                    <a:pt x="82" y="1229"/>
                  </a:lnTo>
                  <a:lnTo>
                    <a:pt x="102" y="1265"/>
                  </a:lnTo>
                  <a:lnTo>
                    <a:pt x="122" y="1302"/>
                  </a:lnTo>
                  <a:lnTo>
                    <a:pt x="144" y="1336"/>
                  </a:lnTo>
                  <a:lnTo>
                    <a:pt x="168" y="1370"/>
                  </a:lnTo>
                  <a:lnTo>
                    <a:pt x="194" y="1402"/>
                  </a:lnTo>
                  <a:lnTo>
                    <a:pt x="222" y="1432"/>
                  </a:lnTo>
                  <a:lnTo>
                    <a:pt x="250" y="1462"/>
                  </a:lnTo>
                  <a:lnTo>
                    <a:pt x="280" y="1490"/>
                  </a:lnTo>
                  <a:lnTo>
                    <a:pt x="312" y="1516"/>
                  </a:lnTo>
                  <a:lnTo>
                    <a:pt x="346" y="1542"/>
                  </a:lnTo>
                  <a:lnTo>
                    <a:pt x="380" y="1564"/>
                  </a:lnTo>
                  <a:lnTo>
                    <a:pt x="416" y="1586"/>
                  </a:lnTo>
                  <a:lnTo>
                    <a:pt x="452" y="1608"/>
                  </a:lnTo>
                  <a:lnTo>
                    <a:pt x="490" y="1626"/>
                  </a:lnTo>
                  <a:lnTo>
                    <a:pt x="530" y="1642"/>
                  </a:lnTo>
                  <a:lnTo>
                    <a:pt x="570" y="1658"/>
                  </a:lnTo>
                  <a:lnTo>
                    <a:pt x="612" y="1672"/>
                  </a:lnTo>
                  <a:lnTo>
                    <a:pt x="654" y="1682"/>
                  </a:lnTo>
                  <a:lnTo>
                    <a:pt x="698" y="1692"/>
                  </a:lnTo>
                  <a:lnTo>
                    <a:pt x="742" y="1700"/>
                  </a:lnTo>
                  <a:lnTo>
                    <a:pt x="788" y="1704"/>
                  </a:lnTo>
                  <a:lnTo>
                    <a:pt x="834" y="1708"/>
                  </a:lnTo>
                  <a:lnTo>
                    <a:pt x="880" y="1710"/>
                  </a:lnTo>
                  <a:lnTo>
                    <a:pt x="880" y="1710"/>
                  </a:lnTo>
                  <a:lnTo>
                    <a:pt x="928" y="1708"/>
                  </a:lnTo>
                  <a:lnTo>
                    <a:pt x="974" y="1704"/>
                  </a:lnTo>
                  <a:lnTo>
                    <a:pt x="1020" y="1700"/>
                  </a:lnTo>
                  <a:lnTo>
                    <a:pt x="1064" y="1692"/>
                  </a:lnTo>
                  <a:lnTo>
                    <a:pt x="1108" y="1682"/>
                  </a:lnTo>
                  <a:lnTo>
                    <a:pt x="1150" y="1670"/>
                  </a:lnTo>
                  <a:lnTo>
                    <a:pt x="1192" y="1658"/>
                  </a:lnTo>
                  <a:lnTo>
                    <a:pt x="1232" y="1642"/>
                  </a:lnTo>
                  <a:lnTo>
                    <a:pt x="1272" y="1624"/>
                  </a:lnTo>
                  <a:lnTo>
                    <a:pt x="1310" y="1606"/>
                  </a:lnTo>
                  <a:lnTo>
                    <a:pt x="1348" y="1586"/>
                  </a:lnTo>
                  <a:lnTo>
                    <a:pt x="1384" y="1564"/>
                  </a:lnTo>
                  <a:lnTo>
                    <a:pt x="1417" y="1540"/>
                  </a:lnTo>
                  <a:lnTo>
                    <a:pt x="1451" y="1514"/>
                  </a:lnTo>
                  <a:lnTo>
                    <a:pt x="1483" y="1488"/>
                  </a:lnTo>
                  <a:lnTo>
                    <a:pt x="1513" y="1460"/>
                  </a:lnTo>
                  <a:lnTo>
                    <a:pt x="1541" y="1430"/>
                  </a:lnTo>
                  <a:lnTo>
                    <a:pt x="1569" y="1398"/>
                  </a:lnTo>
                  <a:lnTo>
                    <a:pt x="1595" y="1366"/>
                  </a:lnTo>
                  <a:lnTo>
                    <a:pt x="1619" y="1332"/>
                  </a:lnTo>
                  <a:lnTo>
                    <a:pt x="1641" y="1298"/>
                  </a:lnTo>
                  <a:lnTo>
                    <a:pt x="1663" y="1261"/>
                  </a:lnTo>
                  <a:lnTo>
                    <a:pt x="1681" y="1225"/>
                  </a:lnTo>
                  <a:lnTo>
                    <a:pt x="1699" y="1187"/>
                  </a:lnTo>
                  <a:lnTo>
                    <a:pt x="1715" y="1149"/>
                  </a:lnTo>
                  <a:lnTo>
                    <a:pt x="1727" y="1109"/>
                  </a:lnTo>
                  <a:lnTo>
                    <a:pt x="1739" y="1067"/>
                  </a:lnTo>
                  <a:lnTo>
                    <a:pt x="1749" y="1027"/>
                  </a:lnTo>
                  <a:lnTo>
                    <a:pt x="1757" y="985"/>
                  </a:lnTo>
                  <a:lnTo>
                    <a:pt x="1761" y="941"/>
                  </a:lnTo>
                  <a:lnTo>
                    <a:pt x="1765" y="899"/>
                  </a:lnTo>
                  <a:lnTo>
                    <a:pt x="1767" y="855"/>
                  </a:lnTo>
                  <a:lnTo>
                    <a:pt x="1767" y="849"/>
                  </a:lnTo>
                  <a:lnTo>
                    <a:pt x="1767" y="849"/>
                  </a:lnTo>
                  <a:lnTo>
                    <a:pt x="1765" y="807"/>
                  </a:lnTo>
                  <a:lnTo>
                    <a:pt x="1761" y="763"/>
                  </a:lnTo>
                  <a:lnTo>
                    <a:pt x="1757" y="721"/>
                  </a:lnTo>
                  <a:lnTo>
                    <a:pt x="1749" y="679"/>
                  </a:lnTo>
                  <a:lnTo>
                    <a:pt x="1739" y="637"/>
                  </a:lnTo>
                  <a:lnTo>
                    <a:pt x="1729" y="597"/>
                  </a:lnTo>
                  <a:lnTo>
                    <a:pt x="1715" y="557"/>
                  </a:lnTo>
                  <a:lnTo>
                    <a:pt x="1699" y="519"/>
                  </a:lnTo>
                  <a:lnTo>
                    <a:pt x="1683" y="481"/>
                  </a:lnTo>
                  <a:lnTo>
                    <a:pt x="1663" y="445"/>
                  </a:lnTo>
                  <a:lnTo>
                    <a:pt x="1643" y="408"/>
                  </a:lnTo>
                  <a:lnTo>
                    <a:pt x="1621" y="374"/>
                  </a:lnTo>
                  <a:lnTo>
                    <a:pt x="1597" y="340"/>
                  </a:lnTo>
                  <a:lnTo>
                    <a:pt x="1571" y="308"/>
                  </a:lnTo>
                  <a:lnTo>
                    <a:pt x="1543" y="278"/>
                  </a:lnTo>
                  <a:lnTo>
                    <a:pt x="1515" y="248"/>
                  </a:lnTo>
                  <a:lnTo>
                    <a:pt x="1485" y="220"/>
                  </a:lnTo>
                  <a:lnTo>
                    <a:pt x="1453" y="194"/>
                  </a:lnTo>
                  <a:lnTo>
                    <a:pt x="1421" y="168"/>
                  </a:lnTo>
                  <a:lnTo>
                    <a:pt x="1388" y="144"/>
                  </a:lnTo>
                  <a:lnTo>
                    <a:pt x="1352" y="122"/>
                  </a:lnTo>
                  <a:lnTo>
                    <a:pt x="1314" y="102"/>
                  </a:lnTo>
                  <a:lnTo>
                    <a:pt x="1276" y="84"/>
                  </a:lnTo>
                  <a:lnTo>
                    <a:pt x="1236" y="66"/>
                  </a:lnTo>
                  <a:lnTo>
                    <a:pt x="1196" y="52"/>
                  </a:lnTo>
                  <a:lnTo>
                    <a:pt x="1154" y="38"/>
                  </a:lnTo>
                  <a:lnTo>
                    <a:pt x="1112" y="26"/>
                  </a:lnTo>
                  <a:lnTo>
                    <a:pt x="1068" y="18"/>
                  </a:lnTo>
                  <a:lnTo>
                    <a:pt x="1024" y="10"/>
                  </a:lnTo>
                  <a:lnTo>
                    <a:pt x="978" y="4"/>
                  </a:lnTo>
                  <a:lnTo>
                    <a:pt x="932" y="2"/>
                  </a:lnTo>
                  <a:lnTo>
                    <a:pt x="886" y="0"/>
                  </a:lnTo>
                  <a:lnTo>
                    <a:pt x="886" y="0"/>
                  </a:lnTo>
                  <a:lnTo>
                    <a:pt x="838" y="2"/>
                  </a:lnTo>
                  <a:lnTo>
                    <a:pt x="792" y="4"/>
                  </a:lnTo>
                  <a:lnTo>
                    <a:pt x="746" y="10"/>
                  </a:lnTo>
                  <a:lnTo>
                    <a:pt x="702" y="18"/>
                  </a:lnTo>
                  <a:lnTo>
                    <a:pt x="658" y="28"/>
                  </a:lnTo>
                  <a:lnTo>
                    <a:pt x="616" y="38"/>
                  </a:lnTo>
                  <a:lnTo>
                    <a:pt x="574" y="52"/>
                  </a:lnTo>
                  <a:lnTo>
                    <a:pt x="534" y="68"/>
                  </a:lnTo>
                  <a:lnTo>
                    <a:pt x="494" y="84"/>
                  </a:lnTo>
                  <a:lnTo>
                    <a:pt x="456" y="104"/>
                  </a:lnTo>
                  <a:lnTo>
                    <a:pt x="418" y="124"/>
                  </a:lnTo>
                  <a:lnTo>
                    <a:pt x="382" y="146"/>
                  </a:lnTo>
                  <a:lnTo>
                    <a:pt x="348" y="170"/>
                  </a:lnTo>
                  <a:lnTo>
                    <a:pt x="314" y="196"/>
                  </a:lnTo>
                  <a:lnTo>
                    <a:pt x="282" y="222"/>
                  </a:lnTo>
                  <a:lnTo>
                    <a:pt x="252" y="250"/>
                  </a:lnTo>
                  <a:lnTo>
                    <a:pt x="224" y="280"/>
                  </a:lnTo>
                  <a:lnTo>
                    <a:pt x="196" y="310"/>
                  </a:lnTo>
                  <a:lnTo>
                    <a:pt x="170" y="344"/>
                  </a:lnTo>
                  <a:lnTo>
                    <a:pt x="146" y="376"/>
                  </a:lnTo>
                  <a:lnTo>
                    <a:pt x="124" y="412"/>
                  </a:lnTo>
                  <a:lnTo>
                    <a:pt x="102" y="447"/>
                  </a:lnTo>
                  <a:lnTo>
                    <a:pt x="84" y="485"/>
                  </a:lnTo>
                  <a:lnTo>
                    <a:pt x="66" y="523"/>
                  </a:lnTo>
                  <a:lnTo>
                    <a:pt x="52" y="561"/>
                  </a:lnTo>
                  <a:lnTo>
                    <a:pt x="38" y="601"/>
                  </a:lnTo>
                  <a:lnTo>
                    <a:pt x="26" y="641"/>
                  </a:lnTo>
                  <a:lnTo>
                    <a:pt x="16" y="683"/>
                  </a:lnTo>
                  <a:lnTo>
                    <a:pt x="10" y="725"/>
                  </a:lnTo>
                  <a:lnTo>
                    <a:pt x="4" y="767"/>
                  </a:lnTo>
                  <a:lnTo>
                    <a:pt x="0" y="811"/>
                  </a:lnTo>
                  <a:lnTo>
                    <a:pt x="0" y="8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3" name="Rectangle 2"/>
          <p:cNvSpPr/>
          <p:nvPr/>
        </p:nvSpPr>
        <p:spPr>
          <a:xfrm>
            <a:off x="0" y="2080005"/>
            <a:ext cx="12192000" cy="3511296"/>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spc="300" dirty="0">
                <a:blipFill>
                  <a:blip r:embed="rId3"/>
                  <a:stretch>
                    <a:fillRect/>
                  </a:stretch>
                </a:blipFill>
                <a:latin typeface="Lato Black" panose="020F0A02020204030203" pitchFamily="34" charset="0"/>
              </a:rPr>
              <a:t>ANTICIPATORY INNOVATION</a:t>
            </a:r>
            <a:endParaRPr lang="et-EE" sz="4000" spc="300" dirty="0">
              <a:blipFill>
                <a:blip r:embed="rId3"/>
                <a:stretch>
                  <a:fillRect/>
                </a:stretch>
              </a:blipFill>
              <a:latin typeface="Lato Black" panose="020F0A02020204030203" pitchFamily="34" charset="0"/>
            </a:endParaRPr>
          </a:p>
          <a:p>
            <a:pPr algn="ctr"/>
            <a:r>
              <a:rPr lang="et-EE" sz="4000" spc="300" dirty="0">
                <a:blipFill>
                  <a:blip r:embed="rId3"/>
                  <a:stretch>
                    <a:fillRect/>
                  </a:stretch>
                </a:blipFill>
                <a:latin typeface="Lato Black" panose="020F0A02020204030203" pitchFamily="34" charset="0"/>
              </a:rPr>
              <a:t>GOVERNANCE</a:t>
            </a:r>
            <a:endParaRPr lang="en-GB" spc="300" dirty="0">
              <a:blipFill>
                <a:blip r:embed="rId3"/>
                <a:stretch>
                  <a:fillRect/>
                </a:stretch>
              </a:blipFill>
              <a:latin typeface="Lato Black" panose="020F0A02020204030203" pitchFamily="34" charset="0"/>
            </a:endParaRPr>
          </a:p>
          <a:p>
            <a:pPr algn="ctr"/>
            <a:endParaRPr lang="en-US" spc="300" dirty="0">
              <a:blipFill>
                <a:blip r:embed="rId3"/>
                <a:stretch>
                  <a:fillRect/>
                </a:stretch>
              </a:blipFill>
              <a:latin typeface="Lato Black" panose="020F0A02020204030203" pitchFamily="34" charset="0"/>
            </a:endParaRPr>
          </a:p>
          <a:p>
            <a:pPr algn="ctr"/>
            <a:endParaRPr lang="en-US" spc="300" dirty="0">
              <a:blipFill>
                <a:blip r:embed="rId3"/>
                <a:stretch>
                  <a:fillRect/>
                </a:stretch>
              </a:blipFill>
              <a:latin typeface="Lato Black" panose="020F0A02020204030203" pitchFamily="34" charset="0"/>
            </a:endParaRPr>
          </a:p>
        </p:txBody>
      </p:sp>
      <p:cxnSp>
        <p:nvCxnSpPr>
          <p:cNvPr id="5" name="Straight Connector 4"/>
          <p:cNvCxnSpPr/>
          <p:nvPr/>
        </p:nvCxnSpPr>
        <p:spPr>
          <a:xfrm>
            <a:off x="1800979" y="3595525"/>
            <a:ext cx="9079992" cy="0"/>
          </a:xfrm>
          <a:prstGeom prst="line">
            <a:avLst/>
          </a:prstGeom>
          <a:ln/>
        </p:spPr>
        <p:style>
          <a:lnRef idx="1">
            <a:schemeClr val="accent2"/>
          </a:lnRef>
          <a:fillRef idx="0">
            <a:schemeClr val="accent2"/>
          </a:fillRef>
          <a:effectRef idx="0">
            <a:schemeClr val="accent2"/>
          </a:effectRef>
          <a:fontRef idx="minor">
            <a:schemeClr val="tx1"/>
          </a:fontRef>
        </p:style>
      </p:cxnSp>
      <p:pic>
        <p:nvPicPr>
          <p:cNvPr id="5122"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11" y="4498327"/>
            <a:ext cx="2028887" cy="102577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31129" y="4528688"/>
            <a:ext cx="1553752" cy="102577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02966" y="4653822"/>
            <a:ext cx="3232933" cy="705183"/>
          </a:xfrm>
          <a:prstGeom prst="rect">
            <a:avLst/>
          </a:prstGeom>
        </p:spPr>
      </p:pic>
      <p:sp>
        <p:nvSpPr>
          <p:cNvPr id="20" name="Rectangle 19">
            <a:extLst>
              <a:ext uri="{FF2B5EF4-FFF2-40B4-BE49-F238E27FC236}">
                <a16:creationId xmlns:a16="http://schemas.microsoft.com/office/drawing/2014/main" id="{A6C7408B-3DD1-49A1-BA45-1FB08F95F355}"/>
              </a:ext>
            </a:extLst>
          </p:cNvPr>
          <p:cNvSpPr/>
          <p:nvPr/>
        </p:nvSpPr>
        <p:spPr>
          <a:xfrm>
            <a:off x="328031" y="6543408"/>
            <a:ext cx="3700052" cy="230832"/>
          </a:xfrm>
          <a:prstGeom prst="rect">
            <a:avLst/>
          </a:prstGeom>
        </p:spPr>
        <p:txBody>
          <a:bodyPr wrap="non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spc="100" dirty="0">
                <a:solidFill>
                  <a:schemeClr val="bg1"/>
                </a:solidFill>
                <a:latin typeface="Lato" panose="020F0502020204030203" pitchFamily="34" charset="0"/>
              </a:rPr>
              <a:t>ANTICIPATORY INNOVATION GOVERNANCE, 21-08-2019</a:t>
            </a:r>
            <a:endParaRPr kumimoji="0" lang="en-US" sz="2800" b="0" i="0" u="none" strike="noStrike" kern="1200" cap="none" spc="100" normalizeH="0" baseline="0" noProof="0" dirty="0">
              <a:ln>
                <a:noFill/>
              </a:ln>
              <a:solidFill>
                <a:schemeClr val="bg1"/>
              </a:solidFill>
              <a:effectLst/>
              <a:uLnTx/>
              <a:uFillTx/>
              <a:ea typeface="+mn-ea"/>
              <a:cs typeface="+mn-cs"/>
            </a:endParaRPr>
          </a:p>
        </p:txBody>
      </p:sp>
    </p:spTree>
    <p:extLst>
      <p:ext uri="{BB962C8B-B14F-4D97-AF65-F5344CB8AC3E}">
        <p14:creationId xmlns:p14="http://schemas.microsoft.com/office/powerpoint/2010/main" val="2721312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ame 32"/>
          <p:cNvSpPr/>
          <p:nvPr/>
        </p:nvSpPr>
        <p:spPr>
          <a:xfrm>
            <a:off x="0" y="-57150"/>
            <a:ext cx="12192000" cy="6915149"/>
          </a:xfrm>
          <a:prstGeom prst="frame">
            <a:avLst>
              <a:gd name="adj1" fmla="val 1481"/>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16222B"/>
              </a:solidFill>
              <a:effectLst/>
              <a:uLnTx/>
              <a:uFillTx/>
              <a:latin typeface="Lato"/>
              <a:ea typeface="+mn-ea"/>
              <a:cs typeface="+mn-cs"/>
            </a:endParaRPr>
          </a:p>
        </p:txBody>
      </p:sp>
      <p:grpSp>
        <p:nvGrpSpPr>
          <p:cNvPr id="4" name="Group 3"/>
          <p:cNvGrpSpPr/>
          <p:nvPr/>
        </p:nvGrpSpPr>
        <p:grpSpPr>
          <a:xfrm>
            <a:off x="0" y="1213433"/>
            <a:ext cx="12079458" cy="5278368"/>
            <a:chOff x="80512" y="1784183"/>
            <a:chExt cx="11535169" cy="5278368"/>
          </a:xfrm>
        </p:grpSpPr>
        <p:sp>
          <p:nvSpPr>
            <p:cNvPr id="39" name="TextBox 38"/>
            <p:cNvSpPr txBox="1"/>
            <p:nvPr/>
          </p:nvSpPr>
          <p:spPr>
            <a:xfrm>
              <a:off x="2725576" y="2122737"/>
              <a:ext cx="8890105" cy="4939814"/>
            </a:xfrm>
            <a:prstGeom prst="rect">
              <a:avLst/>
            </a:prstGeom>
            <a:noFill/>
          </p:spPr>
          <p:txBody>
            <a:bodyPr wrap="square" rtlCol="0">
              <a:spAutoFit/>
            </a:bodyPr>
            <a:lstStyle/>
            <a:p>
              <a:pPr lvl="0">
                <a:lnSpc>
                  <a:spcPct val="150000"/>
                </a:lnSpc>
                <a:defRPr/>
              </a:pPr>
              <a:r>
                <a:rPr lang="en-US" sz="1400" b="1" spc="100" dirty="0">
                  <a:solidFill>
                    <a:prstClr val="white">
                      <a:lumMod val="65000"/>
                    </a:prstClr>
                  </a:solidFill>
                </a:rPr>
                <a:t>Anticipation</a:t>
              </a:r>
              <a:r>
                <a:rPr lang="en-US" sz="1400" spc="100" dirty="0">
                  <a:solidFill>
                    <a:prstClr val="white">
                      <a:lumMod val="65000"/>
                    </a:prstClr>
                  </a:solidFill>
                </a:rPr>
                <a:t> is the process of creating knowledge – no matter how tentative or qualified – about the different possible futures. This may include, but is not limited to developing not just scenarios of technological alternatives, but techno-moral (value-based) scenarios of the future (</a:t>
              </a:r>
              <a:r>
                <a:rPr lang="en-US" sz="1400" spc="100" dirty="0" err="1">
                  <a:solidFill>
                    <a:prstClr val="white">
                      <a:lumMod val="65000"/>
                    </a:prstClr>
                  </a:solidFill>
                </a:rPr>
                <a:t>Normann</a:t>
              </a:r>
              <a:r>
                <a:rPr lang="en-US" sz="1400" spc="100" dirty="0">
                  <a:solidFill>
                    <a:prstClr val="white">
                      <a:lumMod val="65000"/>
                    </a:prstClr>
                  </a:solidFill>
                </a:rPr>
                <a:t>, 2014).</a:t>
              </a:r>
            </a:p>
            <a:p>
              <a:pPr lvl="0">
                <a:lnSpc>
                  <a:spcPct val="150000"/>
                </a:lnSpc>
                <a:defRPr/>
              </a:pPr>
              <a:r>
                <a:rPr lang="en-US" sz="1400" b="1" spc="100" dirty="0">
                  <a:solidFill>
                    <a:prstClr val="white">
                      <a:lumMod val="65000"/>
                    </a:prstClr>
                  </a:solidFill>
                </a:rPr>
                <a:t>Anticipatory governance </a:t>
              </a:r>
              <a:r>
                <a:rPr lang="en-US" sz="1400" spc="100" dirty="0">
                  <a:solidFill>
                    <a:prstClr val="white">
                      <a:lumMod val="65000"/>
                    </a:prstClr>
                  </a:solidFill>
                </a:rPr>
                <a:t>is the process of acting on a variety of inputs to manage emerging knowledge-based technologies and socio-economic developments while such management is still possible (</a:t>
              </a:r>
              <a:r>
                <a:rPr lang="en-US" sz="1400" spc="100" dirty="0" err="1">
                  <a:solidFill>
                    <a:prstClr val="white">
                      <a:lumMod val="65000"/>
                    </a:prstClr>
                  </a:solidFill>
                </a:rPr>
                <a:t>Guston</a:t>
              </a:r>
              <a:r>
                <a:rPr lang="en-US" sz="1400" spc="100" dirty="0">
                  <a:solidFill>
                    <a:prstClr val="white">
                      <a:lumMod val="65000"/>
                    </a:prstClr>
                  </a:solidFill>
                </a:rPr>
                <a:t>, 2014). This may involve inputs from variety of governance functions (foresight, engagement, policymaking, funding, regulation etc.) in a coordinated manner. </a:t>
              </a:r>
            </a:p>
            <a:p>
              <a:pPr lvl="0">
                <a:lnSpc>
                  <a:spcPct val="150000"/>
                </a:lnSpc>
                <a:defRPr/>
              </a:pPr>
              <a:r>
                <a:rPr lang="en-US" sz="1400" b="1" spc="100" dirty="0">
                  <a:solidFill>
                    <a:prstClr val="white">
                      <a:lumMod val="65000"/>
                    </a:prstClr>
                  </a:solidFill>
                </a:rPr>
                <a:t>Anticipatory regulation </a:t>
              </a:r>
              <a:r>
                <a:rPr lang="en-US" sz="1400" spc="100" dirty="0">
                  <a:solidFill>
                    <a:prstClr val="white">
                      <a:lumMod val="65000"/>
                    </a:prstClr>
                  </a:solidFill>
                </a:rPr>
                <a:t>is a function of anticipatory governance which uses regulatory means to create space for sandboxes, demonstrators, testbeds etc. for various technology options to emerge. This requires an iterative development of regulation and standards around an emerging field (Armstrong and Rae, 2017).</a:t>
              </a:r>
            </a:p>
            <a:p>
              <a:pPr lvl="0">
                <a:lnSpc>
                  <a:spcPct val="150000"/>
                </a:lnSpc>
                <a:defRPr/>
              </a:pPr>
              <a:r>
                <a:rPr lang="en-US" sz="1400" b="1" spc="100" dirty="0">
                  <a:solidFill>
                    <a:prstClr val="white">
                      <a:lumMod val="65000"/>
                    </a:prstClr>
                  </a:solidFill>
                </a:rPr>
                <a:t>Anticipatory innovation governance </a:t>
              </a:r>
              <a:r>
                <a:rPr lang="en-US" sz="1400" spc="100" dirty="0">
                  <a:solidFill>
                    <a:prstClr val="white">
                      <a:lumMod val="65000"/>
                    </a:prstClr>
                  </a:solidFill>
                </a:rPr>
                <a:t>is a broad-based capacity to actively explore options as part of broader anticipatory governance, with a particular aim of spurring on innovations (novel to the context, implemented and value shifting products, services and processes) connected to uncertain futures in the hopes of shaping the former trough the innovative practice (OPSI, 2019). </a:t>
              </a:r>
            </a:p>
            <a:p>
              <a:pPr lvl="0">
                <a:lnSpc>
                  <a:spcPct val="150000"/>
                </a:lnSpc>
                <a:defRPr/>
              </a:pPr>
              <a:endParaRPr lang="en-US" sz="1400" spc="100" dirty="0">
                <a:solidFill>
                  <a:prstClr val="white">
                    <a:lumMod val="65000"/>
                  </a:prstClr>
                </a:solidFill>
              </a:endParaRPr>
            </a:p>
          </p:txBody>
        </p:sp>
        <p:sp>
          <p:nvSpPr>
            <p:cNvPr id="40" name="TextBox 39"/>
            <p:cNvSpPr txBox="1"/>
            <p:nvPr/>
          </p:nvSpPr>
          <p:spPr>
            <a:xfrm>
              <a:off x="80512" y="1784183"/>
              <a:ext cx="2430122"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IN" sz="5400" b="0" i="0" u="none" strike="noStrike" kern="1200" cap="none" spc="0" normalizeH="0" baseline="0" noProof="0" dirty="0">
                <a:ln>
                  <a:noFill/>
                </a:ln>
                <a:blipFill>
                  <a:blip r:embed="rId3"/>
                  <a:stretch>
                    <a:fillRect/>
                  </a:stretch>
                </a:blipFill>
                <a:effectLst/>
                <a:uLnTx/>
                <a:uFillTx/>
                <a:latin typeface="Lato Black"/>
                <a:ea typeface="+mn-ea"/>
                <a:cs typeface="+mn-cs"/>
              </a:endParaRPr>
            </a:p>
          </p:txBody>
        </p:sp>
      </p:grpSp>
      <p:cxnSp>
        <p:nvCxnSpPr>
          <p:cNvPr id="27" name="Straight Connector 26"/>
          <p:cNvCxnSpPr/>
          <p:nvPr/>
        </p:nvCxnSpPr>
        <p:spPr>
          <a:xfrm>
            <a:off x="4972050" y="843421"/>
            <a:ext cx="2247900" cy="0"/>
          </a:xfrm>
          <a:prstGeom prst="line">
            <a:avLst/>
          </a:prstGeom>
          <a:ln w="3175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547365" y="1044156"/>
            <a:ext cx="5097293"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dirty="0">
                <a:ln>
                  <a:noFill/>
                </a:ln>
                <a:solidFill>
                  <a:srgbClr val="BE92BE"/>
                </a:solidFill>
                <a:effectLst/>
                <a:uLnTx/>
                <a:uFillTx/>
                <a:latin typeface="Lato"/>
                <a:ea typeface="+mn-ea"/>
                <a:cs typeface="+mn-cs"/>
              </a:rPr>
              <a:t>Why</a:t>
            </a:r>
            <a:r>
              <a:rPr kumimoji="0" lang="en-IN" sz="1600" b="0" i="0" u="none" strike="noStrike" kern="1200" cap="none" spc="0" normalizeH="0" noProof="0" dirty="0">
                <a:ln>
                  <a:noFill/>
                </a:ln>
                <a:solidFill>
                  <a:srgbClr val="BE92BE"/>
                </a:solidFill>
                <a:effectLst/>
                <a:uLnTx/>
                <a:uFillTx/>
                <a:latin typeface="Lato"/>
                <a:ea typeface="+mn-ea"/>
                <a:cs typeface="+mn-cs"/>
              </a:rPr>
              <a:t> do we talk about anticipatory innovation governance?</a:t>
            </a:r>
            <a:endParaRPr kumimoji="0" lang="en-IN" sz="1600" b="0" i="0" u="none" strike="noStrike" kern="1200" cap="none" spc="0" normalizeH="0" baseline="0" noProof="0" dirty="0">
              <a:ln>
                <a:noFill/>
              </a:ln>
              <a:solidFill>
                <a:srgbClr val="BE92BE"/>
              </a:solidFill>
              <a:effectLst/>
              <a:uLnTx/>
              <a:uFillTx/>
              <a:latin typeface="Lato"/>
              <a:ea typeface="+mn-ea"/>
              <a:cs typeface="+mn-cs"/>
            </a:endParaRPr>
          </a:p>
        </p:txBody>
      </p:sp>
      <p:sp>
        <p:nvSpPr>
          <p:cNvPr id="29" name="TextBox 28"/>
          <p:cNvSpPr txBox="1"/>
          <p:nvPr/>
        </p:nvSpPr>
        <p:spPr>
          <a:xfrm>
            <a:off x="4071700" y="254232"/>
            <a:ext cx="4048609"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800" spc="600" dirty="0">
                <a:gradFill flip="none" rotWithShape="1">
                  <a:gsLst>
                    <a:gs pos="17000">
                      <a:srgbClr val="BE92BE"/>
                    </a:gs>
                    <a:gs pos="99000">
                      <a:srgbClr val="214965"/>
                    </a:gs>
                  </a:gsLst>
                  <a:lin ang="2700000" scaled="1"/>
                  <a:tileRect/>
                </a:gradFill>
                <a:latin typeface="Lato Black"/>
              </a:rPr>
              <a:t>GETTING SPECIFIC</a:t>
            </a:r>
            <a:endParaRPr kumimoji="0" lang="en-IN" sz="2800" b="0" i="0" u="none" strike="noStrike" kern="1200" cap="none" spc="600" normalizeH="0" baseline="0" noProof="0" dirty="0">
              <a:ln>
                <a:noFill/>
              </a:ln>
              <a:gradFill flip="none" rotWithShape="1">
                <a:gsLst>
                  <a:gs pos="17000">
                    <a:srgbClr val="BE92BE"/>
                  </a:gs>
                  <a:gs pos="99000">
                    <a:srgbClr val="214965"/>
                  </a:gs>
                </a:gsLst>
                <a:lin ang="2700000" scaled="1"/>
                <a:tileRect/>
              </a:gradFill>
              <a:effectLst/>
              <a:uLnTx/>
              <a:uFillTx/>
              <a:latin typeface="Lato Black"/>
              <a:ea typeface="+mn-ea"/>
              <a:cs typeface="+mn-cs"/>
            </a:endParaRPr>
          </a:p>
        </p:txBody>
      </p:sp>
      <p:cxnSp>
        <p:nvCxnSpPr>
          <p:cNvPr id="3" name="Straight Connector 2"/>
          <p:cNvCxnSpPr/>
          <p:nvPr/>
        </p:nvCxnSpPr>
        <p:spPr>
          <a:xfrm>
            <a:off x="2657330" y="1675098"/>
            <a:ext cx="0" cy="4436944"/>
          </a:xfrm>
          <a:prstGeom prst="line">
            <a:avLst/>
          </a:prstGeom>
          <a:ln w="41275">
            <a:gradFill>
              <a:gsLst>
                <a:gs pos="0">
                  <a:schemeClr val="bg2"/>
                </a:gs>
                <a:gs pos="100000">
                  <a:schemeClr val="accent6"/>
                </a:gs>
              </a:gsLst>
              <a:lin ang="5400000" scaled="1"/>
            </a:gra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10249" y="1551987"/>
            <a:ext cx="1579278" cy="4801314"/>
          </a:xfrm>
          <a:prstGeom prst="rect">
            <a:avLst/>
          </a:prstGeom>
        </p:spPr>
        <p:txBody>
          <a:bodyPr wrap="none">
            <a:spAutoFit/>
          </a:bodyPr>
          <a:lstStyle/>
          <a:p>
            <a:pPr lvl="0" algn="r">
              <a:defRPr/>
            </a:pPr>
            <a:r>
              <a:rPr lang="da-DK" dirty="0">
                <a:blipFill>
                  <a:blip r:embed="rId3"/>
                  <a:stretch>
                    <a:fillRect/>
                  </a:stretch>
                </a:blipFill>
                <a:latin typeface="Lato Black"/>
              </a:rPr>
              <a:t>ANTICIPATION</a:t>
            </a:r>
          </a:p>
          <a:p>
            <a:pPr lvl="0" algn="r">
              <a:defRPr/>
            </a:pPr>
            <a:endParaRPr lang="da-DK" dirty="0">
              <a:blipFill>
                <a:blip r:embed="rId3"/>
                <a:stretch>
                  <a:fillRect/>
                </a:stretch>
              </a:blipFill>
              <a:latin typeface="Lato Black"/>
            </a:endParaRPr>
          </a:p>
          <a:p>
            <a:pPr lvl="0" algn="r">
              <a:defRPr/>
            </a:pPr>
            <a:endParaRPr lang="da-DK" dirty="0">
              <a:blipFill>
                <a:blip r:embed="rId3"/>
                <a:stretch>
                  <a:fillRect/>
                </a:stretch>
              </a:blipFill>
              <a:latin typeface="Lato Black"/>
            </a:endParaRPr>
          </a:p>
          <a:p>
            <a:pPr lvl="0" algn="r">
              <a:defRPr/>
            </a:pPr>
            <a:endParaRPr lang="da-DK" dirty="0">
              <a:blipFill>
                <a:blip r:embed="rId3"/>
                <a:stretch>
                  <a:fillRect/>
                </a:stretch>
              </a:blipFill>
              <a:latin typeface="Lato Black"/>
            </a:endParaRPr>
          </a:p>
          <a:p>
            <a:pPr lvl="0" algn="r">
              <a:defRPr/>
            </a:pPr>
            <a:r>
              <a:rPr lang="da-DK" dirty="0">
                <a:blipFill>
                  <a:blip r:embed="rId3"/>
                  <a:stretch>
                    <a:fillRect/>
                  </a:stretch>
                </a:blipFill>
                <a:latin typeface="Lato Black"/>
              </a:rPr>
              <a:t>ANTICIPATORY </a:t>
            </a:r>
          </a:p>
          <a:p>
            <a:pPr lvl="0" algn="r">
              <a:defRPr/>
            </a:pPr>
            <a:r>
              <a:rPr lang="da-DK" dirty="0">
                <a:blipFill>
                  <a:blip r:embed="rId3"/>
                  <a:stretch>
                    <a:fillRect/>
                  </a:stretch>
                </a:blipFill>
                <a:latin typeface="Lato Black"/>
              </a:rPr>
              <a:t>GOVERNANCE</a:t>
            </a:r>
          </a:p>
          <a:p>
            <a:pPr lvl="0" algn="r">
              <a:defRPr/>
            </a:pPr>
            <a:endParaRPr lang="da-DK" dirty="0">
              <a:blipFill>
                <a:blip r:embed="rId3"/>
                <a:stretch>
                  <a:fillRect/>
                </a:stretch>
              </a:blipFill>
              <a:latin typeface="Lato Black"/>
            </a:endParaRPr>
          </a:p>
          <a:p>
            <a:pPr lvl="0" algn="r">
              <a:defRPr/>
            </a:pPr>
            <a:endParaRPr lang="da-DK" dirty="0">
              <a:blipFill>
                <a:blip r:embed="rId3"/>
                <a:stretch>
                  <a:fillRect/>
                </a:stretch>
              </a:blipFill>
              <a:latin typeface="Lato Black"/>
            </a:endParaRPr>
          </a:p>
          <a:p>
            <a:pPr lvl="0" algn="r">
              <a:defRPr/>
            </a:pPr>
            <a:r>
              <a:rPr lang="da-DK" dirty="0">
                <a:blipFill>
                  <a:blip r:embed="rId3"/>
                  <a:stretch>
                    <a:fillRect/>
                  </a:stretch>
                </a:blipFill>
                <a:latin typeface="Lato Black"/>
              </a:rPr>
              <a:t>ANTICIPATORY</a:t>
            </a:r>
          </a:p>
          <a:p>
            <a:pPr lvl="0" algn="r">
              <a:defRPr/>
            </a:pPr>
            <a:r>
              <a:rPr lang="da-DK" dirty="0">
                <a:blipFill>
                  <a:blip r:embed="rId3"/>
                  <a:stretch>
                    <a:fillRect/>
                  </a:stretch>
                </a:blipFill>
                <a:latin typeface="Lato Black"/>
              </a:rPr>
              <a:t>REGULATION</a:t>
            </a:r>
          </a:p>
          <a:p>
            <a:pPr lvl="0" algn="r">
              <a:defRPr/>
            </a:pPr>
            <a:endParaRPr lang="da-DK" dirty="0">
              <a:blipFill>
                <a:blip r:embed="rId3"/>
                <a:stretch>
                  <a:fillRect/>
                </a:stretch>
              </a:blipFill>
              <a:latin typeface="Lato Black"/>
            </a:endParaRPr>
          </a:p>
          <a:p>
            <a:pPr lvl="0" algn="r">
              <a:defRPr/>
            </a:pPr>
            <a:endParaRPr lang="da-DK" dirty="0">
              <a:blipFill>
                <a:blip r:embed="rId3"/>
                <a:stretch>
                  <a:fillRect/>
                </a:stretch>
              </a:blipFill>
              <a:latin typeface="Lato Black"/>
            </a:endParaRPr>
          </a:p>
          <a:p>
            <a:pPr lvl="0" algn="r">
              <a:defRPr/>
            </a:pPr>
            <a:r>
              <a:rPr lang="da-DK" dirty="0">
                <a:blipFill>
                  <a:blip r:embed="rId3"/>
                  <a:stretch>
                    <a:fillRect/>
                  </a:stretch>
                </a:blipFill>
                <a:latin typeface="Lato Black"/>
              </a:rPr>
              <a:t>ANTICIPATORY</a:t>
            </a:r>
          </a:p>
          <a:p>
            <a:pPr lvl="0" algn="r">
              <a:defRPr/>
            </a:pPr>
            <a:r>
              <a:rPr lang="da-DK" dirty="0">
                <a:blipFill>
                  <a:blip r:embed="rId3"/>
                  <a:stretch>
                    <a:fillRect/>
                  </a:stretch>
                </a:blipFill>
                <a:latin typeface="Lato Black"/>
              </a:rPr>
              <a:t>INNOVATION </a:t>
            </a:r>
          </a:p>
          <a:p>
            <a:pPr lvl="0" algn="r">
              <a:defRPr/>
            </a:pPr>
            <a:r>
              <a:rPr lang="da-DK" dirty="0">
                <a:blipFill>
                  <a:blip r:embed="rId3"/>
                  <a:stretch>
                    <a:fillRect/>
                  </a:stretch>
                </a:blipFill>
                <a:latin typeface="Lato Black"/>
              </a:rPr>
              <a:t>GOVERNANCE</a:t>
            </a:r>
          </a:p>
          <a:p>
            <a:pPr lvl="0" algn="r">
              <a:defRPr/>
            </a:pPr>
            <a:endParaRPr lang="da-DK" dirty="0">
              <a:blipFill>
                <a:blip r:embed="rId3"/>
                <a:stretch>
                  <a:fillRect/>
                </a:stretch>
              </a:blipFill>
              <a:latin typeface="Lato Black"/>
            </a:endParaRPr>
          </a:p>
          <a:p>
            <a:pPr lvl="0" algn="r">
              <a:defRPr/>
            </a:pPr>
            <a:r>
              <a:rPr lang="da-DK" dirty="0">
                <a:blipFill>
                  <a:blip r:embed="rId3"/>
                  <a:stretch>
                    <a:fillRect/>
                  </a:stretch>
                </a:blipFill>
                <a:latin typeface="Lato Black"/>
              </a:rPr>
              <a:t>.</a:t>
            </a:r>
            <a:endParaRPr lang="en-IN" dirty="0">
              <a:blipFill>
                <a:blip r:embed="rId3"/>
                <a:stretch>
                  <a:fillRect/>
                </a:stretch>
              </a:blipFill>
              <a:latin typeface="Lato Black"/>
            </a:endParaRPr>
          </a:p>
        </p:txBody>
      </p:sp>
      <p:sp>
        <p:nvSpPr>
          <p:cNvPr id="14" name="Rectangle 13">
            <a:extLst>
              <a:ext uri="{FF2B5EF4-FFF2-40B4-BE49-F238E27FC236}">
                <a16:creationId xmlns:a16="http://schemas.microsoft.com/office/drawing/2014/main" id="{A6C7408B-3DD1-49A1-BA45-1FB08F95F355}"/>
              </a:ext>
            </a:extLst>
          </p:cNvPr>
          <p:cNvSpPr/>
          <p:nvPr/>
        </p:nvSpPr>
        <p:spPr>
          <a:xfrm>
            <a:off x="182880" y="6540879"/>
            <a:ext cx="4644019" cy="230832"/>
          </a:xfrm>
          <a:prstGeom prst="rect">
            <a:avLst/>
          </a:prstGeom>
          <a:solidFill>
            <a:schemeClr val="bg1"/>
          </a:solidFill>
          <a:ln>
            <a:noFill/>
          </a:ln>
        </p:spPr>
        <p:txBody>
          <a:bodyPr wrap="square">
            <a:spAutoFit/>
          </a:bodyPr>
          <a:lstStyle/>
          <a:p>
            <a:pPr lvl="0">
              <a:lnSpc>
                <a:spcPct val="90000"/>
              </a:lnSpc>
              <a:spcBef>
                <a:spcPts val="1000"/>
              </a:spcBef>
              <a:defRPr/>
            </a:pPr>
            <a:r>
              <a:rPr lang="en-US" sz="1000" spc="100" dirty="0">
                <a:solidFill>
                  <a:schemeClr val="accent1">
                    <a:lumMod val="50000"/>
                  </a:schemeClr>
                </a:solidFill>
                <a:latin typeface="Lato" panose="020F0502020204030203" pitchFamily="34" charset="0"/>
              </a:rPr>
              <a:t>AIG EXPERT GROUP MEETING IN PARIS, OECD</a:t>
            </a:r>
          </a:p>
        </p:txBody>
      </p:sp>
    </p:spTree>
    <p:extLst>
      <p:ext uri="{BB962C8B-B14F-4D97-AF65-F5344CB8AC3E}">
        <p14:creationId xmlns:p14="http://schemas.microsoft.com/office/powerpoint/2010/main" val="455039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image8.png"/>
          <p:cNvPicPr>
            <a:picLocks noChangeAspect="1" noChangeArrowheads="1"/>
          </p:cNvPicPr>
          <p:nvPr/>
        </p:nvPicPr>
        <p:blipFill>
          <a:blip r:embed="rId2">
            <a:extLst>
              <a:ext uri="{28A0092B-C50C-407E-A947-70E740481C1C}">
                <a14:useLocalDpi xmlns:a14="http://schemas.microsoft.com/office/drawing/2010/main" val="0"/>
              </a:ext>
            </a:extLst>
          </a:blip>
          <a:srcRect l="4152" t="11787" r="5481" b="19449"/>
          <a:stretch>
            <a:fillRect/>
          </a:stretch>
        </p:blipFill>
        <p:spPr bwMode="auto">
          <a:xfrm>
            <a:off x="420630" y="1019783"/>
            <a:ext cx="7929758" cy="509331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607852" y="5931549"/>
            <a:ext cx="1217449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900" b="0" i="1" u="none" strike="noStrike" cap="none" normalizeH="0" baseline="0" dirty="0">
                <a:ln>
                  <a:noFill/>
                </a:ln>
                <a:solidFill>
                  <a:schemeClr val="tx1"/>
                </a:solidFill>
                <a:effectLst/>
                <a:latin typeface="Arial" panose="020B0604020202020204" pitchFamily="34" charset="0"/>
                <a:ea typeface="Cambria" panose="02040503050406030204" pitchFamily="18" charset="0"/>
                <a:cs typeface="Times New Roman" panose="02020603050405020304" pitchFamily="18" charset="0"/>
              </a:rPr>
              <a:t>Source: </a:t>
            </a:r>
            <a:r>
              <a:rPr kumimoji="0" lang="fr-FR" altLang="en-US" sz="900" b="0" i="0" u="none" strike="noStrike" cap="none" normalizeH="0" baseline="0" dirty="0">
                <a:ln>
                  <a:noFill/>
                </a:ln>
                <a:solidFill>
                  <a:schemeClr val="tx1"/>
                </a:solidFill>
                <a:effectLst/>
                <a:latin typeface="Arial" panose="020B0604020202020204" pitchFamily="34" charset="0"/>
                <a:ea typeface="Cambria" panose="02040503050406030204" pitchFamily="18" charset="0"/>
                <a:cs typeface="Times New Roman" panose="02020603050405020304" pitchFamily="18" charset="0"/>
                <a:hlinkClick r:id="rId3"/>
              </a:rPr>
              <a:t>www.gartner.com/smarterwithgartner/top-trends-from-gartner-hype-cycle-for-digital-government-technology-2018</a:t>
            </a:r>
            <a:r>
              <a:rPr kumimoji="0" lang="fr-FR" altLang="en-US" sz="900" b="0" i="0" u="none" strike="noStrike" cap="none" normalizeH="0" baseline="0" dirty="0">
                <a:ln>
                  <a:noFill/>
                </a:ln>
                <a:solidFill>
                  <a:schemeClr val="tx1"/>
                </a:solidFill>
                <a:effectLst/>
                <a:latin typeface="Arial" panose="020B0604020202020204" pitchFamily="34" charset="0"/>
                <a:ea typeface="Cambria" panose="02040503050406030204" pitchFamily="18" charset="0"/>
                <a:cs typeface="Times New Roman" panose="02020603050405020304" pitchFamily="18" charset="0"/>
              </a:rPr>
              <a:t>.</a:t>
            </a:r>
          </a:p>
          <a:p>
            <a:pPr lvl="0" eaLnBrk="0" fontAlgn="base" hangingPunct="0">
              <a:spcBef>
                <a:spcPct val="0"/>
              </a:spcBef>
              <a:spcAft>
                <a:spcPct val="0"/>
              </a:spcAft>
            </a:pPr>
            <a:r>
              <a:rPr lang="fr-FR" altLang="en-US" sz="900" dirty="0">
                <a:latin typeface="Arial" panose="020B0604020202020204" pitchFamily="34" charset="0"/>
                <a:ea typeface="Cambria" panose="02040503050406030204" pitchFamily="18" charset="0"/>
                <a:cs typeface="Times New Roman" panose="02020603050405020304" pitchFamily="18" charset="0"/>
              </a:rPr>
              <a:t>*https://towardsdatascience.com/no-machine-learning-is-not-just-glorified-statistics-26d3952234e3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
        <p:nvSpPr>
          <p:cNvPr id="5" name="Frame 4"/>
          <p:cNvSpPr/>
          <p:nvPr/>
        </p:nvSpPr>
        <p:spPr>
          <a:xfrm>
            <a:off x="0" y="-57150"/>
            <a:ext cx="12192000" cy="6915149"/>
          </a:xfrm>
          <a:prstGeom prst="frame">
            <a:avLst>
              <a:gd name="adj1" fmla="val 1481"/>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16222B"/>
              </a:solidFill>
              <a:effectLst/>
              <a:uLnTx/>
              <a:uFillTx/>
              <a:latin typeface="Lato"/>
              <a:ea typeface="+mn-ea"/>
              <a:cs typeface="+mn-cs"/>
            </a:endParaRPr>
          </a:p>
        </p:txBody>
      </p:sp>
      <p:sp>
        <p:nvSpPr>
          <p:cNvPr id="6" name="TextBox 5">
            <a:extLst>
              <a:ext uri="{FF2B5EF4-FFF2-40B4-BE49-F238E27FC236}">
                <a16:creationId xmlns:a16="http://schemas.microsoft.com/office/drawing/2014/main" id="{DDE6809E-526B-9940-9587-2C921810B43C}"/>
              </a:ext>
            </a:extLst>
          </p:cNvPr>
          <p:cNvSpPr txBox="1"/>
          <p:nvPr/>
        </p:nvSpPr>
        <p:spPr>
          <a:xfrm>
            <a:off x="140364" y="224278"/>
            <a:ext cx="12051636" cy="461665"/>
          </a:xfrm>
          <a:prstGeom prst="rect">
            <a:avLst/>
          </a:prstGeom>
          <a:noFill/>
        </p:spPr>
        <p:txBody>
          <a:bodyPr wrap="square" rtlCol="0">
            <a:spAutoFit/>
          </a:bodyPr>
          <a:lstStyle/>
          <a:p>
            <a:pPr lvl="0" algn="ctr">
              <a:defRPr/>
            </a:pPr>
            <a:r>
              <a:rPr lang="en-US" sz="2400" spc="300" dirty="0">
                <a:blipFill>
                  <a:blip r:embed="rId5"/>
                  <a:stretch>
                    <a:fillRect/>
                  </a:stretch>
                </a:blipFill>
                <a:latin typeface="Lato Black" panose="020F0A02020204030203" pitchFamily="34" charset="0"/>
              </a:rPr>
              <a:t>GARTNER HYPE CYCLE FOR DIGITAL GOVERNMENT TECHNOLOGY, 2018</a:t>
            </a:r>
          </a:p>
        </p:txBody>
      </p:sp>
      <p:cxnSp>
        <p:nvCxnSpPr>
          <p:cNvPr id="7" name="Straight Connector 6">
            <a:extLst>
              <a:ext uri="{FF2B5EF4-FFF2-40B4-BE49-F238E27FC236}">
                <a16:creationId xmlns:a16="http://schemas.microsoft.com/office/drawing/2014/main" id="{2D3452EC-B89C-4896-8A40-5E5A33ABD851}"/>
              </a:ext>
            </a:extLst>
          </p:cNvPr>
          <p:cNvCxnSpPr/>
          <p:nvPr/>
        </p:nvCxnSpPr>
        <p:spPr>
          <a:xfrm>
            <a:off x="5192568" y="681607"/>
            <a:ext cx="17145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DF98AB9E-1742-4E0D-A87F-E2D0F0FA0821}"/>
              </a:ext>
            </a:extLst>
          </p:cNvPr>
          <p:cNvSpPr/>
          <p:nvPr/>
        </p:nvSpPr>
        <p:spPr>
          <a:xfrm>
            <a:off x="1447098" y="917332"/>
            <a:ext cx="9220200" cy="461665"/>
          </a:xfrm>
          <a:prstGeom prst="rect">
            <a:avLst/>
          </a:prstGeom>
        </p:spPr>
        <p:txBody>
          <a:bodyPr wrap="square" anchor="ctr">
            <a:spAutoFit/>
          </a:bodyPr>
          <a:lstStyle/>
          <a:p>
            <a:pPr lvl="0" algn="ctr"/>
            <a:r>
              <a:rPr lang="en-US" sz="1200" dirty="0">
                <a:solidFill>
                  <a:schemeClr val="accent5"/>
                </a:solidFill>
              </a:rPr>
              <a:t>HYPE OF REALITY?</a:t>
            </a:r>
          </a:p>
          <a:p>
            <a:pPr lvl="0" algn="ctr"/>
            <a:endParaRPr lang="en-US" sz="1200" i="1" dirty="0">
              <a:solidFill>
                <a:schemeClr val="accent5"/>
              </a:solidFill>
            </a:endParaRPr>
          </a:p>
        </p:txBody>
      </p:sp>
      <p:sp>
        <p:nvSpPr>
          <p:cNvPr id="4" name="Rectangle 3"/>
          <p:cNvSpPr/>
          <p:nvPr/>
        </p:nvSpPr>
        <p:spPr>
          <a:xfrm>
            <a:off x="8141948" y="1061322"/>
            <a:ext cx="4258493" cy="1831271"/>
          </a:xfrm>
          <a:prstGeom prst="rect">
            <a:avLst/>
          </a:prstGeom>
        </p:spPr>
        <p:txBody>
          <a:bodyPr wrap="square">
            <a:spAutoFit/>
          </a:bodyPr>
          <a:lstStyle/>
          <a:p>
            <a:pPr marL="648335" marR="648335">
              <a:spcAft>
                <a:spcPts val="600"/>
              </a:spcAft>
            </a:pPr>
            <a:r>
              <a:rPr lang="en-GB" i="1" dirty="0">
                <a:solidFill>
                  <a:srgbClr val="404040"/>
                </a:solidFill>
                <a:latin typeface="+mj-lt"/>
                <a:ea typeface="Cambria" panose="02040503050406030204" pitchFamily="18" charset="0"/>
                <a:cs typeface="Times New Roman" panose="02020603050405020304" pitchFamily="18" charset="0"/>
              </a:rPr>
              <a:t>When you’re fundraising, it’s AI. When you’re hiring, it’s ML. When you’re implementing, it’s logistic regression.</a:t>
            </a:r>
          </a:p>
          <a:p>
            <a:pPr marL="648335" marR="648335">
              <a:spcAft>
                <a:spcPts val="600"/>
              </a:spcAft>
            </a:pPr>
            <a:r>
              <a:rPr lang="en-GB" i="1" dirty="0">
                <a:solidFill>
                  <a:srgbClr val="404040"/>
                </a:solidFill>
                <a:latin typeface="+mj-lt"/>
                <a:ea typeface="Cambria" panose="02040503050406030204" pitchFamily="18" charset="0"/>
                <a:cs typeface="Times New Roman" panose="02020603050405020304" pitchFamily="18" charset="0"/>
              </a:rPr>
              <a:t>– everyone on Twitter ever*</a:t>
            </a:r>
          </a:p>
        </p:txBody>
      </p:sp>
    </p:spTree>
    <p:extLst>
      <p:ext uri="{BB962C8B-B14F-4D97-AF65-F5344CB8AC3E}">
        <p14:creationId xmlns:p14="http://schemas.microsoft.com/office/powerpoint/2010/main" val="3322287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rotWithShape="1">
          <a:blip r:embed="rId3">
            <a:extLst>
              <a:ext uri="{28A0092B-C50C-407E-A947-70E740481C1C}">
                <a14:useLocalDpi xmlns:a14="http://schemas.microsoft.com/office/drawing/2010/main" val="0"/>
              </a:ext>
            </a:extLst>
          </a:blip>
          <a:srcRect t="1" r="97500" b="49557"/>
          <a:stretch/>
        </p:blipFill>
        <p:spPr>
          <a:xfrm>
            <a:off x="0" y="1952178"/>
            <a:ext cx="304800" cy="4105124"/>
          </a:xfrm>
          <a:prstGeom prst="rect">
            <a:avLst/>
          </a:prstGeom>
        </p:spPr>
      </p:pic>
      <p:sp>
        <p:nvSpPr>
          <p:cNvPr id="20" name="TextBox 19"/>
          <p:cNvSpPr txBox="1"/>
          <p:nvPr/>
        </p:nvSpPr>
        <p:spPr>
          <a:xfrm>
            <a:off x="2374282" y="1937228"/>
            <a:ext cx="5050972" cy="646331"/>
          </a:xfrm>
          <a:prstGeom prst="rect">
            <a:avLst/>
          </a:prstGeom>
          <a:noFill/>
        </p:spPr>
        <p:txBody>
          <a:bodyPr wrap="square" rtlCol="0">
            <a:spAutoFit/>
          </a:bodyPr>
          <a:lstStyle/>
          <a:p>
            <a:pPr lvl="0" algn="ctr">
              <a:defRPr/>
            </a:pPr>
            <a:r>
              <a:rPr lang="en-IN" b="1" dirty="0">
                <a:solidFill>
                  <a:srgbClr val="7684B2"/>
                </a:solidFill>
                <a:latin typeface="Lato" panose="020F0502020204030203"/>
              </a:rPr>
              <a:t>UNCOVERING </a:t>
            </a:r>
          </a:p>
          <a:p>
            <a:pPr lvl="0" algn="ctr">
              <a:defRPr/>
            </a:pPr>
            <a:r>
              <a:rPr lang="en-IN" b="1" dirty="0">
                <a:solidFill>
                  <a:srgbClr val="7684B2"/>
                </a:solidFill>
                <a:latin typeface="Lato" panose="020F0502020204030203"/>
              </a:rPr>
              <a:t>WHAT IS NEXT</a:t>
            </a:r>
          </a:p>
        </p:txBody>
      </p:sp>
      <p:sp>
        <p:nvSpPr>
          <p:cNvPr id="24" name="TextBox 23"/>
          <p:cNvSpPr txBox="1"/>
          <p:nvPr/>
        </p:nvSpPr>
        <p:spPr>
          <a:xfrm>
            <a:off x="3111679" y="457448"/>
            <a:ext cx="5685275"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4000" b="0" i="0" u="none" strike="noStrike" kern="1200" cap="none" spc="600" normalizeH="0" baseline="0" noProof="0" dirty="0">
                <a:ln>
                  <a:noFill/>
                </a:ln>
                <a:gradFill flip="none" rotWithShape="1">
                  <a:gsLst>
                    <a:gs pos="17000">
                      <a:srgbClr val="BE92BE"/>
                    </a:gs>
                    <a:gs pos="99000">
                      <a:srgbClr val="214965"/>
                    </a:gs>
                  </a:gsLst>
                  <a:lin ang="2700000" scaled="1"/>
                  <a:tileRect/>
                </a:gradFill>
                <a:effectLst/>
                <a:uLnTx/>
                <a:uFillTx/>
                <a:latin typeface="Lato Black"/>
                <a:ea typeface="+mn-ea"/>
                <a:cs typeface="+mn-cs"/>
              </a:rPr>
              <a:t>WHAT OPSI DOES</a:t>
            </a:r>
          </a:p>
        </p:txBody>
      </p:sp>
      <p:sp>
        <p:nvSpPr>
          <p:cNvPr id="28" name="TextBox 27"/>
          <p:cNvSpPr txBox="1"/>
          <p:nvPr/>
        </p:nvSpPr>
        <p:spPr>
          <a:xfrm>
            <a:off x="7360705" y="2008822"/>
            <a:ext cx="367226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b="1" i="0" u="none" strike="noStrike" kern="1200" cap="none" spc="0" normalizeH="0" baseline="0" noProof="0" dirty="0">
                <a:ln>
                  <a:noFill/>
                </a:ln>
                <a:solidFill>
                  <a:srgbClr val="7684B2"/>
                </a:solidFill>
                <a:effectLst/>
                <a:uLnTx/>
                <a:uFillTx/>
                <a:latin typeface="Lato"/>
                <a:ea typeface="+mn-ea"/>
                <a:cs typeface="+mn-cs"/>
              </a:rPr>
              <a:t>TURNING THE NEW INTO NORMAL</a:t>
            </a:r>
          </a:p>
        </p:txBody>
      </p:sp>
      <p:sp>
        <p:nvSpPr>
          <p:cNvPr id="29" name="TextBox 28"/>
          <p:cNvSpPr txBox="1"/>
          <p:nvPr/>
        </p:nvSpPr>
        <p:spPr>
          <a:xfrm>
            <a:off x="602701" y="1945551"/>
            <a:ext cx="2256306" cy="646331"/>
          </a:xfrm>
          <a:prstGeom prst="rect">
            <a:avLst/>
          </a:prstGeom>
          <a:noFill/>
        </p:spPr>
        <p:txBody>
          <a:bodyPr wrap="square" rtlCol="0">
            <a:spAutoFit/>
          </a:bodyPr>
          <a:lstStyle/>
          <a:p>
            <a:pPr lvl="0" algn="ctr">
              <a:defRPr/>
            </a:pPr>
            <a:r>
              <a:rPr lang="en-US" b="1" dirty="0">
                <a:solidFill>
                  <a:srgbClr val="7684B2"/>
                </a:solidFill>
                <a:latin typeface="Lato" panose="020F0502020204030203"/>
              </a:rPr>
              <a:t>PROVIDING TRUSTED ADVICE</a:t>
            </a:r>
          </a:p>
        </p:txBody>
      </p:sp>
      <p:pic>
        <p:nvPicPr>
          <p:cNvPr id="32" name="Picture 31"/>
          <p:cNvPicPr>
            <a:picLocks noChangeAspect="1"/>
          </p:cNvPicPr>
          <p:nvPr/>
        </p:nvPicPr>
        <p:blipFill rotWithShape="1">
          <a:blip r:embed="rId3">
            <a:extLst>
              <a:ext uri="{28A0092B-C50C-407E-A947-70E740481C1C}">
                <a14:useLocalDpi xmlns:a14="http://schemas.microsoft.com/office/drawing/2010/main" val="0"/>
              </a:ext>
            </a:extLst>
          </a:blip>
          <a:srcRect l="96582" t="1" r="918" b="49557"/>
          <a:stretch/>
        </p:blipFill>
        <p:spPr>
          <a:xfrm>
            <a:off x="11887200" y="1952178"/>
            <a:ext cx="304800" cy="4105124"/>
          </a:xfrm>
          <a:prstGeom prst="rect">
            <a:avLst/>
          </a:prstGeom>
        </p:spPr>
      </p:pic>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4687" y="3090825"/>
            <a:ext cx="2212657" cy="290523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5"/>
          <a:stretch>
            <a:fillRect/>
          </a:stretch>
        </p:blipFill>
        <p:spPr>
          <a:xfrm>
            <a:off x="630745" y="2945081"/>
            <a:ext cx="2200218" cy="310002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4" name="Picture 3"/>
          <p:cNvPicPr>
            <a:picLocks noChangeAspect="1"/>
          </p:cNvPicPr>
          <p:nvPr/>
        </p:nvPicPr>
        <p:blipFill>
          <a:blip r:embed="rId6"/>
          <a:stretch>
            <a:fillRect/>
          </a:stretch>
        </p:blipFill>
        <p:spPr>
          <a:xfrm>
            <a:off x="6737676" y="3025520"/>
            <a:ext cx="2225842" cy="293914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7" name="Picture 6"/>
          <p:cNvPicPr>
            <a:picLocks noChangeAspect="1"/>
          </p:cNvPicPr>
          <p:nvPr/>
        </p:nvPicPr>
        <p:blipFill>
          <a:blip r:embed="rId7"/>
          <a:stretch>
            <a:fillRect/>
          </a:stretch>
        </p:blipFill>
        <p:spPr>
          <a:xfrm>
            <a:off x="9402127" y="3090825"/>
            <a:ext cx="2168150" cy="287384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2" name="Rectangle 11">
            <a:extLst>
              <a:ext uri="{FF2B5EF4-FFF2-40B4-BE49-F238E27FC236}">
                <a16:creationId xmlns:a16="http://schemas.microsoft.com/office/drawing/2014/main" id="{A6C7408B-3DD1-49A1-BA45-1FB08F95F355}"/>
              </a:ext>
            </a:extLst>
          </p:cNvPr>
          <p:cNvSpPr/>
          <p:nvPr/>
        </p:nvSpPr>
        <p:spPr>
          <a:xfrm>
            <a:off x="328031" y="6501123"/>
            <a:ext cx="3480040" cy="230832"/>
          </a:xfrm>
          <a:prstGeom prst="rect">
            <a:avLst/>
          </a:prstGeom>
          <a:solidFill>
            <a:schemeClr val="bg1"/>
          </a:solidFill>
          <a:ln>
            <a:noFill/>
          </a:ln>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spc="100" noProof="0" dirty="0">
                <a:solidFill>
                  <a:schemeClr val="accent1">
                    <a:lumMod val="50000"/>
                  </a:schemeClr>
                </a:solidFill>
                <a:latin typeface="Lato" panose="020F0502020204030203" pitchFamily="34" charset="0"/>
              </a:rPr>
              <a:t>PUBLIC SECTOR INNOVATION</a:t>
            </a:r>
            <a:endParaRPr kumimoji="0" lang="en-US" sz="2800" b="0" i="0" u="none" strike="noStrike" kern="1200" cap="none" spc="100" normalizeH="0" baseline="0" noProof="0" dirty="0">
              <a:ln>
                <a:noFill/>
              </a:ln>
              <a:solidFill>
                <a:schemeClr val="accent1">
                  <a:lumMod val="50000"/>
                </a:schemeClr>
              </a:solidFill>
              <a:effectLst/>
              <a:uLnTx/>
              <a:uFillTx/>
            </a:endParaRPr>
          </a:p>
        </p:txBody>
      </p:sp>
    </p:spTree>
    <p:extLst>
      <p:ext uri="{BB962C8B-B14F-4D97-AF65-F5344CB8AC3E}">
        <p14:creationId xmlns:p14="http://schemas.microsoft.com/office/powerpoint/2010/main" val="273776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F99E629-D198-47C2-BD25-8F19ED39F144}"/>
              </a:ext>
            </a:extLst>
          </p:cNvPr>
          <p:cNvSpPr txBox="1"/>
          <p:nvPr/>
        </p:nvSpPr>
        <p:spPr>
          <a:xfrm>
            <a:off x="2388813" y="415391"/>
            <a:ext cx="8476295" cy="523220"/>
          </a:xfrm>
          <a:prstGeom prst="rect">
            <a:avLst/>
          </a:prstGeom>
          <a:noFill/>
        </p:spPr>
        <p:txBody>
          <a:bodyPr wrap="none" rtlCol="0">
            <a:spAutoFit/>
          </a:bodyPr>
          <a:lstStyle/>
          <a:p>
            <a:r>
              <a:rPr lang="en-US" sz="2800" spc="300" dirty="0">
                <a:blipFill>
                  <a:blip r:embed="rId3"/>
                  <a:stretch>
                    <a:fillRect/>
                  </a:stretch>
                </a:blipFill>
                <a:latin typeface="Lato Black" panose="020F0A02020204030203" pitchFamily="34" charset="0"/>
              </a:rPr>
              <a:t>HYPE, FAKE NEWS OR SCARY REALITY?</a:t>
            </a:r>
          </a:p>
        </p:txBody>
      </p:sp>
      <p:sp>
        <p:nvSpPr>
          <p:cNvPr id="17" name="Rectangle 16">
            <a:extLst>
              <a:ext uri="{FF2B5EF4-FFF2-40B4-BE49-F238E27FC236}">
                <a16:creationId xmlns:a16="http://schemas.microsoft.com/office/drawing/2014/main" id="{A6C7408B-3DD1-49A1-BA45-1FB08F95F355}"/>
              </a:ext>
            </a:extLst>
          </p:cNvPr>
          <p:cNvSpPr/>
          <p:nvPr/>
        </p:nvSpPr>
        <p:spPr>
          <a:xfrm>
            <a:off x="182880" y="6540879"/>
            <a:ext cx="4644019" cy="230832"/>
          </a:xfrm>
          <a:prstGeom prst="rect">
            <a:avLst/>
          </a:prstGeom>
          <a:solidFill>
            <a:schemeClr val="bg1"/>
          </a:solidFill>
          <a:ln>
            <a:noFill/>
          </a:ln>
        </p:spPr>
        <p:txBody>
          <a:bodyPr wrap="square">
            <a:spAutoFit/>
          </a:bodyPr>
          <a:lstStyle/>
          <a:p>
            <a:pPr lvl="0">
              <a:lnSpc>
                <a:spcPct val="90000"/>
              </a:lnSpc>
              <a:spcBef>
                <a:spcPts val="1000"/>
              </a:spcBef>
              <a:defRPr/>
            </a:pPr>
            <a:r>
              <a:rPr lang="en-US" sz="1000" spc="100" dirty="0">
                <a:solidFill>
                  <a:schemeClr val="accent1">
                    <a:lumMod val="50000"/>
                  </a:schemeClr>
                </a:solidFill>
                <a:latin typeface="Lato" panose="020F0502020204030203" pitchFamily="34" charset="0"/>
              </a:rPr>
              <a:t>AIG EXPERT GROUP MEETING IN PARIS, OECD, 29-05-2019</a:t>
            </a:r>
          </a:p>
        </p:txBody>
      </p:sp>
      <p:cxnSp>
        <p:nvCxnSpPr>
          <p:cNvPr id="7" name="Straight Connector 6"/>
          <p:cNvCxnSpPr/>
          <p:nvPr/>
        </p:nvCxnSpPr>
        <p:spPr>
          <a:xfrm>
            <a:off x="7071610" y="1661506"/>
            <a:ext cx="53163" cy="4433777"/>
          </a:xfrm>
          <a:prstGeom prst="line">
            <a:avLst/>
          </a:prstGeom>
        </p:spPr>
        <p:style>
          <a:lnRef idx="3">
            <a:schemeClr val="accent1"/>
          </a:lnRef>
          <a:fillRef idx="0">
            <a:schemeClr val="accent1"/>
          </a:fillRef>
          <a:effectRef idx="2">
            <a:schemeClr val="accent1"/>
          </a:effectRef>
          <a:fontRef idx="minor">
            <a:schemeClr val="tx1"/>
          </a:fontRef>
        </p:style>
      </p:cxnSp>
      <p:sp>
        <p:nvSpPr>
          <p:cNvPr id="18" name="Frame 17"/>
          <p:cNvSpPr/>
          <p:nvPr/>
        </p:nvSpPr>
        <p:spPr>
          <a:xfrm>
            <a:off x="0" y="-57150"/>
            <a:ext cx="12192000" cy="6915149"/>
          </a:xfrm>
          <a:prstGeom prst="frame">
            <a:avLst>
              <a:gd name="adj1" fmla="val 1481"/>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16222B"/>
              </a:solidFill>
              <a:effectLst/>
              <a:uLnTx/>
              <a:uFillTx/>
              <a:latin typeface="Lato"/>
              <a:ea typeface="+mn-ea"/>
              <a:cs typeface="+mn-cs"/>
            </a:endParaRPr>
          </a:p>
        </p:txBody>
      </p:sp>
      <p:sp>
        <p:nvSpPr>
          <p:cNvPr id="19" name="Rectangle 18">
            <a:extLst>
              <a:ext uri="{FF2B5EF4-FFF2-40B4-BE49-F238E27FC236}">
                <a16:creationId xmlns:a16="http://schemas.microsoft.com/office/drawing/2014/main" id="{AA12EAA5-49CB-414E-ABD3-EF155937362A}"/>
              </a:ext>
            </a:extLst>
          </p:cNvPr>
          <p:cNvSpPr/>
          <p:nvPr/>
        </p:nvSpPr>
        <p:spPr>
          <a:xfrm>
            <a:off x="7260264" y="2724233"/>
            <a:ext cx="4334836" cy="2308324"/>
          </a:xfrm>
          <a:prstGeom prst="rect">
            <a:avLst/>
          </a:prstGeom>
        </p:spPr>
        <p:txBody>
          <a:bodyPr wrap="square" anchor="ctr">
            <a:spAutoFit/>
          </a:bodyPr>
          <a:lstStyle/>
          <a:p>
            <a:r>
              <a:rPr lang="en-GB" sz="2400" dirty="0">
                <a:solidFill>
                  <a:schemeClr val="accent5"/>
                </a:solidFill>
              </a:rPr>
              <a:t>Sometimes it is impossible to impossible know which signal is the correct one, what is fad and what is fiction. In many cases this means exploring options in practise in an experimental way.</a:t>
            </a:r>
            <a:endParaRPr lang="en-GB" sz="2000" dirty="0">
              <a:solidFill>
                <a:schemeClr val="accent5"/>
              </a:solidFill>
            </a:endParaRPr>
          </a:p>
        </p:txBody>
      </p:sp>
      <p:pic>
        <p:nvPicPr>
          <p:cNvPr id="2056" name="Picture 8" descr="Image result for fake new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8173" y="2344141"/>
            <a:ext cx="3673346" cy="275501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AA12EAA5-49CB-414E-ABD3-EF155937362A}"/>
              </a:ext>
            </a:extLst>
          </p:cNvPr>
          <p:cNvSpPr/>
          <p:nvPr/>
        </p:nvSpPr>
        <p:spPr>
          <a:xfrm>
            <a:off x="4201337" y="1536329"/>
            <a:ext cx="2734782" cy="830997"/>
          </a:xfrm>
          <a:prstGeom prst="rect">
            <a:avLst/>
          </a:prstGeom>
        </p:spPr>
        <p:txBody>
          <a:bodyPr wrap="square" anchor="ctr">
            <a:spAutoFit/>
          </a:bodyPr>
          <a:lstStyle/>
          <a:p>
            <a:r>
              <a:rPr lang="en-GB" sz="2400" b="1" i="1" dirty="0">
                <a:solidFill>
                  <a:schemeClr val="accent5"/>
                </a:solidFill>
              </a:rPr>
              <a:t>How can you tell the difference?</a:t>
            </a:r>
          </a:p>
        </p:txBody>
      </p:sp>
      <p:pic>
        <p:nvPicPr>
          <p:cNvPr id="2060" name="Picture 12" descr="Image result for titanic iceber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1175" y="3279720"/>
            <a:ext cx="3143250" cy="225105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Image result for ai spring winter"/>
          <p:cNvPicPr>
            <a:picLocks noChangeAspect="1" noChangeArrowheads="1"/>
          </p:cNvPicPr>
          <p:nvPr/>
        </p:nvPicPr>
        <p:blipFill rotWithShape="1">
          <a:blip r:embed="rId7">
            <a:extLst>
              <a:ext uri="{28A0092B-C50C-407E-A947-70E740481C1C}">
                <a14:useLocalDpi xmlns:a14="http://schemas.microsoft.com/office/drawing/2010/main" val="0"/>
              </a:ext>
            </a:extLst>
          </a:blip>
          <a:srcRect t="41878" b="19136"/>
          <a:stretch/>
        </p:blipFill>
        <p:spPr bwMode="auto">
          <a:xfrm>
            <a:off x="511175" y="4981145"/>
            <a:ext cx="6472569" cy="130042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rince Charles tries on Google Glass in Winnipeg on May 21, 20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8950" y="1661506"/>
            <a:ext cx="3575050" cy="2332720"/>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Connector 19">
            <a:extLst>
              <a:ext uri="{FF2B5EF4-FFF2-40B4-BE49-F238E27FC236}">
                <a16:creationId xmlns:a16="http://schemas.microsoft.com/office/drawing/2014/main" id="{2D3452EC-B89C-4896-8A40-5E5A33ABD851}"/>
              </a:ext>
            </a:extLst>
          </p:cNvPr>
          <p:cNvCxnSpPr/>
          <p:nvPr/>
        </p:nvCxnSpPr>
        <p:spPr>
          <a:xfrm>
            <a:off x="5238750" y="1085850"/>
            <a:ext cx="17145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F98AB9E-1742-4E0D-A87F-E2D0F0FA0821}"/>
              </a:ext>
            </a:extLst>
          </p:cNvPr>
          <p:cNvSpPr/>
          <p:nvPr/>
        </p:nvSpPr>
        <p:spPr>
          <a:xfrm>
            <a:off x="1485900" y="1266220"/>
            <a:ext cx="9220200" cy="276999"/>
          </a:xfrm>
          <a:prstGeom prst="rect">
            <a:avLst/>
          </a:prstGeom>
        </p:spPr>
        <p:txBody>
          <a:bodyPr wrap="square" anchor="ctr">
            <a:spAutoFit/>
          </a:bodyPr>
          <a:lstStyle/>
          <a:p>
            <a:pPr lvl="0" algn="ctr"/>
            <a:r>
              <a:rPr lang="en-US" sz="1200" i="1" dirty="0">
                <a:solidFill>
                  <a:schemeClr val="tx2">
                    <a:lumMod val="60000"/>
                    <a:lumOff val="40000"/>
                  </a:schemeClr>
                </a:solidFill>
              </a:rPr>
              <a:t>“We tend to overestimate the effect of a technology in the short run and underestimate the effect in the long run.” (Roy Amara) </a:t>
            </a:r>
          </a:p>
        </p:txBody>
      </p:sp>
    </p:spTree>
    <p:extLst>
      <p:ext uri="{BB962C8B-B14F-4D97-AF65-F5344CB8AC3E}">
        <p14:creationId xmlns:p14="http://schemas.microsoft.com/office/powerpoint/2010/main" val="1646634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flipH="1">
            <a:off x="9607" y="0"/>
            <a:ext cx="12172786" cy="6858000"/>
          </a:xfrm>
          <a:prstGeom prst="rect">
            <a:avLst/>
          </a:prstGeom>
          <a:blipFill dpi="0" rotWithShape="1">
            <a:blip r:embed="rId3"/>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29" name="Group 28"/>
          <p:cNvGrpSpPr/>
          <p:nvPr/>
        </p:nvGrpSpPr>
        <p:grpSpPr>
          <a:xfrm>
            <a:off x="-9697800" y="-1520250"/>
            <a:ext cx="6210300" cy="5273676"/>
            <a:chOff x="-8542338" y="1584325"/>
            <a:chExt cx="6210300" cy="5273676"/>
          </a:xfrm>
        </p:grpSpPr>
        <p:sp>
          <p:nvSpPr>
            <p:cNvPr id="6" name="Freeform 5"/>
            <p:cNvSpPr>
              <a:spLocks/>
            </p:cNvSpPr>
            <p:nvPr/>
          </p:nvSpPr>
          <p:spPr bwMode="auto">
            <a:xfrm>
              <a:off x="-6326188" y="2851150"/>
              <a:ext cx="1673225" cy="1890713"/>
            </a:xfrm>
            <a:custGeom>
              <a:avLst/>
              <a:gdLst>
                <a:gd name="T0" fmla="*/ 0 w 1054"/>
                <a:gd name="T1" fmla="*/ 103 h 1191"/>
                <a:gd name="T2" fmla="*/ 1054 w 1054"/>
                <a:gd name="T3" fmla="*/ 0 h 1191"/>
                <a:gd name="T4" fmla="*/ 76 w 1054"/>
                <a:gd name="T5" fmla="*/ 1191 h 1191"/>
                <a:gd name="T6" fmla="*/ 0 w 1054"/>
                <a:gd name="T7" fmla="*/ 103 h 1191"/>
              </a:gdLst>
              <a:ahLst/>
              <a:cxnLst>
                <a:cxn ang="0">
                  <a:pos x="T0" y="T1"/>
                </a:cxn>
                <a:cxn ang="0">
                  <a:pos x="T2" y="T3"/>
                </a:cxn>
                <a:cxn ang="0">
                  <a:pos x="T4" y="T5"/>
                </a:cxn>
                <a:cxn ang="0">
                  <a:pos x="T6" y="T7"/>
                </a:cxn>
              </a:cxnLst>
              <a:rect l="0" t="0" r="r" b="b"/>
              <a:pathLst>
                <a:path w="1054" h="1191">
                  <a:moveTo>
                    <a:pt x="0" y="103"/>
                  </a:moveTo>
                  <a:lnTo>
                    <a:pt x="1054" y="0"/>
                  </a:lnTo>
                  <a:lnTo>
                    <a:pt x="76" y="1191"/>
                  </a:lnTo>
                  <a:lnTo>
                    <a:pt x="0" y="103"/>
                  </a:lnTo>
                  <a:close/>
                </a:path>
              </a:pathLst>
            </a:custGeom>
            <a:solidFill>
              <a:srgbClr val="6E82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 name="Freeform 6"/>
            <p:cNvSpPr>
              <a:spLocks/>
            </p:cNvSpPr>
            <p:nvPr/>
          </p:nvSpPr>
          <p:spPr bwMode="auto">
            <a:xfrm>
              <a:off x="-6205538" y="2851150"/>
              <a:ext cx="2216150" cy="2185988"/>
            </a:xfrm>
            <a:custGeom>
              <a:avLst/>
              <a:gdLst>
                <a:gd name="T0" fmla="*/ 978 w 1396"/>
                <a:gd name="T1" fmla="*/ 0 h 1377"/>
                <a:gd name="T2" fmla="*/ 1396 w 1396"/>
                <a:gd name="T3" fmla="*/ 1377 h 1377"/>
                <a:gd name="T4" fmla="*/ 0 w 1396"/>
                <a:gd name="T5" fmla="*/ 1191 h 1377"/>
                <a:gd name="T6" fmla="*/ 978 w 1396"/>
                <a:gd name="T7" fmla="*/ 0 h 1377"/>
              </a:gdLst>
              <a:ahLst/>
              <a:cxnLst>
                <a:cxn ang="0">
                  <a:pos x="T0" y="T1"/>
                </a:cxn>
                <a:cxn ang="0">
                  <a:pos x="T2" y="T3"/>
                </a:cxn>
                <a:cxn ang="0">
                  <a:pos x="T4" y="T5"/>
                </a:cxn>
                <a:cxn ang="0">
                  <a:pos x="T6" y="T7"/>
                </a:cxn>
              </a:cxnLst>
              <a:rect l="0" t="0" r="r" b="b"/>
              <a:pathLst>
                <a:path w="1396" h="1377">
                  <a:moveTo>
                    <a:pt x="978" y="0"/>
                  </a:moveTo>
                  <a:lnTo>
                    <a:pt x="1396" y="1377"/>
                  </a:lnTo>
                  <a:lnTo>
                    <a:pt x="0" y="1191"/>
                  </a:lnTo>
                  <a:lnTo>
                    <a:pt x="978" y="0"/>
                  </a:lnTo>
                  <a:close/>
                </a:path>
              </a:pathLst>
            </a:custGeom>
            <a:solidFill>
              <a:srgbClr val="3F6C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 name="Freeform 7"/>
            <p:cNvSpPr>
              <a:spLocks/>
            </p:cNvSpPr>
            <p:nvPr/>
          </p:nvSpPr>
          <p:spPr bwMode="auto">
            <a:xfrm>
              <a:off x="-6205538" y="4741863"/>
              <a:ext cx="2216150" cy="1808163"/>
            </a:xfrm>
            <a:custGeom>
              <a:avLst/>
              <a:gdLst>
                <a:gd name="T0" fmla="*/ 0 w 1396"/>
                <a:gd name="T1" fmla="*/ 0 h 1139"/>
                <a:gd name="T2" fmla="*/ 588 w 1396"/>
                <a:gd name="T3" fmla="*/ 1139 h 1139"/>
                <a:gd name="T4" fmla="*/ 1396 w 1396"/>
                <a:gd name="T5" fmla="*/ 186 h 1139"/>
                <a:gd name="T6" fmla="*/ 0 w 1396"/>
                <a:gd name="T7" fmla="*/ 0 h 1139"/>
              </a:gdLst>
              <a:ahLst/>
              <a:cxnLst>
                <a:cxn ang="0">
                  <a:pos x="T0" y="T1"/>
                </a:cxn>
                <a:cxn ang="0">
                  <a:pos x="T2" y="T3"/>
                </a:cxn>
                <a:cxn ang="0">
                  <a:pos x="T4" y="T5"/>
                </a:cxn>
                <a:cxn ang="0">
                  <a:pos x="T6" y="T7"/>
                </a:cxn>
              </a:cxnLst>
              <a:rect l="0" t="0" r="r" b="b"/>
              <a:pathLst>
                <a:path w="1396" h="1139">
                  <a:moveTo>
                    <a:pt x="0" y="0"/>
                  </a:moveTo>
                  <a:lnTo>
                    <a:pt x="588" y="1139"/>
                  </a:lnTo>
                  <a:lnTo>
                    <a:pt x="1396" y="186"/>
                  </a:lnTo>
                  <a:lnTo>
                    <a:pt x="0" y="0"/>
                  </a:lnTo>
                  <a:close/>
                </a:path>
              </a:pathLst>
            </a:custGeom>
            <a:solidFill>
              <a:srgbClr val="105A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 name="Freeform 8"/>
            <p:cNvSpPr>
              <a:spLocks/>
            </p:cNvSpPr>
            <p:nvPr/>
          </p:nvSpPr>
          <p:spPr bwMode="auto">
            <a:xfrm>
              <a:off x="-7843838" y="3014663"/>
              <a:ext cx="1638300" cy="1727200"/>
            </a:xfrm>
            <a:custGeom>
              <a:avLst/>
              <a:gdLst>
                <a:gd name="T0" fmla="*/ 1032 w 1032"/>
                <a:gd name="T1" fmla="*/ 1088 h 1088"/>
                <a:gd name="T2" fmla="*/ 0 w 1032"/>
                <a:gd name="T3" fmla="*/ 1080 h 1088"/>
                <a:gd name="T4" fmla="*/ 956 w 1032"/>
                <a:gd name="T5" fmla="*/ 0 h 1088"/>
                <a:gd name="T6" fmla="*/ 1032 w 1032"/>
                <a:gd name="T7" fmla="*/ 1088 h 1088"/>
              </a:gdLst>
              <a:ahLst/>
              <a:cxnLst>
                <a:cxn ang="0">
                  <a:pos x="T0" y="T1"/>
                </a:cxn>
                <a:cxn ang="0">
                  <a:pos x="T2" y="T3"/>
                </a:cxn>
                <a:cxn ang="0">
                  <a:pos x="T4" y="T5"/>
                </a:cxn>
                <a:cxn ang="0">
                  <a:pos x="T6" y="T7"/>
                </a:cxn>
              </a:cxnLst>
              <a:rect l="0" t="0" r="r" b="b"/>
              <a:pathLst>
                <a:path w="1032" h="1088">
                  <a:moveTo>
                    <a:pt x="1032" y="1088"/>
                  </a:moveTo>
                  <a:lnTo>
                    <a:pt x="0" y="1080"/>
                  </a:lnTo>
                  <a:lnTo>
                    <a:pt x="956" y="0"/>
                  </a:lnTo>
                  <a:lnTo>
                    <a:pt x="1032" y="1088"/>
                  </a:lnTo>
                  <a:close/>
                </a:path>
              </a:pathLst>
            </a:custGeom>
            <a:solidFill>
              <a:srgbClr val="9892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 name="Freeform 9"/>
            <p:cNvSpPr>
              <a:spLocks/>
            </p:cNvSpPr>
            <p:nvPr/>
          </p:nvSpPr>
          <p:spPr bwMode="auto">
            <a:xfrm>
              <a:off x="-4652963" y="2851150"/>
              <a:ext cx="1971675" cy="2185988"/>
            </a:xfrm>
            <a:custGeom>
              <a:avLst/>
              <a:gdLst>
                <a:gd name="T0" fmla="*/ 418 w 1242"/>
                <a:gd name="T1" fmla="*/ 1377 h 1377"/>
                <a:gd name="T2" fmla="*/ 0 w 1242"/>
                <a:gd name="T3" fmla="*/ 0 h 1377"/>
                <a:gd name="T4" fmla="*/ 1242 w 1242"/>
                <a:gd name="T5" fmla="*/ 803 h 1377"/>
                <a:gd name="T6" fmla="*/ 418 w 1242"/>
                <a:gd name="T7" fmla="*/ 1377 h 1377"/>
              </a:gdLst>
              <a:ahLst/>
              <a:cxnLst>
                <a:cxn ang="0">
                  <a:pos x="T0" y="T1"/>
                </a:cxn>
                <a:cxn ang="0">
                  <a:pos x="T2" y="T3"/>
                </a:cxn>
                <a:cxn ang="0">
                  <a:pos x="T4" y="T5"/>
                </a:cxn>
                <a:cxn ang="0">
                  <a:pos x="T6" y="T7"/>
                </a:cxn>
              </a:cxnLst>
              <a:rect l="0" t="0" r="r" b="b"/>
              <a:pathLst>
                <a:path w="1242" h="1377">
                  <a:moveTo>
                    <a:pt x="418" y="1377"/>
                  </a:moveTo>
                  <a:lnTo>
                    <a:pt x="0" y="0"/>
                  </a:lnTo>
                  <a:lnTo>
                    <a:pt x="1242" y="803"/>
                  </a:lnTo>
                  <a:lnTo>
                    <a:pt x="418" y="1377"/>
                  </a:lnTo>
                  <a:close/>
                </a:path>
              </a:pathLst>
            </a:custGeom>
            <a:solidFill>
              <a:srgbClr val="105A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 name="Freeform 10"/>
            <p:cNvSpPr>
              <a:spLocks/>
            </p:cNvSpPr>
            <p:nvPr/>
          </p:nvSpPr>
          <p:spPr bwMode="auto">
            <a:xfrm>
              <a:off x="-7843838" y="4729163"/>
              <a:ext cx="1638300" cy="1893888"/>
            </a:xfrm>
            <a:custGeom>
              <a:avLst/>
              <a:gdLst>
                <a:gd name="T0" fmla="*/ 0 w 1032"/>
                <a:gd name="T1" fmla="*/ 0 h 1193"/>
                <a:gd name="T2" fmla="*/ 1032 w 1032"/>
                <a:gd name="T3" fmla="*/ 8 h 1193"/>
                <a:gd name="T4" fmla="*/ 608 w 1032"/>
                <a:gd name="T5" fmla="*/ 1193 h 1193"/>
                <a:gd name="T6" fmla="*/ 0 w 1032"/>
                <a:gd name="T7" fmla="*/ 0 h 1193"/>
              </a:gdLst>
              <a:ahLst/>
              <a:cxnLst>
                <a:cxn ang="0">
                  <a:pos x="T0" y="T1"/>
                </a:cxn>
                <a:cxn ang="0">
                  <a:pos x="T2" y="T3"/>
                </a:cxn>
                <a:cxn ang="0">
                  <a:pos x="T4" y="T5"/>
                </a:cxn>
                <a:cxn ang="0">
                  <a:pos x="T6" y="T7"/>
                </a:cxn>
              </a:cxnLst>
              <a:rect l="0" t="0" r="r" b="b"/>
              <a:pathLst>
                <a:path w="1032" h="1193">
                  <a:moveTo>
                    <a:pt x="0" y="0"/>
                  </a:moveTo>
                  <a:lnTo>
                    <a:pt x="1032" y="8"/>
                  </a:lnTo>
                  <a:lnTo>
                    <a:pt x="608" y="1193"/>
                  </a:lnTo>
                  <a:lnTo>
                    <a:pt x="0" y="0"/>
                  </a:lnTo>
                  <a:close/>
                </a:path>
              </a:pathLst>
            </a:custGeom>
            <a:solidFill>
              <a:srgbClr val="6E82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 name="Freeform 11"/>
            <p:cNvSpPr>
              <a:spLocks/>
            </p:cNvSpPr>
            <p:nvPr/>
          </p:nvSpPr>
          <p:spPr bwMode="auto">
            <a:xfrm>
              <a:off x="-5272088" y="5037138"/>
              <a:ext cx="1549400" cy="1820863"/>
            </a:xfrm>
            <a:custGeom>
              <a:avLst/>
              <a:gdLst>
                <a:gd name="T0" fmla="*/ 808 w 976"/>
                <a:gd name="T1" fmla="*/ 0 h 1147"/>
                <a:gd name="T2" fmla="*/ 976 w 976"/>
                <a:gd name="T3" fmla="*/ 1147 h 1147"/>
                <a:gd name="T4" fmla="*/ 0 w 976"/>
                <a:gd name="T5" fmla="*/ 953 h 1147"/>
                <a:gd name="T6" fmla="*/ 808 w 976"/>
                <a:gd name="T7" fmla="*/ 0 h 1147"/>
              </a:gdLst>
              <a:ahLst/>
              <a:cxnLst>
                <a:cxn ang="0">
                  <a:pos x="T0" y="T1"/>
                </a:cxn>
                <a:cxn ang="0">
                  <a:pos x="T2" y="T3"/>
                </a:cxn>
                <a:cxn ang="0">
                  <a:pos x="T4" y="T5"/>
                </a:cxn>
                <a:cxn ang="0">
                  <a:pos x="T6" y="T7"/>
                </a:cxn>
              </a:cxnLst>
              <a:rect l="0" t="0" r="r" b="b"/>
              <a:pathLst>
                <a:path w="976" h="1147">
                  <a:moveTo>
                    <a:pt x="808" y="0"/>
                  </a:moveTo>
                  <a:lnTo>
                    <a:pt x="976" y="1147"/>
                  </a:lnTo>
                  <a:lnTo>
                    <a:pt x="0" y="953"/>
                  </a:lnTo>
                  <a:lnTo>
                    <a:pt x="808" y="0"/>
                  </a:lnTo>
                  <a:close/>
                </a:path>
              </a:pathLst>
            </a:custGeom>
            <a:solidFill>
              <a:srgbClr val="004B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 name="Freeform 12"/>
            <p:cNvSpPr>
              <a:spLocks/>
            </p:cNvSpPr>
            <p:nvPr/>
          </p:nvSpPr>
          <p:spPr bwMode="auto">
            <a:xfrm>
              <a:off x="-6878638" y="4741863"/>
              <a:ext cx="1606550" cy="1881188"/>
            </a:xfrm>
            <a:custGeom>
              <a:avLst/>
              <a:gdLst>
                <a:gd name="T0" fmla="*/ 0 w 1012"/>
                <a:gd name="T1" fmla="*/ 1185 h 1185"/>
                <a:gd name="T2" fmla="*/ 1012 w 1012"/>
                <a:gd name="T3" fmla="*/ 1139 h 1185"/>
                <a:gd name="T4" fmla="*/ 424 w 1012"/>
                <a:gd name="T5" fmla="*/ 0 h 1185"/>
                <a:gd name="T6" fmla="*/ 0 w 1012"/>
                <a:gd name="T7" fmla="*/ 1185 h 1185"/>
              </a:gdLst>
              <a:ahLst/>
              <a:cxnLst>
                <a:cxn ang="0">
                  <a:pos x="T0" y="T1"/>
                </a:cxn>
                <a:cxn ang="0">
                  <a:pos x="T2" y="T3"/>
                </a:cxn>
                <a:cxn ang="0">
                  <a:pos x="T4" y="T5"/>
                </a:cxn>
                <a:cxn ang="0">
                  <a:pos x="T6" y="T7"/>
                </a:cxn>
              </a:cxnLst>
              <a:rect l="0" t="0" r="r" b="b"/>
              <a:pathLst>
                <a:path w="1012" h="1185">
                  <a:moveTo>
                    <a:pt x="0" y="1185"/>
                  </a:moveTo>
                  <a:lnTo>
                    <a:pt x="1012" y="1139"/>
                  </a:lnTo>
                  <a:lnTo>
                    <a:pt x="424" y="0"/>
                  </a:lnTo>
                  <a:lnTo>
                    <a:pt x="0" y="1185"/>
                  </a:lnTo>
                  <a:close/>
                </a:path>
              </a:pathLst>
            </a:custGeom>
            <a:solidFill>
              <a:srgbClr val="3F6C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 name="Freeform 13"/>
            <p:cNvSpPr>
              <a:spLocks/>
            </p:cNvSpPr>
            <p:nvPr/>
          </p:nvSpPr>
          <p:spPr bwMode="auto">
            <a:xfrm>
              <a:off x="-6326188" y="1584325"/>
              <a:ext cx="1673225" cy="1430338"/>
            </a:xfrm>
            <a:custGeom>
              <a:avLst/>
              <a:gdLst>
                <a:gd name="T0" fmla="*/ 0 w 1054"/>
                <a:gd name="T1" fmla="*/ 901 h 901"/>
                <a:gd name="T2" fmla="*/ 1054 w 1054"/>
                <a:gd name="T3" fmla="*/ 798 h 901"/>
                <a:gd name="T4" fmla="*/ 1054 w 1054"/>
                <a:gd name="T5" fmla="*/ 798 h 901"/>
                <a:gd name="T6" fmla="*/ 1020 w 1054"/>
                <a:gd name="T7" fmla="*/ 672 h 901"/>
                <a:gd name="T8" fmla="*/ 940 w 1054"/>
                <a:gd name="T9" fmla="*/ 394 h 901"/>
                <a:gd name="T10" fmla="*/ 898 w 1054"/>
                <a:gd name="T11" fmla="*/ 248 h 901"/>
                <a:gd name="T12" fmla="*/ 860 w 1054"/>
                <a:gd name="T13" fmla="*/ 120 h 901"/>
                <a:gd name="T14" fmla="*/ 830 w 1054"/>
                <a:gd name="T15" fmla="*/ 32 h 901"/>
                <a:gd name="T16" fmla="*/ 820 w 1054"/>
                <a:gd name="T17" fmla="*/ 8 h 901"/>
                <a:gd name="T18" fmla="*/ 816 w 1054"/>
                <a:gd name="T19" fmla="*/ 2 h 901"/>
                <a:gd name="T20" fmla="*/ 814 w 1054"/>
                <a:gd name="T21" fmla="*/ 0 h 901"/>
                <a:gd name="T22" fmla="*/ 814 w 1054"/>
                <a:gd name="T23" fmla="*/ 0 h 901"/>
                <a:gd name="T24" fmla="*/ 774 w 1054"/>
                <a:gd name="T25" fmla="*/ 42 h 901"/>
                <a:gd name="T26" fmla="*/ 680 w 1054"/>
                <a:gd name="T27" fmla="*/ 146 h 901"/>
                <a:gd name="T28" fmla="*/ 400 w 1054"/>
                <a:gd name="T29" fmla="*/ 454 h 901"/>
                <a:gd name="T30" fmla="*/ 0 w 1054"/>
                <a:gd name="T31" fmla="*/ 901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4" h="901">
                  <a:moveTo>
                    <a:pt x="0" y="901"/>
                  </a:moveTo>
                  <a:lnTo>
                    <a:pt x="1054" y="798"/>
                  </a:lnTo>
                  <a:lnTo>
                    <a:pt x="1054" y="798"/>
                  </a:lnTo>
                  <a:lnTo>
                    <a:pt x="1020" y="672"/>
                  </a:lnTo>
                  <a:lnTo>
                    <a:pt x="940" y="394"/>
                  </a:lnTo>
                  <a:lnTo>
                    <a:pt x="898" y="248"/>
                  </a:lnTo>
                  <a:lnTo>
                    <a:pt x="860" y="120"/>
                  </a:lnTo>
                  <a:lnTo>
                    <a:pt x="830" y="32"/>
                  </a:lnTo>
                  <a:lnTo>
                    <a:pt x="820" y="8"/>
                  </a:lnTo>
                  <a:lnTo>
                    <a:pt x="816" y="2"/>
                  </a:lnTo>
                  <a:lnTo>
                    <a:pt x="814" y="0"/>
                  </a:lnTo>
                  <a:lnTo>
                    <a:pt x="814" y="0"/>
                  </a:lnTo>
                  <a:lnTo>
                    <a:pt x="774" y="42"/>
                  </a:lnTo>
                  <a:lnTo>
                    <a:pt x="680" y="146"/>
                  </a:lnTo>
                  <a:lnTo>
                    <a:pt x="400" y="454"/>
                  </a:lnTo>
                  <a:lnTo>
                    <a:pt x="0" y="901"/>
                  </a:lnTo>
                  <a:close/>
                </a:path>
              </a:pathLst>
            </a:custGeom>
            <a:solidFill>
              <a:srgbClr val="3F6C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0" name="Freeform 14"/>
            <p:cNvSpPr>
              <a:spLocks/>
            </p:cNvSpPr>
            <p:nvPr/>
          </p:nvSpPr>
          <p:spPr bwMode="auto">
            <a:xfrm>
              <a:off x="-6326188" y="1584325"/>
              <a:ext cx="1673225" cy="1430338"/>
            </a:xfrm>
            <a:custGeom>
              <a:avLst/>
              <a:gdLst>
                <a:gd name="T0" fmla="*/ 0 w 1054"/>
                <a:gd name="T1" fmla="*/ 901 h 901"/>
                <a:gd name="T2" fmla="*/ 1054 w 1054"/>
                <a:gd name="T3" fmla="*/ 798 h 901"/>
                <a:gd name="T4" fmla="*/ 1054 w 1054"/>
                <a:gd name="T5" fmla="*/ 798 h 901"/>
                <a:gd name="T6" fmla="*/ 1020 w 1054"/>
                <a:gd name="T7" fmla="*/ 672 h 901"/>
                <a:gd name="T8" fmla="*/ 940 w 1054"/>
                <a:gd name="T9" fmla="*/ 394 h 901"/>
                <a:gd name="T10" fmla="*/ 898 w 1054"/>
                <a:gd name="T11" fmla="*/ 248 h 901"/>
                <a:gd name="T12" fmla="*/ 860 w 1054"/>
                <a:gd name="T13" fmla="*/ 120 h 901"/>
                <a:gd name="T14" fmla="*/ 830 w 1054"/>
                <a:gd name="T15" fmla="*/ 32 h 901"/>
                <a:gd name="T16" fmla="*/ 820 w 1054"/>
                <a:gd name="T17" fmla="*/ 8 h 901"/>
                <a:gd name="T18" fmla="*/ 816 w 1054"/>
                <a:gd name="T19" fmla="*/ 2 h 901"/>
                <a:gd name="T20" fmla="*/ 814 w 1054"/>
                <a:gd name="T21" fmla="*/ 0 h 901"/>
                <a:gd name="T22" fmla="*/ 814 w 1054"/>
                <a:gd name="T23" fmla="*/ 0 h 901"/>
                <a:gd name="T24" fmla="*/ 774 w 1054"/>
                <a:gd name="T25" fmla="*/ 42 h 901"/>
                <a:gd name="T26" fmla="*/ 680 w 1054"/>
                <a:gd name="T27" fmla="*/ 146 h 901"/>
                <a:gd name="T28" fmla="*/ 400 w 1054"/>
                <a:gd name="T29" fmla="*/ 454 h 901"/>
                <a:gd name="T30" fmla="*/ 0 w 1054"/>
                <a:gd name="T31" fmla="*/ 901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4" h="901">
                  <a:moveTo>
                    <a:pt x="0" y="901"/>
                  </a:moveTo>
                  <a:lnTo>
                    <a:pt x="1054" y="798"/>
                  </a:lnTo>
                  <a:lnTo>
                    <a:pt x="1054" y="798"/>
                  </a:lnTo>
                  <a:lnTo>
                    <a:pt x="1020" y="672"/>
                  </a:lnTo>
                  <a:lnTo>
                    <a:pt x="940" y="394"/>
                  </a:lnTo>
                  <a:lnTo>
                    <a:pt x="898" y="248"/>
                  </a:lnTo>
                  <a:lnTo>
                    <a:pt x="860" y="120"/>
                  </a:lnTo>
                  <a:lnTo>
                    <a:pt x="830" y="32"/>
                  </a:lnTo>
                  <a:lnTo>
                    <a:pt x="820" y="8"/>
                  </a:lnTo>
                  <a:lnTo>
                    <a:pt x="816" y="2"/>
                  </a:lnTo>
                  <a:lnTo>
                    <a:pt x="814" y="0"/>
                  </a:lnTo>
                  <a:lnTo>
                    <a:pt x="814" y="0"/>
                  </a:lnTo>
                  <a:lnTo>
                    <a:pt x="774" y="42"/>
                  </a:lnTo>
                  <a:lnTo>
                    <a:pt x="680" y="146"/>
                  </a:lnTo>
                  <a:lnTo>
                    <a:pt x="400" y="454"/>
                  </a:lnTo>
                  <a:lnTo>
                    <a:pt x="0" y="90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1" name="Freeform 15"/>
            <p:cNvSpPr>
              <a:spLocks/>
            </p:cNvSpPr>
            <p:nvPr/>
          </p:nvSpPr>
          <p:spPr bwMode="auto">
            <a:xfrm>
              <a:off x="-8542338" y="3014663"/>
              <a:ext cx="2216150" cy="1714500"/>
            </a:xfrm>
            <a:custGeom>
              <a:avLst/>
              <a:gdLst>
                <a:gd name="T0" fmla="*/ 440 w 1396"/>
                <a:gd name="T1" fmla="*/ 1080 h 1080"/>
                <a:gd name="T2" fmla="*/ 1396 w 1396"/>
                <a:gd name="T3" fmla="*/ 0 h 1080"/>
                <a:gd name="T4" fmla="*/ 0 w 1396"/>
                <a:gd name="T5" fmla="*/ 340 h 1080"/>
                <a:gd name="T6" fmla="*/ 440 w 1396"/>
                <a:gd name="T7" fmla="*/ 1080 h 1080"/>
              </a:gdLst>
              <a:ahLst/>
              <a:cxnLst>
                <a:cxn ang="0">
                  <a:pos x="T0" y="T1"/>
                </a:cxn>
                <a:cxn ang="0">
                  <a:pos x="T2" y="T3"/>
                </a:cxn>
                <a:cxn ang="0">
                  <a:pos x="T4" y="T5"/>
                </a:cxn>
                <a:cxn ang="0">
                  <a:pos x="T6" y="T7"/>
                </a:cxn>
              </a:cxnLst>
              <a:rect l="0" t="0" r="r" b="b"/>
              <a:pathLst>
                <a:path w="1396" h="1080">
                  <a:moveTo>
                    <a:pt x="440" y="1080"/>
                  </a:moveTo>
                  <a:lnTo>
                    <a:pt x="1396" y="0"/>
                  </a:lnTo>
                  <a:lnTo>
                    <a:pt x="0" y="340"/>
                  </a:lnTo>
                  <a:lnTo>
                    <a:pt x="440" y="1080"/>
                  </a:lnTo>
                  <a:close/>
                </a:path>
              </a:pathLst>
            </a:custGeom>
            <a:solidFill>
              <a:srgbClr val="C58C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2" name="Freeform 16"/>
            <p:cNvSpPr>
              <a:spLocks/>
            </p:cNvSpPr>
            <p:nvPr/>
          </p:nvSpPr>
          <p:spPr bwMode="auto">
            <a:xfrm>
              <a:off x="-3989388" y="5037138"/>
              <a:ext cx="1028700" cy="1820863"/>
            </a:xfrm>
            <a:custGeom>
              <a:avLst/>
              <a:gdLst>
                <a:gd name="T0" fmla="*/ 0 w 648"/>
                <a:gd name="T1" fmla="*/ 0 h 1147"/>
                <a:gd name="T2" fmla="*/ 648 w 648"/>
                <a:gd name="T3" fmla="*/ 112 h 1147"/>
                <a:gd name="T4" fmla="*/ 168 w 648"/>
                <a:gd name="T5" fmla="*/ 1147 h 1147"/>
                <a:gd name="T6" fmla="*/ 0 w 648"/>
                <a:gd name="T7" fmla="*/ 0 h 1147"/>
              </a:gdLst>
              <a:ahLst/>
              <a:cxnLst>
                <a:cxn ang="0">
                  <a:pos x="T0" y="T1"/>
                </a:cxn>
                <a:cxn ang="0">
                  <a:pos x="T2" y="T3"/>
                </a:cxn>
                <a:cxn ang="0">
                  <a:pos x="T4" y="T5"/>
                </a:cxn>
                <a:cxn ang="0">
                  <a:pos x="T6" y="T7"/>
                </a:cxn>
              </a:cxnLst>
              <a:rect l="0" t="0" r="r" b="b"/>
              <a:pathLst>
                <a:path w="648" h="1147">
                  <a:moveTo>
                    <a:pt x="0" y="0"/>
                  </a:moveTo>
                  <a:lnTo>
                    <a:pt x="648" y="112"/>
                  </a:lnTo>
                  <a:lnTo>
                    <a:pt x="168" y="1147"/>
                  </a:lnTo>
                  <a:lnTo>
                    <a:pt x="0" y="0"/>
                  </a:lnTo>
                  <a:close/>
                </a:path>
              </a:pathLst>
            </a:custGeom>
            <a:solidFill>
              <a:srgbClr val="003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3" name="Freeform 17"/>
            <p:cNvSpPr>
              <a:spLocks/>
            </p:cNvSpPr>
            <p:nvPr/>
          </p:nvSpPr>
          <p:spPr bwMode="auto">
            <a:xfrm>
              <a:off x="-3989388" y="4125913"/>
              <a:ext cx="1308100" cy="1089025"/>
            </a:xfrm>
            <a:custGeom>
              <a:avLst/>
              <a:gdLst>
                <a:gd name="T0" fmla="*/ 824 w 824"/>
                <a:gd name="T1" fmla="*/ 0 h 686"/>
                <a:gd name="T2" fmla="*/ 648 w 824"/>
                <a:gd name="T3" fmla="*/ 686 h 686"/>
                <a:gd name="T4" fmla="*/ 0 w 824"/>
                <a:gd name="T5" fmla="*/ 574 h 686"/>
                <a:gd name="T6" fmla="*/ 824 w 824"/>
                <a:gd name="T7" fmla="*/ 0 h 686"/>
              </a:gdLst>
              <a:ahLst/>
              <a:cxnLst>
                <a:cxn ang="0">
                  <a:pos x="T0" y="T1"/>
                </a:cxn>
                <a:cxn ang="0">
                  <a:pos x="T2" y="T3"/>
                </a:cxn>
                <a:cxn ang="0">
                  <a:pos x="T4" y="T5"/>
                </a:cxn>
                <a:cxn ang="0">
                  <a:pos x="T6" y="T7"/>
                </a:cxn>
              </a:cxnLst>
              <a:rect l="0" t="0" r="r" b="b"/>
              <a:pathLst>
                <a:path w="824" h="686">
                  <a:moveTo>
                    <a:pt x="824" y="0"/>
                  </a:moveTo>
                  <a:lnTo>
                    <a:pt x="648" y="686"/>
                  </a:lnTo>
                  <a:lnTo>
                    <a:pt x="0" y="574"/>
                  </a:lnTo>
                  <a:lnTo>
                    <a:pt x="824" y="0"/>
                  </a:lnTo>
                  <a:close/>
                </a:path>
              </a:pathLst>
            </a:custGeom>
            <a:solidFill>
              <a:srgbClr val="004B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4" name="Freeform 18"/>
            <p:cNvSpPr>
              <a:spLocks/>
            </p:cNvSpPr>
            <p:nvPr/>
          </p:nvSpPr>
          <p:spPr bwMode="auto">
            <a:xfrm>
              <a:off x="-8307388" y="4729163"/>
              <a:ext cx="1428750" cy="1893888"/>
            </a:xfrm>
            <a:custGeom>
              <a:avLst/>
              <a:gdLst>
                <a:gd name="T0" fmla="*/ 292 w 900"/>
                <a:gd name="T1" fmla="*/ 0 h 1193"/>
                <a:gd name="T2" fmla="*/ 900 w 900"/>
                <a:gd name="T3" fmla="*/ 1193 h 1193"/>
                <a:gd name="T4" fmla="*/ 0 w 900"/>
                <a:gd name="T5" fmla="*/ 915 h 1193"/>
                <a:gd name="T6" fmla="*/ 292 w 900"/>
                <a:gd name="T7" fmla="*/ 0 h 1193"/>
              </a:gdLst>
              <a:ahLst/>
              <a:cxnLst>
                <a:cxn ang="0">
                  <a:pos x="T0" y="T1"/>
                </a:cxn>
                <a:cxn ang="0">
                  <a:pos x="T2" y="T3"/>
                </a:cxn>
                <a:cxn ang="0">
                  <a:pos x="T4" y="T5"/>
                </a:cxn>
                <a:cxn ang="0">
                  <a:pos x="T6" y="T7"/>
                </a:cxn>
              </a:cxnLst>
              <a:rect l="0" t="0" r="r" b="b"/>
              <a:pathLst>
                <a:path w="900" h="1193">
                  <a:moveTo>
                    <a:pt x="292" y="0"/>
                  </a:moveTo>
                  <a:lnTo>
                    <a:pt x="900" y="1193"/>
                  </a:lnTo>
                  <a:lnTo>
                    <a:pt x="0" y="915"/>
                  </a:lnTo>
                  <a:lnTo>
                    <a:pt x="292" y="0"/>
                  </a:lnTo>
                  <a:close/>
                </a:path>
              </a:pathLst>
            </a:custGeom>
            <a:solidFill>
              <a:srgbClr val="C58C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5" name="Freeform 19"/>
            <p:cNvSpPr>
              <a:spLocks/>
            </p:cNvSpPr>
            <p:nvPr/>
          </p:nvSpPr>
          <p:spPr bwMode="auto">
            <a:xfrm>
              <a:off x="-8542338" y="3554413"/>
              <a:ext cx="698500" cy="2627313"/>
            </a:xfrm>
            <a:custGeom>
              <a:avLst/>
              <a:gdLst>
                <a:gd name="T0" fmla="*/ 440 w 440"/>
                <a:gd name="T1" fmla="*/ 740 h 1655"/>
                <a:gd name="T2" fmla="*/ 148 w 440"/>
                <a:gd name="T3" fmla="*/ 1655 h 1655"/>
                <a:gd name="T4" fmla="*/ 0 w 440"/>
                <a:gd name="T5" fmla="*/ 0 h 1655"/>
                <a:gd name="T6" fmla="*/ 440 w 440"/>
                <a:gd name="T7" fmla="*/ 740 h 1655"/>
              </a:gdLst>
              <a:ahLst/>
              <a:cxnLst>
                <a:cxn ang="0">
                  <a:pos x="T0" y="T1"/>
                </a:cxn>
                <a:cxn ang="0">
                  <a:pos x="T2" y="T3"/>
                </a:cxn>
                <a:cxn ang="0">
                  <a:pos x="T4" y="T5"/>
                </a:cxn>
                <a:cxn ang="0">
                  <a:pos x="T6" y="T7"/>
                </a:cxn>
              </a:cxnLst>
              <a:rect l="0" t="0" r="r" b="b"/>
              <a:pathLst>
                <a:path w="440" h="1655">
                  <a:moveTo>
                    <a:pt x="440" y="740"/>
                  </a:moveTo>
                  <a:lnTo>
                    <a:pt x="148" y="1655"/>
                  </a:lnTo>
                  <a:lnTo>
                    <a:pt x="0" y="0"/>
                  </a:lnTo>
                  <a:lnTo>
                    <a:pt x="440" y="740"/>
                  </a:lnTo>
                  <a:close/>
                </a:path>
              </a:pathLst>
            </a:custGeom>
            <a:solidFill>
              <a:srgbClr val="DFA5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6" name="Freeform 20"/>
            <p:cNvSpPr>
              <a:spLocks/>
            </p:cNvSpPr>
            <p:nvPr/>
          </p:nvSpPr>
          <p:spPr bwMode="auto">
            <a:xfrm>
              <a:off x="-4652963" y="2851150"/>
              <a:ext cx="1971675" cy="1274763"/>
            </a:xfrm>
            <a:custGeom>
              <a:avLst/>
              <a:gdLst>
                <a:gd name="T0" fmla="*/ 1242 w 1242"/>
                <a:gd name="T1" fmla="*/ 803 h 803"/>
                <a:gd name="T2" fmla="*/ 1238 w 1242"/>
                <a:gd name="T3" fmla="*/ 22 h 803"/>
                <a:gd name="T4" fmla="*/ 0 w 1242"/>
                <a:gd name="T5" fmla="*/ 0 h 803"/>
                <a:gd name="T6" fmla="*/ 1242 w 1242"/>
                <a:gd name="T7" fmla="*/ 803 h 803"/>
              </a:gdLst>
              <a:ahLst/>
              <a:cxnLst>
                <a:cxn ang="0">
                  <a:pos x="T0" y="T1"/>
                </a:cxn>
                <a:cxn ang="0">
                  <a:pos x="T2" y="T3"/>
                </a:cxn>
                <a:cxn ang="0">
                  <a:pos x="T4" y="T5"/>
                </a:cxn>
                <a:cxn ang="0">
                  <a:pos x="T6" y="T7"/>
                </a:cxn>
              </a:cxnLst>
              <a:rect l="0" t="0" r="r" b="b"/>
              <a:pathLst>
                <a:path w="1242" h="803">
                  <a:moveTo>
                    <a:pt x="1242" y="803"/>
                  </a:moveTo>
                  <a:lnTo>
                    <a:pt x="1238" y="22"/>
                  </a:lnTo>
                  <a:lnTo>
                    <a:pt x="0" y="0"/>
                  </a:lnTo>
                  <a:lnTo>
                    <a:pt x="1242" y="803"/>
                  </a:lnTo>
                  <a:close/>
                </a:path>
              </a:pathLst>
            </a:custGeom>
            <a:solidFill>
              <a:srgbClr val="004B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7" name="Freeform 21"/>
            <p:cNvSpPr>
              <a:spLocks/>
            </p:cNvSpPr>
            <p:nvPr/>
          </p:nvSpPr>
          <p:spPr bwMode="auto">
            <a:xfrm>
              <a:off x="-2960688" y="4125913"/>
              <a:ext cx="628650" cy="1120775"/>
            </a:xfrm>
            <a:custGeom>
              <a:avLst/>
              <a:gdLst>
                <a:gd name="T0" fmla="*/ 0 w 396"/>
                <a:gd name="T1" fmla="*/ 686 h 706"/>
                <a:gd name="T2" fmla="*/ 396 w 396"/>
                <a:gd name="T3" fmla="*/ 706 h 706"/>
                <a:gd name="T4" fmla="*/ 176 w 396"/>
                <a:gd name="T5" fmla="*/ 0 h 706"/>
                <a:gd name="T6" fmla="*/ 0 w 396"/>
                <a:gd name="T7" fmla="*/ 686 h 706"/>
              </a:gdLst>
              <a:ahLst/>
              <a:cxnLst>
                <a:cxn ang="0">
                  <a:pos x="T0" y="T1"/>
                </a:cxn>
                <a:cxn ang="0">
                  <a:pos x="T2" y="T3"/>
                </a:cxn>
                <a:cxn ang="0">
                  <a:pos x="T4" y="T5"/>
                </a:cxn>
                <a:cxn ang="0">
                  <a:pos x="T6" y="T7"/>
                </a:cxn>
              </a:cxnLst>
              <a:rect l="0" t="0" r="r" b="b"/>
              <a:pathLst>
                <a:path w="396" h="706">
                  <a:moveTo>
                    <a:pt x="0" y="686"/>
                  </a:moveTo>
                  <a:lnTo>
                    <a:pt x="396" y="706"/>
                  </a:lnTo>
                  <a:lnTo>
                    <a:pt x="176" y="0"/>
                  </a:lnTo>
                  <a:lnTo>
                    <a:pt x="0" y="686"/>
                  </a:lnTo>
                  <a:close/>
                </a:path>
              </a:pathLst>
            </a:custGeom>
            <a:solidFill>
              <a:srgbClr val="003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8" name="Freeform 22"/>
            <p:cNvSpPr>
              <a:spLocks/>
            </p:cNvSpPr>
            <p:nvPr/>
          </p:nvSpPr>
          <p:spPr bwMode="auto">
            <a:xfrm>
              <a:off x="-3722688" y="5214938"/>
              <a:ext cx="1390650" cy="1643063"/>
            </a:xfrm>
            <a:custGeom>
              <a:avLst/>
              <a:gdLst>
                <a:gd name="T0" fmla="*/ 876 w 876"/>
                <a:gd name="T1" fmla="*/ 20 h 1035"/>
                <a:gd name="T2" fmla="*/ 480 w 876"/>
                <a:gd name="T3" fmla="*/ 0 h 1035"/>
                <a:gd name="T4" fmla="*/ 0 w 876"/>
                <a:gd name="T5" fmla="*/ 1035 h 1035"/>
                <a:gd name="T6" fmla="*/ 678 w 876"/>
                <a:gd name="T7" fmla="*/ 841 h 1035"/>
                <a:gd name="T8" fmla="*/ 876 w 876"/>
                <a:gd name="T9" fmla="*/ 20 h 1035"/>
              </a:gdLst>
              <a:ahLst/>
              <a:cxnLst>
                <a:cxn ang="0">
                  <a:pos x="T0" y="T1"/>
                </a:cxn>
                <a:cxn ang="0">
                  <a:pos x="T2" y="T3"/>
                </a:cxn>
                <a:cxn ang="0">
                  <a:pos x="T4" y="T5"/>
                </a:cxn>
                <a:cxn ang="0">
                  <a:pos x="T6" y="T7"/>
                </a:cxn>
                <a:cxn ang="0">
                  <a:pos x="T8" y="T9"/>
                </a:cxn>
              </a:cxnLst>
              <a:rect l="0" t="0" r="r" b="b"/>
              <a:pathLst>
                <a:path w="876" h="1035">
                  <a:moveTo>
                    <a:pt x="876" y="20"/>
                  </a:moveTo>
                  <a:lnTo>
                    <a:pt x="480" y="0"/>
                  </a:lnTo>
                  <a:lnTo>
                    <a:pt x="0" y="1035"/>
                  </a:lnTo>
                  <a:lnTo>
                    <a:pt x="678" y="841"/>
                  </a:lnTo>
                  <a:lnTo>
                    <a:pt x="876" y="20"/>
                  </a:lnTo>
                  <a:close/>
                </a:path>
              </a:pathLst>
            </a:custGeom>
            <a:solidFill>
              <a:srgbClr val="0018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69" name="TextBox 68">
            <a:extLst>
              <a:ext uri="{FF2B5EF4-FFF2-40B4-BE49-F238E27FC236}">
                <a16:creationId xmlns:a16="http://schemas.microsoft.com/office/drawing/2014/main" id="{9F99E629-D198-47C2-BD25-8F19ED39F144}"/>
              </a:ext>
            </a:extLst>
          </p:cNvPr>
          <p:cNvSpPr txBox="1"/>
          <p:nvPr/>
        </p:nvSpPr>
        <p:spPr>
          <a:xfrm>
            <a:off x="-2407536" y="684396"/>
            <a:ext cx="15058663" cy="5399797"/>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pPr algn="ctr"/>
            <a:endParaRPr lang="en-US" sz="9600" spc="300" dirty="0">
              <a:blipFill>
                <a:blip r:embed="rId4"/>
                <a:stretch>
                  <a:fillRect/>
                </a:stretch>
              </a:blipFill>
              <a:latin typeface="Lato Black" panose="020F0A02020204030203" pitchFamily="34" charset="0"/>
            </a:endParaRPr>
          </a:p>
        </p:txBody>
      </p:sp>
      <p:sp>
        <p:nvSpPr>
          <p:cNvPr id="3" name="Frame 2"/>
          <p:cNvSpPr/>
          <p:nvPr/>
        </p:nvSpPr>
        <p:spPr>
          <a:xfrm>
            <a:off x="-16212" y="0"/>
            <a:ext cx="12205212" cy="6858000"/>
          </a:xfrm>
          <a:prstGeom prst="frame">
            <a:avLst>
              <a:gd name="adj1" fmla="val 1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42" name="Title 1"/>
          <p:cNvSpPr txBox="1">
            <a:spLocks/>
          </p:cNvSpPr>
          <p:nvPr/>
        </p:nvSpPr>
        <p:spPr>
          <a:xfrm>
            <a:off x="421110" y="13379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solidFill>
                  <a:schemeClr val="bg1"/>
                </a:solidFill>
              </a:rPr>
              <a:t>Public sector AI strategies</a:t>
            </a:r>
          </a:p>
        </p:txBody>
      </p:sp>
      <p:grpSp>
        <p:nvGrpSpPr>
          <p:cNvPr id="61" name="Group 60"/>
          <p:cNvGrpSpPr/>
          <p:nvPr/>
        </p:nvGrpSpPr>
        <p:grpSpPr>
          <a:xfrm rot="4116640">
            <a:off x="-3247623" y="3043742"/>
            <a:ext cx="7689557" cy="5903643"/>
            <a:chOff x="3408617" y="8619998"/>
            <a:chExt cx="7689557" cy="5903643"/>
          </a:xfrm>
        </p:grpSpPr>
        <p:sp>
          <p:nvSpPr>
            <p:cNvPr id="62" name="Freeform 61"/>
            <p:cNvSpPr>
              <a:spLocks/>
            </p:cNvSpPr>
            <p:nvPr/>
          </p:nvSpPr>
          <p:spPr bwMode="auto">
            <a:xfrm>
              <a:off x="6279284" y="10260967"/>
              <a:ext cx="1222807" cy="1381749"/>
            </a:xfrm>
            <a:custGeom>
              <a:avLst/>
              <a:gdLst>
                <a:gd name="T0" fmla="*/ 0 w 1054"/>
                <a:gd name="T1" fmla="*/ 103 h 1191"/>
                <a:gd name="T2" fmla="*/ 1054 w 1054"/>
                <a:gd name="T3" fmla="*/ 0 h 1191"/>
                <a:gd name="T4" fmla="*/ 76 w 1054"/>
                <a:gd name="T5" fmla="*/ 1191 h 1191"/>
                <a:gd name="T6" fmla="*/ 0 w 1054"/>
                <a:gd name="T7" fmla="*/ 103 h 1191"/>
              </a:gdLst>
              <a:ahLst/>
              <a:cxnLst>
                <a:cxn ang="0">
                  <a:pos x="T0" y="T1"/>
                </a:cxn>
                <a:cxn ang="0">
                  <a:pos x="T2" y="T3"/>
                </a:cxn>
                <a:cxn ang="0">
                  <a:pos x="T4" y="T5"/>
                </a:cxn>
                <a:cxn ang="0">
                  <a:pos x="T6" y="T7"/>
                </a:cxn>
              </a:cxnLst>
              <a:rect l="0" t="0" r="r" b="b"/>
              <a:pathLst>
                <a:path w="1054" h="1191">
                  <a:moveTo>
                    <a:pt x="0" y="103"/>
                  </a:moveTo>
                  <a:lnTo>
                    <a:pt x="1054" y="0"/>
                  </a:lnTo>
                  <a:lnTo>
                    <a:pt x="76" y="1191"/>
                  </a:lnTo>
                  <a:lnTo>
                    <a:pt x="0" y="103"/>
                  </a:lnTo>
                  <a:close/>
                </a:path>
              </a:pathLst>
            </a:custGeom>
            <a:solidFill>
              <a:srgbClr val="6E82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3" name="Freeform 62"/>
            <p:cNvSpPr>
              <a:spLocks/>
            </p:cNvSpPr>
            <p:nvPr/>
          </p:nvSpPr>
          <p:spPr bwMode="auto">
            <a:xfrm>
              <a:off x="6435567" y="10260967"/>
              <a:ext cx="1619581" cy="1597538"/>
            </a:xfrm>
            <a:custGeom>
              <a:avLst/>
              <a:gdLst>
                <a:gd name="T0" fmla="*/ 978 w 1396"/>
                <a:gd name="T1" fmla="*/ 0 h 1377"/>
                <a:gd name="T2" fmla="*/ 1396 w 1396"/>
                <a:gd name="T3" fmla="*/ 1377 h 1377"/>
                <a:gd name="T4" fmla="*/ 0 w 1396"/>
                <a:gd name="T5" fmla="*/ 1191 h 1377"/>
                <a:gd name="T6" fmla="*/ 978 w 1396"/>
                <a:gd name="T7" fmla="*/ 0 h 1377"/>
              </a:gdLst>
              <a:ahLst/>
              <a:cxnLst>
                <a:cxn ang="0">
                  <a:pos x="T0" y="T1"/>
                </a:cxn>
                <a:cxn ang="0">
                  <a:pos x="T2" y="T3"/>
                </a:cxn>
                <a:cxn ang="0">
                  <a:pos x="T4" y="T5"/>
                </a:cxn>
                <a:cxn ang="0">
                  <a:pos x="T6" y="T7"/>
                </a:cxn>
              </a:cxnLst>
              <a:rect l="0" t="0" r="r" b="b"/>
              <a:pathLst>
                <a:path w="1396" h="1377">
                  <a:moveTo>
                    <a:pt x="978" y="0"/>
                  </a:moveTo>
                  <a:lnTo>
                    <a:pt x="1396" y="1377"/>
                  </a:lnTo>
                  <a:lnTo>
                    <a:pt x="0" y="1191"/>
                  </a:lnTo>
                  <a:lnTo>
                    <a:pt x="978" y="0"/>
                  </a:lnTo>
                  <a:close/>
                </a:path>
              </a:pathLst>
            </a:custGeom>
            <a:solidFill>
              <a:srgbClr val="3F6C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4" name="Freeform 63"/>
            <p:cNvSpPr>
              <a:spLocks/>
            </p:cNvSpPr>
            <p:nvPr/>
          </p:nvSpPr>
          <p:spPr bwMode="auto">
            <a:xfrm>
              <a:off x="6435567" y="12710083"/>
              <a:ext cx="1619581" cy="1321421"/>
            </a:xfrm>
            <a:custGeom>
              <a:avLst/>
              <a:gdLst>
                <a:gd name="T0" fmla="*/ 0 w 1396"/>
                <a:gd name="T1" fmla="*/ 0 h 1139"/>
                <a:gd name="T2" fmla="*/ 588 w 1396"/>
                <a:gd name="T3" fmla="*/ 1139 h 1139"/>
                <a:gd name="T4" fmla="*/ 1396 w 1396"/>
                <a:gd name="T5" fmla="*/ 186 h 1139"/>
                <a:gd name="T6" fmla="*/ 0 w 1396"/>
                <a:gd name="T7" fmla="*/ 0 h 1139"/>
              </a:gdLst>
              <a:ahLst/>
              <a:cxnLst>
                <a:cxn ang="0">
                  <a:pos x="T0" y="T1"/>
                </a:cxn>
                <a:cxn ang="0">
                  <a:pos x="T2" y="T3"/>
                </a:cxn>
                <a:cxn ang="0">
                  <a:pos x="T4" y="T5"/>
                </a:cxn>
                <a:cxn ang="0">
                  <a:pos x="T6" y="T7"/>
                </a:cxn>
              </a:cxnLst>
              <a:rect l="0" t="0" r="r" b="b"/>
              <a:pathLst>
                <a:path w="1396" h="1139">
                  <a:moveTo>
                    <a:pt x="0" y="0"/>
                  </a:moveTo>
                  <a:lnTo>
                    <a:pt x="588" y="1139"/>
                  </a:lnTo>
                  <a:lnTo>
                    <a:pt x="1396" y="186"/>
                  </a:lnTo>
                  <a:lnTo>
                    <a:pt x="0" y="0"/>
                  </a:lnTo>
                  <a:close/>
                </a:path>
              </a:pathLst>
            </a:custGeom>
            <a:solidFill>
              <a:srgbClr val="105A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5" name="Freeform 64"/>
            <p:cNvSpPr>
              <a:spLocks/>
            </p:cNvSpPr>
            <p:nvPr/>
          </p:nvSpPr>
          <p:spPr bwMode="auto">
            <a:xfrm>
              <a:off x="8446680" y="10260967"/>
              <a:ext cx="1440916" cy="1597538"/>
            </a:xfrm>
            <a:custGeom>
              <a:avLst/>
              <a:gdLst>
                <a:gd name="T0" fmla="*/ 418 w 1242"/>
                <a:gd name="T1" fmla="*/ 1377 h 1377"/>
                <a:gd name="T2" fmla="*/ 0 w 1242"/>
                <a:gd name="T3" fmla="*/ 0 h 1377"/>
                <a:gd name="T4" fmla="*/ 1242 w 1242"/>
                <a:gd name="T5" fmla="*/ 803 h 1377"/>
                <a:gd name="T6" fmla="*/ 418 w 1242"/>
                <a:gd name="T7" fmla="*/ 1377 h 1377"/>
              </a:gdLst>
              <a:ahLst/>
              <a:cxnLst>
                <a:cxn ang="0">
                  <a:pos x="T0" y="T1"/>
                </a:cxn>
                <a:cxn ang="0">
                  <a:pos x="T2" y="T3"/>
                </a:cxn>
                <a:cxn ang="0">
                  <a:pos x="T4" y="T5"/>
                </a:cxn>
                <a:cxn ang="0">
                  <a:pos x="T6" y="T7"/>
                </a:cxn>
              </a:cxnLst>
              <a:rect l="0" t="0" r="r" b="b"/>
              <a:pathLst>
                <a:path w="1242" h="1377">
                  <a:moveTo>
                    <a:pt x="418" y="1377"/>
                  </a:moveTo>
                  <a:lnTo>
                    <a:pt x="0" y="0"/>
                  </a:lnTo>
                  <a:lnTo>
                    <a:pt x="1242" y="803"/>
                  </a:lnTo>
                  <a:lnTo>
                    <a:pt x="418" y="1377"/>
                  </a:lnTo>
                  <a:close/>
                </a:path>
              </a:pathLst>
            </a:custGeom>
            <a:solidFill>
              <a:srgbClr val="105A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6" name="Freeform 10"/>
            <p:cNvSpPr>
              <a:spLocks/>
            </p:cNvSpPr>
            <p:nvPr/>
          </p:nvSpPr>
          <p:spPr bwMode="auto">
            <a:xfrm>
              <a:off x="4313411" y="12693633"/>
              <a:ext cx="1197284" cy="1384070"/>
            </a:xfrm>
            <a:custGeom>
              <a:avLst/>
              <a:gdLst>
                <a:gd name="T0" fmla="*/ 0 w 1032"/>
                <a:gd name="T1" fmla="*/ 0 h 1193"/>
                <a:gd name="T2" fmla="*/ 1032 w 1032"/>
                <a:gd name="T3" fmla="*/ 8 h 1193"/>
                <a:gd name="T4" fmla="*/ 608 w 1032"/>
                <a:gd name="T5" fmla="*/ 1193 h 1193"/>
                <a:gd name="T6" fmla="*/ 0 w 1032"/>
                <a:gd name="T7" fmla="*/ 0 h 1193"/>
              </a:gdLst>
              <a:ahLst/>
              <a:cxnLst>
                <a:cxn ang="0">
                  <a:pos x="T0" y="T1"/>
                </a:cxn>
                <a:cxn ang="0">
                  <a:pos x="T2" y="T3"/>
                </a:cxn>
                <a:cxn ang="0">
                  <a:pos x="T4" y="T5"/>
                </a:cxn>
                <a:cxn ang="0">
                  <a:pos x="T6" y="T7"/>
                </a:cxn>
              </a:cxnLst>
              <a:rect l="0" t="0" r="r" b="b"/>
              <a:pathLst>
                <a:path w="1032" h="1193">
                  <a:moveTo>
                    <a:pt x="0" y="0"/>
                  </a:moveTo>
                  <a:lnTo>
                    <a:pt x="1032" y="8"/>
                  </a:lnTo>
                  <a:lnTo>
                    <a:pt x="608" y="1193"/>
                  </a:lnTo>
                  <a:lnTo>
                    <a:pt x="0" y="0"/>
                  </a:lnTo>
                  <a:close/>
                </a:path>
              </a:pathLst>
            </a:custGeom>
            <a:solidFill>
              <a:srgbClr val="6E82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7" name="Freeform 11"/>
            <p:cNvSpPr>
              <a:spLocks/>
            </p:cNvSpPr>
            <p:nvPr/>
          </p:nvSpPr>
          <p:spPr bwMode="auto">
            <a:xfrm>
              <a:off x="7644702" y="13092564"/>
              <a:ext cx="1132315" cy="1330703"/>
            </a:xfrm>
            <a:custGeom>
              <a:avLst/>
              <a:gdLst>
                <a:gd name="T0" fmla="*/ 808 w 976"/>
                <a:gd name="T1" fmla="*/ 0 h 1147"/>
                <a:gd name="T2" fmla="*/ 976 w 976"/>
                <a:gd name="T3" fmla="*/ 1147 h 1147"/>
                <a:gd name="T4" fmla="*/ 0 w 976"/>
                <a:gd name="T5" fmla="*/ 953 h 1147"/>
                <a:gd name="T6" fmla="*/ 808 w 976"/>
                <a:gd name="T7" fmla="*/ 0 h 1147"/>
              </a:gdLst>
              <a:ahLst/>
              <a:cxnLst>
                <a:cxn ang="0">
                  <a:pos x="T0" y="T1"/>
                </a:cxn>
                <a:cxn ang="0">
                  <a:pos x="T2" y="T3"/>
                </a:cxn>
                <a:cxn ang="0">
                  <a:pos x="T4" y="T5"/>
                </a:cxn>
                <a:cxn ang="0">
                  <a:pos x="T6" y="T7"/>
                </a:cxn>
              </a:cxnLst>
              <a:rect l="0" t="0" r="r" b="b"/>
              <a:pathLst>
                <a:path w="976" h="1147">
                  <a:moveTo>
                    <a:pt x="808" y="0"/>
                  </a:moveTo>
                  <a:lnTo>
                    <a:pt x="976" y="1147"/>
                  </a:lnTo>
                  <a:lnTo>
                    <a:pt x="0" y="953"/>
                  </a:lnTo>
                  <a:lnTo>
                    <a:pt x="808" y="0"/>
                  </a:lnTo>
                  <a:close/>
                </a:path>
              </a:pathLst>
            </a:custGeom>
            <a:solidFill>
              <a:srgbClr val="004B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8" name="Freeform 12"/>
            <p:cNvSpPr>
              <a:spLocks/>
            </p:cNvSpPr>
            <p:nvPr/>
          </p:nvSpPr>
          <p:spPr bwMode="auto">
            <a:xfrm>
              <a:off x="5563673" y="12710083"/>
              <a:ext cx="1174080" cy="1374788"/>
            </a:xfrm>
            <a:custGeom>
              <a:avLst/>
              <a:gdLst>
                <a:gd name="T0" fmla="*/ 0 w 1012"/>
                <a:gd name="T1" fmla="*/ 1185 h 1185"/>
                <a:gd name="T2" fmla="*/ 1012 w 1012"/>
                <a:gd name="T3" fmla="*/ 1139 h 1185"/>
                <a:gd name="T4" fmla="*/ 424 w 1012"/>
                <a:gd name="T5" fmla="*/ 0 h 1185"/>
                <a:gd name="T6" fmla="*/ 0 w 1012"/>
                <a:gd name="T7" fmla="*/ 1185 h 1185"/>
              </a:gdLst>
              <a:ahLst/>
              <a:cxnLst>
                <a:cxn ang="0">
                  <a:pos x="T0" y="T1"/>
                </a:cxn>
                <a:cxn ang="0">
                  <a:pos x="T2" y="T3"/>
                </a:cxn>
                <a:cxn ang="0">
                  <a:pos x="T4" y="T5"/>
                </a:cxn>
                <a:cxn ang="0">
                  <a:pos x="T6" y="T7"/>
                </a:cxn>
              </a:cxnLst>
              <a:rect l="0" t="0" r="r" b="b"/>
              <a:pathLst>
                <a:path w="1012" h="1185">
                  <a:moveTo>
                    <a:pt x="0" y="1185"/>
                  </a:moveTo>
                  <a:lnTo>
                    <a:pt x="1012" y="1139"/>
                  </a:lnTo>
                  <a:lnTo>
                    <a:pt x="424" y="0"/>
                  </a:lnTo>
                  <a:lnTo>
                    <a:pt x="0" y="1185"/>
                  </a:lnTo>
                  <a:close/>
                </a:path>
              </a:pathLst>
            </a:custGeom>
            <a:solidFill>
              <a:srgbClr val="3F6C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0" name="Freeform 13"/>
            <p:cNvSpPr>
              <a:spLocks/>
            </p:cNvSpPr>
            <p:nvPr/>
          </p:nvSpPr>
          <p:spPr bwMode="auto">
            <a:xfrm>
              <a:off x="4402366" y="9563178"/>
              <a:ext cx="1222807" cy="1045303"/>
            </a:xfrm>
            <a:custGeom>
              <a:avLst/>
              <a:gdLst>
                <a:gd name="T0" fmla="*/ 0 w 1054"/>
                <a:gd name="T1" fmla="*/ 901 h 901"/>
                <a:gd name="T2" fmla="*/ 1054 w 1054"/>
                <a:gd name="T3" fmla="*/ 798 h 901"/>
                <a:gd name="T4" fmla="*/ 1054 w 1054"/>
                <a:gd name="T5" fmla="*/ 798 h 901"/>
                <a:gd name="T6" fmla="*/ 1020 w 1054"/>
                <a:gd name="T7" fmla="*/ 672 h 901"/>
                <a:gd name="T8" fmla="*/ 940 w 1054"/>
                <a:gd name="T9" fmla="*/ 394 h 901"/>
                <a:gd name="T10" fmla="*/ 898 w 1054"/>
                <a:gd name="T11" fmla="*/ 248 h 901"/>
                <a:gd name="T12" fmla="*/ 860 w 1054"/>
                <a:gd name="T13" fmla="*/ 120 h 901"/>
                <a:gd name="T14" fmla="*/ 830 w 1054"/>
                <a:gd name="T15" fmla="*/ 32 h 901"/>
                <a:gd name="T16" fmla="*/ 820 w 1054"/>
                <a:gd name="T17" fmla="*/ 8 h 901"/>
                <a:gd name="T18" fmla="*/ 816 w 1054"/>
                <a:gd name="T19" fmla="*/ 2 h 901"/>
                <a:gd name="T20" fmla="*/ 814 w 1054"/>
                <a:gd name="T21" fmla="*/ 0 h 901"/>
                <a:gd name="T22" fmla="*/ 814 w 1054"/>
                <a:gd name="T23" fmla="*/ 0 h 901"/>
                <a:gd name="T24" fmla="*/ 774 w 1054"/>
                <a:gd name="T25" fmla="*/ 42 h 901"/>
                <a:gd name="T26" fmla="*/ 680 w 1054"/>
                <a:gd name="T27" fmla="*/ 146 h 901"/>
                <a:gd name="T28" fmla="*/ 400 w 1054"/>
                <a:gd name="T29" fmla="*/ 454 h 901"/>
                <a:gd name="T30" fmla="*/ 0 w 1054"/>
                <a:gd name="T31" fmla="*/ 901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4" h="901">
                  <a:moveTo>
                    <a:pt x="0" y="901"/>
                  </a:moveTo>
                  <a:lnTo>
                    <a:pt x="1054" y="798"/>
                  </a:lnTo>
                  <a:lnTo>
                    <a:pt x="1054" y="798"/>
                  </a:lnTo>
                  <a:lnTo>
                    <a:pt x="1020" y="672"/>
                  </a:lnTo>
                  <a:lnTo>
                    <a:pt x="940" y="394"/>
                  </a:lnTo>
                  <a:lnTo>
                    <a:pt x="898" y="248"/>
                  </a:lnTo>
                  <a:lnTo>
                    <a:pt x="860" y="120"/>
                  </a:lnTo>
                  <a:lnTo>
                    <a:pt x="830" y="32"/>
                  </a:lnTo>
                  <a:lnTo>
                    <a:pt x="820" y="8"/>
                  </a:lnTo>
                  <a:lnTo>
                    <a:pt x="816" y="2"/>
                  </a:lnTo>
                  <a:lnTo>
                    <a:pt x="814" y="0"/>
                  </a:lnTo>
                  <a:lnTo>
                    <a:pt x="814" y="0"/>
                  </a:lnTo>
                  <a:lnTo>
                    <a:pt x="774" y="42"/>
                  </a:lnTo>
                  <a:lnTo>
                    <a:pt x="680" y="146"/>
                  </a:lnTo>
                  <a:lnTo>
                    <a:pt x="400" y="454"/>
                  </a:lnTo>
                  <a:lnTo>
                    <a:pt x="0" y="901"/>
                  </a:lnTo>
                  <a:close/>
                </a:path>
              </a:pathLst>
            </a:custGeom>
            <a:solidFill>
              <a:srgbClr val="3F6C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1" name="Freeform 14"/>
            <p:cNvSpPr>
              <a:spLocks/>
            </p:cNvSpPr>
            <p:nvPr/>
          </p:nvSpPr>
          <p:spPr bwMode="auto">
            <a:xfrm>
              <a:off x="6279284" y="8619998"/>
              <a:ext cx="1222807" cy="1045303"/>
            </a:xfrm>
            <a:custGeom>
              <a:avLst/>
              <a:gdLst>
                <a:gd name="T0" fmla="*/ 0 w 1054"/>
                <a:gd name="T1" fmla="*/ 901 h 901"/>
                <a:gd name="T2" fmla="*/ 1054 w 1054"/>
                <a:gd name="T3" fmla="*/ 798 h 901"/>
                <a:gd name="T4" fmla="*/ 1054 w 1054"/>
                <a:gd name="T5" fmla="*/ 798 h 901"/>
                <a:gd name="T6" fmla="*/ 1020 w 1054"/>
                <a:gd name="T7" fmla="*/ 672 h 901"/>
                <a:gd name="T8" fmla="*/ 940 w 1054"/>
                <a:gd name="T9" fmla="*/ 394 h 901"/>
                <a:gd name="T10" fmla="*/ 898 w 1054"/>
                <a:gd name="T11" fmla="*/ 248 h 901"/>
                <a:gd name="T12" fmla="*/ 860 w 1054"/>
                <a:gd name="T13" fmla="*/ 120 h 901"/>
                <a:gd name="T14" fmla="*/ 830 w 1054"/>
                <a:gd name="T15" fmla="*/ 32 h 901"/>
                <a:gd name="T16" fmla="*/ 820 w 1054"/>
                <a:gd name="T17" fmla="*/ 8 h 901"/>
                <a:gd name="T18" fmla="*/ 816 w 1054"/>
                <a:gd name="T19" fmla="*/ 2 h 901"/>
                <a:gd name="T20" fmla="*/ 814 w 1054"/>
                <a:gd name="T21" fmla="*/ 0 h 901"/>
                <a:gd name="T22" fmla="*/ 814 w 1054"/>
                <a:gd name="T23" fmla="*/ 0 h 901"/>
                <a:gd name="T24" fmla="*/ 774 w 1054"/>
                <a:gd name="T25" fmla="*/ 42 h 901"/>
                <a:gd name="T26" fmla="*/ 680 w 1054"/>
                <a:gd name="T27" fmla="*/ 146 h 901"/>
                <a:gd name="T28" fmla="*/ 400 w 1054"/>
                <a:gd name="T29" fmla="*/ 454 h 901"/>
                <a:gd name="T30" fmla="*/ 0 w 1054"/>
                <a:gd name="T31" fmla="*/ 901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4" h="901">
                  <a:moveTo>
                    <a:pt x="0" y="901"/>
                  </a:moveTo>
                  <a:lnTo>
                    <a:pt x="1054" y="798"/>
                  </a:lnTo>
                  <a:lnTo>
                    <a:pt x="1054" y="798"/>
                  </a:lnTo>
                  <a:lnTo>
                    <a:pt x="1020" y="672"/>
                  </a:lnTo>
                  <a:lnTo>
                    <a:pt x="940" y="394"/>
                  </a:lnTo>
                  <a:lnTo>
                    <a:pt x="898" y="248"/>
                  </a:lnTo>
                  <a:lnTo>
                    <a:pt x="860" y="120"/>
                  </a:lnTo>
                  <a:lnTo>
                    <a:pt x="830" y="32"/>
                  </a:lnTo>
                  <a:lnTo>
                    <a:pt x="820" y="8"/>
                  </a:lnTo>
                  <a:lnTo>
                    <a:pt x="816" y="2"/>
                  </a:lnTo>
                  <a:lnTo>
                    <a:pt x="814" y="0"/>
                  </a:lnTo>
                  <a:lnTo>
                    <a:pt x="814" y="0"/>
                  </a:lnTo>
                  <a:lnTo>
                    <a:pt x="774" y="42"/>
                  </a:lnTo>
                  <a:lnTo>
                    <a:pt x="680" y="146"/>
                  </a:lnTo>
                  <a:lnTo>
                    <a:pt x="400" y="454"/>
                  </a:lnTo>
                  <a:lnTo>
                    <a:pt x="0" y="90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2" name="Freeform 16"/>
            <p:cNvSpPr>
              <a:spLocks/>
            </p:cNvSpPr>
            <p:nvPr/>
          </p:nvSpPr>
          <p:spPr bwMode="auto">
            <a:xfrm>
              <a:off x="9306234" y="13092564"/>
              <a:ext cx="751782" cy="1330701"/>
            </a:xfrm>
            <a:custGeom>
              <a:avLst/>
              <a:gdLst>
                <a:gd name="T0" fmla="*/ 0 w 648"/>
                <a:gd name="T1" fmla="*/ 0 h 1147"/>
                <a:gd name="T2" fmla="*/ 648 w 648"/>
                <a:gd name="T3" fmla="*/ 112 h 1147"/>
                <a:gd name="T4" fmla="*/ 168 w 648"/>
                <a:gd name="T5" fmla="*/ 1147 h 1147"/>
                <a:gd name="T6" fmla="*/ 0 w 648"/>
                <a:gd name="T7" fmla="*/ 0 h 1147"/>
              </a:gdLst>
              <a:ahLst/>
              <a:cxnLst>
                <a:cxn ang="0">
                  <a:pos x="T0" y="T1"/>
                </a:cxn>
                <a:cxn ang="0">
                  <a:pos x="T2" y="T3"/>
                </a:cxn>
                <a:cxn ang="0">
                  <a:pos x="T4" y="T5"/>
                </a:cxn>
                <a:cxn ang="0">
                  <a:pos x="T6" y="T7"/>
                </a:cxn>
              </a:cxnLst>
              <a:rect l="0" t="0" r="r" b="b"/>
              <a:pathLst>
                <a:path w="648" h="1147">
                  <a:moveTo>
                    <a:pt x="0" y="0"/>
                  </a:moveTo>
                  <a:lnTo>
                    <a:pt x="648" y="112"/>
                  </a:lnTo>
                  <a:lnTo>
                    <a:pt x="168" y="1147"/>
                  </a:lnTo>
                  <a:lnTo>
                    <a:pt x="0" y="0"/>
                  </a:lnTo>
                  <a:close/>
                </a:path>
              </a:pathLst>
            </a:custGeom>
            <a:solidFill>
              <a:srgbClr val="003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3" name="Freeform 17"/>
            <p:cNvSpPr>
              <a:spLocks/>
            </p:cNvSpPr>
            <p:nvPr/>
          </p:nvSpPr>
          <p:spPr bwMode="auto">
            <a:xfrm>
              <a:off x="9306234" y="11912218"/>
              <a:ext cx="955970" cy="795869"/>
            </a:xfrm>
            <a:custGeom>
              <a:avLst/>
              <a:gdLst>
                <a:gd name="T0" fmla="*/ 824 w 824"/>
                <a:gd name="T1" fmla="*/ 0 h 686"/>
                <a:gd name="T2" fmla="*/ 648 w 824"/>
                <a:gd name="T3" fmla="*/ 686 h 686"/>
                <a:gd name="T4" fmla="*/ 0 w 824"/>
                <a:gd name="T5" fmla="*/ 574 h 686"/>
                <a:gd name="T6" fmla="*/ 824 w 824"/>
                <a:gd name="T7" fmla="*/ 0 h 686"/>
              </a:gdLst>
              <a:ahLst/>
              <a:cxnLst>
                <a:cxn ang="0">
                  <a:pos x="T0" y="T1"/>
                </a:cxn>
                <a:cxn ang="0">
                  <a:pos x="T2" y="T3"/>
                </a:cxn>
                <a:cxn ang="0">
                  <a:pos x="T4" y="T5"/>
                </a:cxn>
                <a:cxn ang="0">
                  <a:pos x="T6" y="T7"/>
                </a:cxn>
              </a:cxnLst>
              <a:rect l="0" t="0" r="r" b="b"/>
              <a:pathLst>
                <a:path w="824" h="686">
                  <a:moveTo>
                    <a:pt x="824" y="0"/>
                  </a:moveTo>
                  <a:lnTo>
                    <a:pt x="648" y="686"/>
                  </a:lnTo>
                  <a:lnTo>
                    <a:pt x="0" y="574"/>
                  </a:lnTo>
                  <a:lnTo>
                    <a:pt x="824" y="0"/>
                  </a:lnTo>
                  <a:close/>
                </a:path>
              </a:pathLst>
            </a:custGeom>
            <a:solidFill>
              <a:srgbClr val="004B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4" name="Freeform 18"/>
            <p:cNvSpPr>
              <a:spLocks/>
            </p:cNvSpPr>
            <p:nvPr/>
          </p:nvSpPr>
          <p:spPr bwMode="auto">
            <a:xfrm>
              <a:off x="3712956" y="12693633"/>
              <a:ext cx="1044143" cy="1384070"/>
            </a:xfrm>
            <a:custGeom>
              <a:avLst/>
              <a:gdLst>
                <a:gd name="T0" fmla="*/ 292 w 900"/>
                <a:gd name="T1" fmla="*/ 0 h 1193"/>
                <a:gd name="T2" fmla="*/ 900 w 900"/>
                <a:gd name="T3" fmla="*/ 1193 h 1193"/>
                <a:gd name="T4" fmla="*/ 0 w 900"/>
                <a:gd name="T5" fmla="*/ 915 h 1193"/>
                <a:gd name="T6" fmla="*/ 292 w 900"/>
                <a:gd name="T7" fmla="*/ 0 h 1193"/>
              </a:gdLst>
              <a:ahLst/>
              <a:cxnLst>
                <a:cxn ang="0">
                  <a:pos x="T0" y="T1"/>
                </a:cxn>
                <a:cxn ang="0">
                  <a:pos x="T2" y="T3"/>
                </a:cxn>
                <a:cxn ang="0">
                  <a:pos x="T4" y="T5"/>
                </a:cxn>
                <a:cxn ang="0">
                  <a:pos x="T6" y="T7"/>
                </a:cxn>
              </a:cxnLst>
              <a:rect l="0" t="0" r="r" b="b"/>
              <a:pathLst>
                <a:path w="900" h="1193">
                  <a:moveTo>
                    <a:pt x="292" y="0"/>
                  </a:moveTo>
                  <a:lnTo>
                    <a:pt x="900" y="1193"/>
                  </a:lnTo>
                  <a:lnTo>
                    <a:pt x="0" y="915"/>
                  </a:lnTo>
                  <a:lnTo>
                    <a:pt x="292" y="0"/>
                  </a:lnTo>
                  <a:close/>
                </a:path>
              </a:pathLst>
            </a:custGeom>
            <a:solidFill>
              <a:srgbClr val="C58C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5" name="Freeform 19"/>
            <p:cNvSpPr>
              <a:spLocks/>
            </p:cNvSpPr>
            <p:nvPr/>
          </p:nvSpPr>
          <p:spPr bwMode="auto">
            <a:xfrm>
              <a:off x="3408617" y="11171932"/>
              <a:ext cx="510470" cy="1920063"/>
            </a:xfrm>
            <a:custGeom>
              <a:avLst/>
              <a:gdLst>
                <a:gd name="T0" fmla="*/ 440 w 440"/>
                <a:gd name="T1" fmla="*/ 740 h 1655"/>
                <a:gd name="T2" fmla="*/ 148 w 440"/>
                <a:gd name="T3" fmla="*/ 1655 h 1655"/>
                <a:gd name="T4" fmla="*/ 0 w 440"/>
                <a:gd name="T5" fmla="*/ 0 h 1655"/>
                <a:gd name="T6" fmla="*/ 440 w 440"/>
                <a:gd name="T7" fmla="*/ 740 h 1655"/>
              </a:gdLst>
              <a:ahLst/>
              <a:cxnLst>
                <a:cxn ang="0">
                  <a:pos x="T0" y="T1"/>
                </a:cxn>
                <a:cxn ang="0">
                  <a:pos x="T2" y="T3"/>
                </a:cxn>
                <a:cxn ang="0">
                  <a:pos x="T4" y="T5"/>
                </a:cxn>
                <a:cxn ang="0">
                  <a:pos x="T6" y="T7"/>
                </a:cxn>
              </a:cxnLst>
              <a:rect l="0" t="0" r="r" b="b"/>
              <a:pathLst>
                <a:path w="440" h="1655">
                  <a:moveTo>
                    <a:pt x="440" y="740"/>
                  </a:moveTo>
                  <a:lnTo>
                    <a:pt x="148" y="1655"/>
                  </a:lnTo>
                  <a:lnTo>
                    <a:pt x="0" y="0"/>
                  </a:lnTo>
                  <a:lnTo>
                    <a:pt x="440" y="740"/>
                  </a:lnTo>
                  <a:close/>
                </a:path>
              </a:pathLst>
            </a:custGeom>
            <a:solidFill>
              <a:srgbClr val="DFA5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6" name="Freeform 20"/>
            <p:cNvSpPr>
              <a:spLocks/>
            </p:cNvSpPr>
            <p:nvPr/>
          </p:nvSpPr>
          <p:spPr bwMode="auto">
            <a:xfrm>
              <a:off x="8446680" y="10260967"/>
              <a:ext cx="1440916" cy="931607"/>
            </a:xfrm>
            <a:custGeom>
              <a:avLst/>
              <a:gdLst>
                <a:gd name="T0" fmla="*/ 1242 w 1242"/>
                <a:gd name="T1" fmla="*/ 803 h 803"/>
                <a:gd name="T2" fmla="*/ 1238 w 1242"/>
                <a:gd name="T3" fmla="*/ 22 h 803"/>
                <a:gd name="T4" fmla="*/ 0 w 1242"/>
                <a:gd name="T5" fmla="*/ 0 h 803"/>
                <a:gd name="T6" fmla="*/ 1242 w 1242"/>
                <a:gd name="T7" fmla="*/ 803 h 803"/>
              </a:gdLst>
              <a:ahLst/>
              <a:cxnLst>
                <a:cxn ang="0">
                  <a:pos x="T0" y="T1"/>
                </a:cxn>
                <a:cxn ang="0">
                  <a:pos x="T2" y="T3"/>
                </a:cxn>
                <a:cxn ang="0">
                  <a:pos x="T4" y="T5"/>
                </a:cxn>
                <a:cxn ang="0">
                  <a:pos x="T6" y="T7"/>
                </a:cxn>
              </a:cxnLst>
              <a:rect l="0" t="0" r="r" b="b"/>
              <a:pathLst>
                <a:path w="1242" h="803">
                  <a:moveTo>
                    <a:pt x="1242" y="803"/>
                  </a:moveTo>
                  <a:lnTo>
                    <a:pt x="1238" y="22"/>
                  </a:lnTo>
                  <a:lnTo>
                    <a:pt x="0" y="0"/>
                  </a:lnTo>
                  <a:lnTo>
                    <a:pt x="1242" y="803"/>
                  </a:lnTo>
                  <a:close/>
                </a:path>
              </a:pathLst>
            </a:custGeom>
            <a:solidFill>
              <a:srgbClr val="004B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7" name="Freeform 21"/>
            <p:cNvSpPr>
              <a:spLocks/>
            </p:cNvSpPr>
            <p:nvPr/>
          </p:nvSpPr>
          <p:spPr bwMode="auto">
            <a:xfrm>
              <a:off x="10638752" y="11912218"/>
              <a:ext cx="459422" cy="819071"/>
            </a:xfrm>
            <a:custGeom>
              <a:avLst/>
              <a:gdLst>
                <a:gd name="T0" fmla="*/ 0 w 396"/>
                <a:gd name="T1" fmla="*/ 686 h 706"/>
                <a:gd name="T2" fmla="*/ 396 w 396"/>
                <a:gd name="T3" fmla="*/ 706 h 706"/>
                <a:gd name="T4" fmla="*/ 176 w 396"/>
                <a:gd name="T5" fmla="*/ 0 h 706"/>
                <a:gd name="T6" fmla="*/ 0 w 396"/>
                <a:gd name="T7" fmla="*/ 686 h 706"/>
              </a:gdLst>
              <a:ahLst/>
              <a:cxnLst>
                <a:cxn ang="0">
                  <a:pos x="T0" y="T1"/>
                </a:cxn>
                <a:cxn ang="0">
                  <a:pos x="T2" y="T3"/>
                </a:cxn>
                <a:cxn ang="0">
                  <a:pos x="T4" y="T5"/>
                </a:cxn>
                <a:cxn ang="0">
                  <a:pos x="T6" y="T7"/>
                </a:cxn>
              </a:cxnLst>
              <a:rect l="0" t="0" r="r" b="b"/>
              <a:pathLst>
                <a:path w="396" h="706">
                  <a:moveTo>
                    <a:pt x="0" y="686"/>
                  </a:moveTo>
                  <a:lnTo>
                    <a:pt x="396" y="706"/>
                  </a:lnTo>
                  <a:lnTo>
                    <a:pt x="176" y="0"/>
                  </a:lnTo>
                  <a:lnTo>
                    <a:pt x="0" y="686"/>
                  </a:lnTo>
                  <a:close/>
                </a:path>
              </a:pathLst>
            </a:custGeom>
            <a:solidFill>
              <a:srgbClr val="003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8" name="Freeform 22"/>
            <p:cNvSpPr>
              <a:spLocks/>
            </p:cNvSpPr>
            <p:nvPr/>
          </p:nvSpPr>
          <p:spPr bwMode="auto">
            <a:xfrm>
              <a:off x="9651701" y="13322877"/>
              <a:ext cx="1016299" cy="1200764"/>
            </a:xfrm>
            <a:custGeom>
              <a:avLst/>
              <a:gdLst>
                <a:gd name="T0" fmla="*/ 876 w 876"/>
                <a:gd name="T1" fmla="*/ 20 h 1035"/>
                <a:gd name="T2" fmla="*/ 480 w 876"/>
                <a:gd name="T3" fmla="*/ 0 h 1035"/>
                <a:gd name="T4" fmla="*/ 0 w 876"/>
                <a:gd name="T5" fmla="*/ 1035 h 1035"/>
                <a:gd name="T6" fmla="*/ 678 w 876"/>
                <a:gd name="T7" fmla="*/ 841 h 1035"/>
                <a:gd name="T8" fmla="*/ 876 w 876"/>
                <a:gd name="T9" fmla="*/ 20 h 1035"/>
              </a:gdLst>
              <a:ahLst/>
              <a:cxnLst>
                <a:cxn ang="0">
                  <a:pos x="T0" y="T1"/>
                </a:cxn>
                <a:cxn ang="0">
                  <a:pos x="T2" y="T3"/>
                </a:cxn>
                <a:cxn ang="0">
                  <a:pos x="T4" y="T5"/>
                </a:cxn>
                <a:cxn ang="0">
                  <a:pos x="T6" y="T7"/>
                </a:cxn>
                <a:cxn ang="0">
                  <a:pos x="T8" y="T9"/>
                </a:cxn>
              </a:cxnLst>
              <a:rect l="0" t="0" r="r" b="b"/>
              <a:pathLst>
                <a:path w="876" h="1035">
                  <a:moveTo>
                    <a:pt x="876" y="20"/>
                  </a:moveTo>
                  <a:lnTo>
                    <a:pt x="480" y="0"/>
                  </a:lnTo>
                  <a:lnTo>
                    <a:pt x="0" y="1035"/>
                  </a:lnTo>
                  <a:lnTo>
                    <a:pt x="678" y="841"/>
                  </a:lnTo>
                  <a:lnTo>
                    <a:pt x="876" y="20"/>
                  </a:lnTo>
                  <a:close/>
                </a:path>
              </a:pathLst>
            </a:custGeom>
            <a:solidFill>
              <a:srgbClr val="0018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47" name="TextBox 46">
            <a:extLst>
              <a:ext uri="{FF2B5EF4-FFF2-40B4-BE49-F238E27FC236}">
                <a16:creationId xmlns:a16="http://schemas.microsoft.com/office/drawing/2014/main" id="{9F99E629-D198-47C2-BD25-8F19ED39F144}"/>
              </a:ext>
            </a:extLst>
          </p:cNvPr>
          <p:cNvSpPr txBox="1"/>
          <p:nvPr/>
        </p:nvSpPr>
        <p:spPr>
          <a:xfrm>
            <a:off x="0" y="-542009"/>
            <a:ext cx="1309974" cy="400110"/>
          </a:xfrm>
          <a:prstGeom prst="rect">
            <a:avLst/>
          </a:prstGeom>
          <a:noFill/>
        </p:spPr>
        <p:txBody>
          <a:bodyPr wrap="none" rtlCol="0">
            <a:spAutoFit/>
          </a:bodyPr>
          <a:lstStyle/>
          <a:p>
            <a:r>
              <a:rPr lang="en-US" sz="2000" spc="300" dirty="0">
                <a:blipFill>
                  <a:blip r:embed="rId4"/>
                  <a:stretch>
                    <a:fillRect/>
                  </a:stretch>
                </a:blipFill>
                <a:latin typeface="Lato Black" panose="020F0A02020204030203" pitchFamily="34" charset="0"/>
              </a:rPr>
              <a:t>Slide 08</a:t>
            </a:r>
          </a:p>
        </p:txBody>
      </p:sp>
      <p:pic>
        <p:nvPicPr>
          <p:cNvPr id="46" name="Picture 45"/>
          <p:cNvPicPr/>
          <p:nvPr/>
        </p:nvPicPr>
        <p:blipFill rotWithShape="1">
          <a:blip r:embed="rId5" cstate="print">
            <a:extLst>
              <a:ext uri="{28A0092B-C50C-407E-A947-70E740481C1C}">
                <a14:useLocalDpi xmlns:a14="http://schemas.microsoft.com/office/drawing/2010/main" val="0"/>
              </a:ext>
            </a:extLst>
          </a:blip>
          <a:srcRect l="4371" t="17636" r="4734" b="19630"/>
          <a:stretch/>
        </p:blipFill>
        <p:spPr bwMode="auto">
          <a:xfrm>
            <a:off x="60015" y="703579"/>
            <a:ext cx="11661782" cy="536142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56082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flipH="1">
            <a:off x="9607" y="0"/>
            <a:ext cx="12172786" cy="6858000"/>
          </a:xfrm>
          <a:prstGeom prst="rect">
            <a:avLst/>
          </a:prstGeom>
          <a:blipFill dpi="0" rotWithShape="1">
            <a:blip r:embed="rId3"/>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29" name="Group 28"/>
          <p:cNvGrpSpPr/>
          <p:nvPr/>
        </p:nvGrpSpPr>
        <p:grpSpPr>
          <a:xfrm>
            <a:off x="-9697800" y="-1520250"/>
            <a:ext cx="6210300" cy="5273676"/>
            <a:chOff x="-8542338" y="1584325"/>
            <a:chExt cx="6210300" cy="5273676"/>
          </a:xfrm>
        </p:grpSpPr>
        <p:sp>
          <p:nvSpPr>
            <p:cNvPr id="6" name="Freeform 5"/>
            <p:cNvSpPr>
              <a:spLocks/>
            </p:cNvSpPr>
            <p:nvPr/>
          </p:nvSpPr>
          <p:spPr bwMode="auto">
            <a:xfrm>
              <a:off x="-6326188" y="2851150"/>
              <a:ext cx="1673225" cy="1890713"/>
            </a:xfrm>
            <a:custGeom>
              <a:avLst/>
              <a:gdLst>
                <a:gd name="T0" fmla="*/ 0 w 1054"/>
                <a:gd name="T1" fmla="*/ 103 h 1191"/>
                <a:gd name="T2" fmla="*/ 1054 w 1054"/>
                <a:gd name="T3" fmla="*/ 0 h 1191"/>
                <a:gd name="T4" fmla="*/ 76 w 1054"/>
                <a:gd name="T5" fmla="*/ 1191 h 1191"/>
                <a:gd name="T6" fmla="*/ 0 w 1054"/>
                <a:gd name="T7" fmla="*/ 103 h 1191"/>
              </a:gdLst>
              <a:ahLst/>
              <a:cxnLst>
                <a:cxn ang="0">
                  <a:pos x="T0" y="T1"/>
                </a:cxn>
                <a:cxn ang="0">
                  <a:pos x="T2" y="T3"/>
                </a:cxn>
                <a:cxn ang="0">
                  <a:pos x="T4" y="T5"/>
                </a:cxn>
                <a:cxn ang="0">
                  <a:pos x="T6" y="T7"/>
                </a:cxn>
              </a:cxnLst>
              <a:rect l="0" t="0" r="r" b="b"/>
              <a:pathLst>
                <a:path w="1054" h="1191">
                  <a:moveTo>
                    <a:pt x="0" y="103"/>
                  </a:moveTo>
                  <a:lnTo>
                    <a:pt x="1054" y="0"/>
                  </a:lnTo>
                  <a:lnTo>
                    <a:pt x="76" y="1191"/>
                  </a:lnTo>
                  <a:lnTo>
                    <a:pt x="0" y="103"/>
                  </a:lnTo>
                  <a:close/>
                </a:path>
              </a:pathLst>
            </a:custGeom>
            <a:solidFill>
              <a:srgbClr val="6E82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 name="Freeform 6"/>
            <p:cNvSpPr>
              <a:spLocks/>
            </p:cNvSpPr>
            <p:nvPr/>
          </p:nvSpPr>
          <p:spPr bwMode="auto">
            <a:xfrm>
              <a:off x="-6205538" y="2851150"/>
              <a:ext cx="2216150" cy="2185988"/>
            </a:xfrm>
            <a:custGeom>
              <a:avLst/>
              <a:gdLst>
                <a:gd name="T0" fmla="*/ 978 w 1396"/>
                <a:gd name="T1" fmla="*/ 0 h 1377"/>
                <a:gd name="T2" fmla="*/ 1396 w 1396"/>
                <a:gd name="T3" fmla="*/ 1377 h 1377"/>
                <a:gd name="T4" fmla="*/ 0 w 1396"/>
                <a:gd name="T5" fmla="*/ 1191 h 1377"/>
                <a:gd name="T6" fmla="*/ 978 w 1396"/>
                <a:gd name="T7" fmla="*/ 0 h 1377"/>
              </a:gdLst>
              <a:ahLst/>
              <a:cxnLst>
                <a:cxn ang="0">
                  <a:pos x="T0" y="T1"/>
                </a:cxn>
                <a:cxn ang="0">
                  <a:pos x="T2" y="T3"/>
                </a:cxn>
                <a:cxn ang="0">
                  <a:pos x="T4" y="T5"/>
                </a:cxn>
                <a:cxn ang="0">
                  <a:pos x="T6" y="T7"/>
                </a:cxn>
              </a:cxnLst>
              <a:rect l="0" t="0" r="r" b="b"/>
              <a:pathLst>
                <a:path w="1396" h="1377">
                  <a:moveTo>
                    <a:pt x="978" y="0"/>
                  </a:moveTo>
                  <a:lnTo>
                    <a:pt x="1396" y="1377"/>
                  </a:lnTo>
                  <a:lnTo>
                    <a:pt x="0" y="1191"/>
                  </a:lnTo>
                  <a:lnTo>
                    <a:pt x="978" y="0"/>
                  </a:lnTo>
                  <a:close/>
                </a:path>
              </a:pathLst>
            </a:custGeom>
            <a:solidFill>
              <a:srgbClr val="3F6C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 name="Freeform 7"/>
            <p:cNvSpPr>
              <a:spLocks/>
            </p:cNvSpPr>
            <p:nvPr/>
          </p:nvSpPr>
          <p:spPr bwMode="auto">
            <a:xfrm>
              <a:off x="-6205538" y="4741863"/>
              <a:ext cx="2216150" cy="1808163"/>
            </a:xfrm>
            <a:custGeom>
              <a:avLst/>
              <a:gdLst>
                <a:gd name="T0" fmla="*/ 0 w 1396"/>
                <a:gd name="T1" fmla="*/ 0 h 1139"/>
                <a:gd name="T2" fmla="*/ 588 w 1396"/>
                <a:gd name="T3" fmla="*/ 1139 h 1139"/>
                <a:gd name="T4" fmla="*/ 1396 w 1396"/>
                <a:gd name="T5" fmla="*/ 186 h 1139"/>
                <a:gd name="T6" fmla="*/ 0 w 1396"/>
                <a:gd name="T7" fmla="*/ 0 h 1139"/>
              </a:gdLst>
              <a:ahLst/>
              <a:cxnLst>
                <a:cxn ang="0">
                  <a:pos x="T0" y="T1"/>
                </a:cxn>
                <a:cxn ang="0">
                  <a:pos x="T2" y="T3"/>
                </a:cxn>
                <a:cxn ang="0">
                  <a:pos x="T4" y="T5"/>
                </a:cxn>
                <a:cxn ang="0">
                  <a:pos x="T6" y="T7"/>
                </a:cxn>
              </a:cxnLst>
              <a:rect l="0" t="0" r="r" b="b"/>
              <a:pathLst>
                <a:path w="1396" h="1139">
                  <a:moveTo>
                    <a:pt x="0" y="0"/>
                  </a:moveTo>
                  <a:lnTo>
                    <a:pt x="588" y="1139"/>
                  </a:lnTo>
                  <a:lnTo>
                    <a:pt x="1396" y="186"/>
                  </a:lnTo>
                  <a:lnTo>
                    <a:pt x="0" y="0"/>
                  </a:lnTo>
                  <a:close/>
                </a:path>
              </a:pathLst>
            </a:custGeom>
            <a:solidFill>
              <a:srgbClr val="105A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 name="Freeform 8"/>
            <p:cNvSpPr>
              <a:spLocks/>
            </p:cNvSpPr>
            <p:nvPr/>
          </p:nvSpPr>
          <p:spPr bwMode="auto">
            <a:xfrm>
              <a:off x="-7843838" y="3014663"/>
              <a:ext cx="1638300" cy="1727200"/>
            </a:xfrm>
            <a:custGeom>
              <a:avLst/>
              <a:gdLst>
                <a:gd name="T0" fmla="*/ 1032 w 1032"/>
                <a:gd name="T1" fmla="*/ 1088 h 1088"/>
                <a:gd name="T2" fmla="*/ 0 w 1032"/>
                <a:gd name="T3" fmla="*/ 1080 h 1088"/>
                <a:gd name="T4" fmla="*/ 956 w 1032"/>
                <a:gd name="T5" fmla="*/ 0 h 1088"/>
                <a:gd name="T6" fmla="*/ 1032 w 1032"/>
                <a:gd name="T7" fmla="*/ 1088 h 1088"/>
              </a:gdLst>
              <a:ahLst/>
              <a:cxnLst>
                <a:cxn ang="0">
                  <a:pos x="T0" y="T1"/>
                </a:cxn>
                <a:cxn ang="0">
                  <a:pos x="T2" y="T3"/>
                </a:cxn>
                <a:cxn ang="0">
                  <a:pos x="T4" y="T5"/>
                </a:cxn>
                <a:cxn ang="0">
                  <a:pos x="T6" y="T7"/>
                </a:cxn>
              </a:cxnLst>
              <a:rect l="0" t="0" r="r" b="b"/>
              <a:pathLst>
                <a:path w="1032" h="1088">
                  <a:moveTo>
                    <a:pt x="1032" y="1088"/>
                  </a:moveTo>
                  <a:lnTo>
                    <a:pt x="0" y="1080"/>
                  </a:lnTo>
                  <a:lnTo>
                    <a:pt x="956" y="0"/>
                  </a:lnTo>
                  <a:lnTo>
                    <a:pt x="1032" y="1088"/>
                  </a:lnTo>
                  <a:close/>
                </a:path>
              </a:pathLst>
            </a:custGeom>
            <a:solidFill>
              <a:srgbClr val="9892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 name="Freeform 9"/>
            <p:cNvSpPr>
              <a:spLocks/>
            </p:cNvSpPr>
            <p:nvPr/>
          </p:nvSpPr>
          <p:spPr bwMode="auto">
            <a:xfrm>
              <a:off x="-4652963" y="2851150"/>
              <a:ext cx="1971675" cy="2185988"/>
            </a:xfrm>
            <a:custGeom>
              <a:avLst/>
              <a:gdLst>
                <a:gd name="T0" fmla="*/ 418 w 1242"/>
                <a:gd name="T1" fmla="*/ 1377 h 1377"/>
                <a:gd name="T2" fmla="*/ 0 w 1242"/>
                <a:gd name="T3" fmla="*/ 0 h 1377"/>
                <a:gd name="T4" fmla="*/ 1242 w 1242"/>
                <a:gd name="T5" fmla="*/ 803 h 1377"/>
                <a:gd name="T6" fmla="*/ 418 w 1242"/>
                <a:gd name="T7" fmla="*/ 1377 h 1377"/>
              </a:gdLst>
              <a:ahLst/>
              <a:cxnLst>
                <a:cxn ang="0">
                  <a:pos x="T0" y="T1"/>
                </a:cxn>
                <a:cxn ang="0">
                  <a:pos x="T2" y="T3"/>
                </a:cxn>
                <a:cxn ang="0">
                  <a:pos x="T4" y="T5"/>
                </a:cxn>
                <a:cxn ang="0">
                  <a:pos x="T6" y="T7"/>
                </a:cxn>
              </a:cxnLst>
              <a:rect l="0" t="0" r="r" b="b"/>
              <a:pathLst>
                <a:path w="1242" h="1377">
                  <a:moveTo>
                    <a:pt x="418" y="1377"/>
                  </a:moveTo>
                  <a:lnTo>
                    <a:pt x="0" y="0"/>
                  </a:lnTo>
                  <a:lnTo>
                    <a:pt x="1242" y="803"/>
                  </a:lnTo>
                  <a:lnTo>
                    <a:pt x="418" y="1377"/>
                  </a:lnTo>
                  <a:close/>
                </a:path>
              </a:pathLst>
            </a:custGeom>
            <a:solidFill>
              <a:srgbClr val="105A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 name="Freeform 10"/>
            <p:cNvSpPr>
              <a:spLocks/>
            </p:cNvSpPr>
            <p:nvPr/>
          </p:nvSpPr>
          <p:spPr bwMode="auto">
            <a:xfrm>
              <a:off x="-7843838" y="4729163"/>
              <a:ext cx="1638300" cy="1893888"/>
            </a:xfrm>
            <a:custGeom>
              <a:avLst/>
              <a:gdLst>
                <a:gd name="T0" fmla="*/ 0 w 1032"/>
                <a:gd name="T1" fmla="*/ 0 h 1193"/>
                <a:gd name="T2" fmla="*/ 1032 w 1032"/>
                <a:gd name="T3" fmla="*/ 8 h 1193"/>
                <a:gd name="T4" fmla="*/ 608 w 1032"/>
                <a:gd name="T5" fmla="*/ 1193 h 1193"/>
                <a:gd name="T6" fmla="*/ 0 w 1032"/>
                <a:gd name="T7" fmla="*/ 0 h 1193"/>
              </a:gdLst>
              <a:ahLst/>
              <a:cxnLst>
                <a:cxn ang="0">
                  <a:pos x="T0" y="T1"/>
                </a:cxn>
                <a:cxn ang="0">
                  <a:pos x="T2" y="T3"/>
                </a:cxn>
                <a:cxn ang="0">
                  <a:pos x="T4" y="T5"/>
                </a:cxn>
                <a:cxn ang="0">
                  <a:pos x="T6" y="T7"/>
                </a:cxn>
              </a:cxnLst>
              <a:rect l="0" t="0" r="r" b="b"/>
              <a:pathLst>
                <a:path w="1032" h="1193">
                  <a:moveTo>
                    <a:pt x="0" y="0"/>
                  </a:moveTo>
                  <a:lnTo>
                    <a:pt x="1032" y="8"/>
                  </a:lnTo>
                  <a:lnTo>
                    <a:pt x="608" y="1193"/>
                  </a:lnTo>
                  <a:lnTo>
                    <a:pt x="0" y="0"/>
                  </a:lnTo>
                  <a:close/>
                </a:path>
              </a:pathLst>
            </a:custGeom>
            <a:solidFill>
              <a:srgbClr val="6E82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 name="Freeform 11"/>
            <p:cNvSpPr>
              <a:spLocks/>
            </p:cNvSpPr>
            <p:nvPr/>
          </p:nvSpPr>
          <p:spPr bwMode="auto">
            <a:xfrm>
              <a:off x="-5272088" y="5037138"/>
              <a:ext cx="1549400" cy="1820863"/>
            </a:xfrm>
            <a:custGeom>
              <a:avLst/>
              <a:gdLst>
                <a:gd name="T0" fmla="*/ 808 w 976"/>
                <a:gd name="T1" fmla="*/ 0 h 1147"/>
                <a:gd name="T2" fmla="*/ 976 w 976"/>
                <a:gd name="T3" fmla="*/ 1147 h 1147"/>
                <a:gd name="T4" fmla="*/ 0 w 976"/>
                <a:gd name="T5" fmla="*/ 953 h 1147"/>
                <a:gd name="T6" fmla="*/ 808 w 976"/>
                <a:gd name="T7" fmla="*/ 0 h 1147"/>
              </a:gdLst>
              <a:ahLst/>
              <a:cxnLst>
                <a:cxn ang="0">
                  <a:pos x="T0" y="T1"/>
                </a:cxn>
                <a:cxn ang="0">
                  <a:pos x="T2" y="T3"/>
                </a:cxn>
                <a:cxn ang="0">
                  <a:pos x="T4" y="T5"/>
                </a:cxn>
                <a:cxn ang="0">
                  <a:pos x="T6" y="T7"/>
                </a:cxn>
              </a:cxnLst>
              <a:rect l="0" t="0" r="r" b="b"/>
              <a:pathLst>
                <a:path w="976" h="1147">
                  <a:moveTo>
                    <a:pt x="808" y="0"/>
                  </a:moveTo>
                  <a:lnTo>
                    <a:pt x="976" y="1147"/>
                  </a:lnTo>
                  <a:lnTo>
                    <a:pt x="0" y="953"/>
                  </a:lnTo>
                  <a:lnTo>
                    <a:pt x="808" y="0"/>
                  </a:lnTo>
                  <a:close/>
                </a:path>
              </a:pathLst>
            </a:custGeom>
            <a:solidFill>
              <a:srgbClr val="004B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 name="Freeform 12"/>
            <p:cNvSpPr>
              <a:spLocks/>
            </p:cNvSpPr>
            <p:nvPr/>
          </p:nvSpPr>
          <p:spPr bwMode="auto">
            <a:xfrm>
              <a:off x="-6878638" y="4741863"/>
              <a:ext cx="1606550" cy="1881188"/>
            </a:xfrm>
            <a:custGeom>
              <a:avLst/>
              <a:gdLst>
                <a:gd name="T0" fmla="*/ 0 w 1012"/>
                <a:gd name="T1" fmla="*/ 1185 h 1185"/>
                <a:gd name="T2" fmla="*/ 1012 w 1012"/>
                <a:gd name="T3" fmla="*/ 1139 h 1185"/>
                <a:gd name="T4" fmla="*/ 424 w 1012"/>
                <a:gd name="T5" fmla="*/ 0 h 1185"/>
                <a:gd name="T6" fmla="*/ 0 w 1012"/>
                <a:gd name="T7" fmla="*/ 1185 h 1185"/>
              </a:gdLst>
              <a:ahLst/>
              <a:cxnLst>
                <a:cxn ang="0">
                  <a:pos x="T0" y="T1"/>
                </a:cxn>
                <a:cxn ang="0">
                  <a:pos x="T2" y="T3"/>
                </a:cxn>
                <a:cxn ang="0">
                  <a:pos x="T4" y="T5"/>
                </a:cxn>
                <a:cxn ang="0">
                  <a:pos x="T6" y="T7"/>
                </a:cxn>
              </a:cxnLst>
              <a:rect l="0" t="0" r="r" b="b"/>
              <a:pathLst>
                <a:path w="1012" h="1185">
                  <a:moveTo>
                    <a:pt x="0" y="1185"/>
                  </a:moveTo>
                  <a:lnTo>
                    <a:pt x="1012" y="1139"/>
                  </a:lnTo>
                  <a:lnTo>
                    <a:pt x="424" y="0"/>
                  </a:lnTo>
                  <a:lnTo>
                    <a:pt x="0" y="1185"/>
                  </a:lnTo>
                  <a:close/>
                </a:path>
              </a:pathLst>
            </a:custGeom>
            <a:solidFill>
              <a:srgbClr val="3F6C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 name="Freeform 13"/>
            <p:cNvSpPr>
              <a:spLocks/>
            </p:cNvSpPr>
            <p:nvPr/>
          </p:nvSpPr>
          <p:spPr bwMode="auto">
            <a:xfrm>
              <a:off x="-6326188" y="1584325"/>
              <a:ext cx="1673225" cy="1430338"/>
            </a:xfrm>
            <a:custGeom>
              <a:avLst/>
              <a:gdLst>
                <a:gd name="T0" fmla="*/ 0 w 1054"/>
                <a:gd name="T1" fmla="*/ 901 h 901"/>
                <a:gd name="T2" fmla="*/ 1054 w 1054"/>
                <a:gd name="T3" fmla="*/ 798 h 901"/>
                <a:gd name="T4" fmla="*/ 1054 w 1054"/>
                <a:gd name="T5" fmla="*/ 798 h 901"/>
                <a:gd name="T6" fmla="*/ 1020 w 1054"/>
                <a:gd name="T7" fmla="*/ 672 h 901"/>
                <a:gd name="T8" fmla="*/ 940 w 1054"/>
                <a:gd name="T9" fmla="*/ 394 h 901"/>
                <a:gd name="T10" fmla="*/ 898 w 1054"/>
                <a:gd name="T11" fmla="*/ 248 h 901"/>
                <a:gd name="T12" fmla="*/ 860 w 1054"/>
                <a:gd name="T13" fmla="*/ 120 h 901"/>
                <a:gd name="T14" fmla="*/ 830 w 1054"/>
                <a:gd name="T15" fmla="*/ 32 h 901"/>
                <a:gd name="T16" fmla="*/ 820 w 1054"/>
                <a:gd name="T17" fmla="*/ 8 h 901"/>
                <a:gd name="T18" fmla="*/ 816 w 1054"/>
                <a:gd name="T19" fmla="*/ 2 h 901"/>
                <a:gd name="T20" fmla="*/ 814 w 1054"/>
                <a:gd name="T21" fmla="*/ 0 h 901"/>
                <a:gd name="T22" fmla="*/ 814 w 1054"/>
                <a:gd name="T23" fmla="*/ 0 h 901"/>
                <a:gd name="T24" fmla="*/ 774 w 1054"/>
                <a:gd name="T25" fmla="*/ 42 h 901"/>
                <a:gd name="T26" fmla="*/ 680 w 1054"/>
                <a:gd name="T27" fmla="*/ 146 h 901"/>
                <a:gd name="T28" fmla="*/ 400 w 1054"/>
                <a:gd name="T29" fmla="*/ 454 h 901"/>
                <a:gd name="T30" fmla="*/ 0 w 1054"/>
                <a:gd name="T31" fmla="*/ 901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4" h="901">
                  <a:moveTo>
                    <a:pt x="0" y="901"/>
                  </a:moveTo>
                  <a:lnTo>
                    <a:pt x="1054" y="798"/>
                  </a:lnTo>
                  <a:lnTo>
                    <a:pt x="1054" y="798"/>
                  </a:lnTo>
                  <a:lnTo>
                    <a:pt x="1020" y="672"/>
                  </a:lnTo>
                  <a:lnTo>
                    <a:pt x="940" y="394"/>
                  </a:lnTo>
                  <a:lnTo>
                    <a:pt x="898" y="248"/>
                  </a:lnTo>
                  <a:lnTo>
                    <a:pt x="860" y="120"/>
                  </a:lnTo>
                  <a:lnTo>
                    <a:pt x="830" y="32"/>
                  </a:lnTo>
                  <a:lnTo>
                    <a:pt x="820" y="8"/>
                  </a:lnTo>
                  <a:lnTo>
                    <a:pt x="816" y="2"/>
                  </a:lnTo>
                  <a:lnTo>
                    <a:pt x="814" y="0"/>
                  </a:lnTo>
                  <a:lnTo>
                    <a:pt x="814" y="0"/>
                  </a:lnTo>
                  <a:lnTo>
                    <a:pt x="774" y="42"/>
                  </a:lnTo>
                  <a:lnTo>
                    <a:pt x="680" y="146"/>
                  </a:lnTo>
                  <a:lnTo>
                    <a:pt x="400" y="454"/>
                  </a:lnTo>
                  <a:lnTo>
                    <a:pt x="0" y="901"/>
                  </a:lnTo>
                  <a:close/>
                </a:path>
              </a:pathLst>
            </a:custGeom>
            <a:solidFill>
              <a:srgbClr val="3F6C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0" name="Freeform 14"/>
            <p:cNvSpPr>
              <a:spLocks/>
            </p:cNvSpPr>
            <p:nvPr/>
          </p:nvSpPr>
          <p:spPr bwMode="auto">
            <a:xfrm>
              <a:off x="-6326188" y="1584325"/>
              <a:ext cx="1673225" cy="1430338"/>
            </a:xfrm>
            <a:custGeom>
              <a:avLst/>
              <a:gdLst>
                <a:gd name="T0" fmla="*/ 0 w 1054"/>
                <a:gd name="T1" fmla="*/ 901 h 901"/>
                <a:gd name="T2" fmla="*/ 1054 w 1054"/>
                <a:gd name="T3" fmla="*/ 798 h 901"/>
                <a:gd name="T4" fmla="*/ 1054 w 1054"/>
                <a:gd name="T5" fmla="*/ 798 h 901"/>
                <a:gd name="T6" fmla="*/ 1020 w 1054"/>
                <a:gd name="T7" fmla="*/ 672 h 901"/>
                <a:gd name="T8" fmla="*/ 940 w 1054"/>
                <a:gd name="T9" fmla="*/ 394 h 901"/>
                <a:gd name="T10" fmla="*/ 898 w 1054"/>
                <a:gd name="T11" fmla="*/ 248 h 901"/>
                <a:gd name="T12" fmla="*/ 860 w 1054"/>
                <a:gd name="T13" fmla="*/ 120 h 901"/>
                <a:gd name="T14" fmla="*/ 830 w 1054"/>
                <a:gd name="T15" fmla="*/ 32 h 901"/>
                <a:gd name="T16" fmla="*/ 820 w 1054"/>
                <a:gd name="T17" fmla="*/ 8 h 901"/>
                <a:gd name="T18" fmla="*/ 816 w 1054"/>
                <a:gd name="T19" fmla="*/ 2 h 901"/>
                <a:gd name="T20" fmla="*/ 814 w 1054"/>
                <a:gd name="T21" fmla="*/ 0 h 901"/>
                <a:gd name="T22" fmla="*/ 814 w 1054"/>
                <a:gd name="T23" fmla="*/ 0 h 901"/>
                <a:gd name="T24" fmla="*/ 774 w 1054"/>
                <a:gd name="T25" fmla="*/ 42 h 901"/>
                <a:gd name="T26" fmla="*/ 680 w 1054"/>
                <a:gd name="T27" fmla="*/ 146 h 901"/>
                <a:gd name="T28" fmla="*/ 400 w 1054"/>
                <a:gd name="T29" fmla="*/ 454 h 901"/>
                <a:gd name="T30" fmla="*/ 0 w 1054"/>
                <a:gd name="T31" fmla="*/ 901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4" h="901">
                  <a:moveTo>
                    <a:pt x="0" y="901"/>
                  </a:moveTo>
                  <a:lnTo>
                    <a:pt x="1054" y="798"/>
                  </a:lnTo>
                  <a:lnTo>
                    <a:pt x="1054" y="798"/>
                  </a:lnTo>
                  <a:lnTo>
                    <a:pt x="1020" y="672"/>
                  </a:lnTo>
                  <a:lnTo>
                    <a:pt x="940" y="394"/>
                  </a:lnTo>
                  <a:lnTo>
                    <a:pt x="898" y="248"/>
                  </a:lnTo>
                  <a:lnTo>
                    <a:pt x="860" y="120"/>
                  </a:lnTo>
                  <a:lnTo>
                    <a:pt x="830" y="32"/>
                  </a:lnTo>
                  <a:lnTo>
                    <a:pt x="820" y="8"/>
                  </a:lnTo>
                  <a:lnTo>
                    <a:pt x="816" y="2"/>
                  </a:lnTo>
                  <a:lnTo>
                    <a:pt x="814" y="0"/>
                  </a:lnTo>
                  <a:lnTo>
                    <a:pt x="814" y="0"/>
                  </a:lnTo>
                  <a:lnTo>
                    <a:pt x="774" y="42"/>
                  </a:lnTo>
                  <a:lnTo>
                    <a:pt x="680" y="146"/>
                  </a:lnTo>
                  <a:lnTo>
                    <a:pt x="400" y="454"/>
                  </a:lnTo>
                  <a:lnTo>
                    <a:pt x="0" y="90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1" name="Freeform 15"/>
            <p:cNvSpPr>
              <a:spLocks/>
            </p:cNvSpPr>
            <p:nvPr/>
          </p:nvSpPr>
          <p:spPr bwMode="auto">
            <a:xfrm>
              <a:off x="-8542338" y="3014663"/>
              <a:ext cx="2216150" cy="1714500"/>
            </a:xfrm>
            <a:custGeom>
              <a:avLst/>
              <a:gdLst>
                <a:gd name="T0" fmla="*/ 440 w 1396"/>
                <a:gd name="T1" fmla="*/ 1080 h 1080"/>
                <a:gd name="T2" fmla="*/ 1396 w 1396"/>
                <a:gd name="T3" fmla="*/ 0 h 1080"/>
                <a:gd name="T4" fmla="*/ 0 w 1396"/>
                <a:gd name="T5" fmla="*/ 340 h 1080"/>
                <a:gd name="T6" fmla="*/ 440 w 1396"/>
                <a:gd name="T7" fmla="*/ 1080 h 1080"/>
              </a:gdLst>
              <a:ahLst/>
              <a:cxnLst>
                <a:cxn ang="0">
                  <a:pos x="T0" y="T1"/>
                </a:cxn>
                <a:cxn ang="0">
                  <a:pos x="T2" y="T3"/>
                </a:cxn>
                <a:cxn ang="0">
                  <a:pos x="T4" y="T5"/>
                </a:cxn>
                <a:cxn ang="0">
                  <a:pos x="T6" y="T7"/>
                </a:cxn>
              </a:cxnLst>
              <a:rect l="0" t="0" r="r" b="b"/>
              <a:pathLst>
                <a:path w="1396" h="1080">
                  <a:moveTo>
                    <a:pt x="440" y="1080"/>
                  </a:moveTo>
                  <a:lnTo>
                    <a:pt x="1396" y="0"/>
                  </a:lnTo>
                  <a:lnTo>
                    <a:pt x="0" y="340"/>
                  </a:lnTo>
                  <a:lnTo>
                    <a:pt x="440" y="1080"/>
                  </a:lnTo>
                  <a:close/>
                </a:path>
              </a:pathLst>
            </a:custGeom>
            <a:solidFill>
              <a:srgbClr val="C58C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2" name="Freeform 16"/>
            <p:cNvSpPr>
              <a:spLocks/>
            </p:cNvSpPr>
            <p:nvPr/>
          </p:nvSpPr>
          <p:spPr bwMode="auto">
            <a:xfrm>
              <a:off x="-3989388" y="5037138"/>
              <a:ext cx="1028700" cy="1820863"/>
            </a:xfrm>
            <a:custGeom>
              <a:avLst/>
              <a:gdLst>
                <a:gd name="T0" fmla="*/ 0 w 648"/>
                <a:gd name="T1" fmla="*/ 0 h 1147"/>
                <a:gd name="T2" fmla="*/ 648 w 648"/>
                <a:gd name="T3" fmla="*/ 112 h 1147"/>
                <a:gd name="T4" fmla="*/ 168 w 648"/>
                <a:gd name="T5" fmla="*/ 1147 h 1147"/>
                <a:gd name="T6" fmla="*/ 0 w 648"/>
                <a:gd name="T7" fmla="*/ 0 h 1147"/>
              </a:gdLst>
              <a:ahLst/>
              <a:cxnLst>
                <a:cxn ang="0">
                  <a:pos x="T0" y="T1"/>
                </a:cxn>
                <a:cxn ang="0">
                  <a:pos x="T2" y="T3"/>
                </a:cxn>
                <a:cxn ang="0">
                  <a:pos x="T4" y="T5"/>
                </a:cxn>
                <a:cxn ang="0">
                  <a:pos x="T6" y="T7"/>
                </a:cxn>
              </a:cxnLst>
              <a:rect l="0" t="0" r="r" b="b"/>
              <a:pathLst>
                <a:path w="648" h="1147">
                  <a:moveTo>
                    <a:pt x="0" y="0"/>
                  </a:moveTo>
                  <a:lnTo>
                    <a:pt x="648" y="112"/>
                  </a:lnTo>
                  <a:lnTo>
                    <a:pt x="168" y="1147"/>
                  </a:lnTo>
                  <a:lnTo>
                    <a:pt x="0" y="0"/>
                  </a:lnTo>
                  <a:close/>
                </a:path>
              </a:pathLst>
            </a:custGeom>
            <a:solidFill>
              <a:srgbClr val="003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3" name="Freeform 17"/>
            <p:cNvSpPr>
              <a:spLocks/>
            </p:cNvSpPr>
            <p:nvPr/>
          </p:nvSpPr>
          <p:spPr bwMode="auto">
            <a:xfrm>
              <a:off x="-3989388" y="4125913"/>
              <a:ext cx="1308100" cy="1089025"/>
            </a:xfrm>
            <a:custGeom>
              <a:avLst/>
              <a:gdLst>
                <a:gd name="T0" fmla="*/ 824 w 824"/>
                <a:gd name="T1" fmla="*/ 0 h 686"/>
                <a:gd name="T2" fmla="*/ 648 w 824"/>
                <a:gd name="T3" fmla="*/ 686 h 686"/>
                <a:gd name="T4" fmla="*/ 0 w 824"/>
                <a:gd name="T5" fmla="*/ 574 h 686"/>
                <a:gd name="T6" fmla="*/ 824 w 824"/>
                <a:gd name="T7" fmla="*/ 0 h 686"/>
              </a:gdLst>
              <a:ahLst/>
              <a:cxnLst>
                <a:cxn ang="0">
                  <a:pos x="T0" y="T1"/>
                </a:cxn>
                <a:cxn ang="0">
                  <a:pos x="T2" y="T3"/>
                </a:cxn>
                <a:cxn ang="0">
                  <a:pos x="T4" y="T5"/>
                </a:cxn>
                <a:cxn ang="0">
                  <a:pos x="T6" y="T7"/>
                </a:cxn>
              </a:cxnLst>
              <a:rect l="0" t="0" r="r" b="b"/>
              <a:pathLst>
                <a:path w="824" h="686">
                  <a:moveTo>
                    <a:pt x="824" y="0"/>
                  </a:moveTo>
                  <a:lnTo>
                    <a:pt x="648" y="686"/>
                  </a:lnTo>
                  <a:lnTo>
                    <a:pt x="0" y="574"/>
                  </a:lnTo>
                  <a:lnTo>
                    <a:pt x="824" y="0"/>
                  </a:lnTo>
                  <a:close/>
                </a:path>
              </a:pathLst>
            </a:custGeom>
            <a:solidFill>
              <a:srgbClr val="004B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4" name="Freeform 18"/>
            <p:cNvSpPr>
              <a:spLocks/>
            </p:cNvSpPr>
            <p:nvPr/>
          </p:nvSpPr>
          <p:spPr bwMode="auto">
            <a:xfrm>
              <a:off x="-8307388" y="4729163"/>
              <a:ext cx="1428750" cy="1893888"/>
            </a:xfrm>
            <a:custGeom>
              <a:avLst/>
              <a:gdLst>
                <a:gd name="T0" fmla="*/ 292 w 900"/>
                <a:gd name="T1" fmla="*/ 0 h 1193"/>
                <a:gd name="T2" fmla="*/ 900 w 900"/>
                <a:gd name="T3" fmla="*/ 1193 h 1193"/>
                <a:gd name="T4" fmla="*/ 0 w 900"/>
                <a:gd name="T5" fmla="*/ 915 h 1193"/>
                <a:gd name="T6" fmla="*/ 292 w 900"/>
                <a:gd name="T7" fmla="*/ 0 h 1193"/>
              </a:gdLst>
              <a:ahLst/>
              <a:cxnLst>
                <a:cxn ang="0">
                  <a:pos x="T0" y="T1"/>
                </a:cxn>
                <a:cxn ang="0">
                  <a:pos x="T2" y="T3"/>
                </a:cxn>
                <a:cxn ang="0">
                  <a:pos x="T4" y="T5"/>
                </a:cxn>
                <a:cxn ang="0">
                  <a:pos x="T6" y="T7"/>
                </a:cxn>
              </a:cxnLst>
              <a:rect l="0" t="0" r="r" b="b"/>
              <a:pathLst>
                <a:path w="900" h="1193">
                  <a:moveTo>
                    <a:pt x="292" y="0"/>
                  </a:moveTo>
                  <a:lnTo>
                    <a:pt x="900" y="1193"/>
                  </a:lnTo>
                  <a:lnTo>
                    <a:pt x="0" y="915"/>
                  </a:lnTo>
                  <a:lnTo>
                    <a:pt x="292" y="0"/>
                  </a:lnTo>
                  <a:close/>
                </a:path>
              </a:pathLst>
            </a:custGeom>
            <a:solidFill>
              <a:srgbClr val="C58C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5" name="Freeform 19"/>
            <p:cNvSpPr>
              <a:spLocks/>
            </p:cNvSpPr>
            <p:nvPr/>
          </p:nvSpPr>
          <p:spPr bwMode="auto">
            <a:xfrm>
              <a:off x="-8542338" y="3554413"/>
              <a:ext cx="698500" cy="2627313"/>
            </a:xfrm>
            <a:custGeom>
              <a:avLst/>
              <a:gdLst>
                <a:gd name="T0" fmla="*/ 440 w 440"/>
                <a:gd name="T1" fmla="*/ 740 h 1655"/>
                <a:gd name="T2" fmla="*/ 148 w 440"/>
                <a:gd name="T3" fmla="*/ 1655 h 1655"/>
                <a:gd name="T4" fmla="*/ 0 w 440"/>
                <a:gd name="T5" fmla="*/ 0 h 1655"/>
                <a:gd name="T6" fmla="*/ 440 w 440"/>
                <a:gd name="T7" fmla="*/ 740 h 1655"/>
              </a:gdLst>
              <a:ahLst/>
              <a:cxnLst>
                <a:cxn ang="0">
                  <a:pos x="T0" y="T1"/>
                </a:cxn>
                <a:cxn ang="0">
                  <a:pos x="T2" y="T3"/>
                </a:cxn>
                <a:cxn ang="0">
                  <a:pos x="T4" y="T5"/>
                </a:cxn>
                <a:cxn ang="0">
                  <a:pos x="T6" y="T7"/>
                </a:cxn>
              </a:cxnLst>
              <a:rect l="0" t="0" r="r" b="b"/>
              <a:pathLst>
                <a:path w="440" h="1655">
                  <a:moveTo>
                    <a:pt x="440" y="740"/>
                  </a:moveTo>
                  <a:lnTo>
                    <a:pt x="148" y="1655"/>
                  </a:lnTo>
                  <a:lnTo>
                    <a:pt x="0" y="0"/>
                  </a:lnTo>
                  <a:lnTo>
                    <a:pt x="440" y="740"/>
                  </a:lnTo>
                  <a:close/>
                </a:path>
              </a:pathLst>
            </a:custGeom>
            <a:solidFill>
              <a:srgbClr val="DFA5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6" name="Freeform 20"/>
            <p:cNvSpPr>
              <a:spLocks/>
            </p:cNvSpPr>
            <p:nvPr/>
          </p:nvSpPr>
          <p:spPr bwMode="auto">
            <a:xfrm>
              <a:off x="-4652963" y="2851150"/>
              <a:ext cx="1971675" cy="1274763"/>
            </a:xfrm>
            <a:custGeom>
              <a:avLst/>
              <a:gdLst>
                <a:gd name="T0" fmla="*/ 1242 w 1242"/>
                <a:gd name="T1" fmla="*/ 803 h 803"/>
                <a:gd name="T2" fmla="*/ 1238 w 1242"/>
                <a:gd name="T3" fmla="*/ 22 h 803"/>
                <a:gd name="T4" fmla="*/ 0 w 1242"/>
                <a:gd name="T5" fmla="*/ 0 h 803"/>
                <a:gd name="T6" fmla="*/ 1242 w 1242"/>
                <a:gd name="T7" fmla="*/ 803 h 803"/>
              </a:gdLst>
              <a:ahLst/>
              <a:cxnLst>
                <a:cxn ang="0">
                  <a:pos x="T0" y="T1"/>
                </a:cxn>
                <a:cxn ang="0">
                  <a:pos x="T2" y="T3"/>
                </a:cxn>
                <a:cxn ang="0">
                  <a:pos x="T4" y="T5"/>
                </a:cxn>
                <a:cxn ang="0">
                  <a:pos x="T6" y="T7"/>
                </a:cxn>
              </a:cxnLst>
              <a:rect l="0" t="0" r="r" b="b"/>
              <a:pathLst>
                <a:path w="1242" h="803">
                  <a:moveTo>
                    <a:pt x="1242" y="803"/>
                  </a:moveTo>
                  <a:lnTo>
                    <a:pt x="1238" y="22"/>
                  </a:lnTo>
                  <a:lnTo>
                    <a:pt x="0" y="0"/>
                  </a:lnTo>
                  <a:lnTo>
                    <a:pt x="1242" y="803"/>
                  </a:lnTo>
                  <a:close/>
                </a:path>
              </a:pathLst>
            </a:custGeom>
            <a:solidFill>
              <a:srgbClr val="004B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7" name="Freeform 21"/>
            <p:cNvSpPr>
              <a:spLocks/>
            </p:cNvSpPr>
            <p:nvPr/>
          </p:nvSpPr>
          <p:spPr bwMode="auto">
            <a:xfrm>
              <a:off x="-2960688" y="4125913"/>
              <a:ext cx="628650" cy="1120775"/>
            </a:xfrm>
            <a:custGeom>
              <a:avLst/>
              <a:gdLst>
                <a:gd name="T0" fmla="*/ 0 w 396"/>
                <a:gd name="T1" fmla="*/ 686 h 706"/>
                <a:gd name="T2" fmla="*/ 396 w 396"/>
                <a:gd name="T3" fmla="*/ 706 h 706"/>
                <a:gd name="T4" fmla="*/ 176 w 396"/>
                <a:gd name="T5" fmla="*/ 0 h 706"/>
                <a:gd name="T6" fmla="*/ 0 w 396"/>
                <a:gd name="T7" fmla="*/ 686 h 706"/>
              </a:gdLst>
              <a:ahLst/>
              <a:cxnLst>
                <a:cxn ang="0">
                  <a:pos x="T0" y="T1"/>
                </a:cxn>
                <a:cxn ang="0">
                  <a:pos x="T2" y="T3"/>
                </a:cxn>
                <a:cxn ang="0">
                  <a:pos x="T4" y="T5"/>
                </a:cxn>
                <a:cxn ang="0">
                  <a:pos x="T6" y="T7"/>
                </a:cxn>
              </a:cxnLst>
              <a:rect l="0" t="0" r="r" b="b"/>
              <a:pathLst>
                <a:path w="396" h="706">
                  <a:moveTo>
                    <a:pt x="0" y="686"/>
                  </a:moveTo>
                  <a:lnTo>
                    <a:pt x="396" y="706"/>
                  </a:lnTo>
                  <a:lnTo>
                    <a:pt x="176" y="0"/>
                  </a:lnTo>
                  <a:lnTo>
                    <a:pt x="0" y="686"/>
                  </a:lnTo>
                  <a:close/>
                </a:path>
              </a:pathLst>
            </a:custGeom>
            <a:solidFill>
              <a:srgbClr val="003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8" name="Freeform 22"/>
            <p:cNvSpPr>
              <a:spLocks/>
            </p:cNvSpPr>
            <p:nvPr/>
          </p:nvSpPr>
          <p:spPr bwMode="auto">
            <a:xfrm>
              <a:off x="-3722688" y="5214938"/>
              <a:ext cx="1390650" cy="1643063"/>
            </a:xfrm>
            <a:custGeom>
              <a:avLst/>
              <a:gdLst>
                <a:gd name="T0" fmla="*/ 876 w 876"/>
                <a:gd name="T1" fmla="*/ 20 h 1035"/>
                <a:gd name="T2" fmla="*/ 480 w 876"/>
                <a:gd name="T3" fmla="*/ 0 h 1035"/>
                <a:gd name="T4" fmla="*/ 0 w 876"/>
                <a:gd name="T5" fmla="*/ 1035 h 1035"/>
                <a:gd name="T6" fmla="*/ 678 w 876"/>
                <a:gd name="T7" fmla="*/ 841 h 1035"/>
                <a:gd name="T8" fmla="*/ 876 w 876"/>
                <a:gd name="T9" fmla="*/ 20 h 1035"/>
              </a:gdLst>
              <a:ahLst/>
              <a:cxnLst>
                <a:cxn ang="0">
                  <a:pos x="T0" y="T1"/>
                </a:cxn>
                <a:cxn ang="0">
                  <a:pos x="T2" y="T3"/>
                </a:cxn>
                <a:cxn ang="0">
                  <a:pos x="T4" y="T5"/>
                </a:cxn>
                <a:cxn ang="0">
                  <a:pos x="T6" y="T7"/>
                </a:cxn>
                <a:cxn ang="0">
                  <a:pos x="T8" y="T9"/>
                </a:cxn>
              </a:cxnLst>
              <a:rect l="0" t="0" r="r" b="b"/>
              <a:pathLst>
                <a:path w="876" h="1035">
                  <a:moveTo>
                    <a:pt x="876" y="20"/>
                  </a:moveTo>
                  <a:lnTo>
                    <a:pt x="480" y="0"/>
                  </a:lnTo>
                  <a:lnTo>
                    <a:pt x="0" y="1035"/>
                  </a:lnTo>
                  <a:lnTo>
                    <a:pt x="678" y="841"/>
                  </a:lnTo>
                  <a:lnTo>
                    <a:pt x="876" y="20"/>
                  </a:lnTo>
                  <a:close/>
                </a:path>
              </a:pathLst>
            </a:custGeom>
            <a:solidFill>
              <a:srgbClr val="0018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69" name="TextBox 68">
            <a:extLst>
              <a:ext uri="{FF2B5EF4-FFF2-40B4-BE49-F238E27FC236}">
                <a16:creationId xmlns:a16="http://schemas.microsoft.com/office/drawing/2014/main" id="{9F99E629-D198-47C2-BD25-8F19ED39F144}"/>
              </a:ext>
            </a:extLst>
          </p:cNvPr>
          <p:cNvSpPr txBox="1"/>
          <p:nvPr/>
        </p:nvSpPr>
        <p:spPr>
          <a:xfrm>
            <a:off x="-2407536" y="684396"/>
            <a:ext cx="15058663" cy="5399797"/>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pPr algn="ctr"/>
            <a:endParaRPr lang="en-US" sz="9600" spc="300" dirty="0">
              <a:blipFill>
                <a:blip r:embed="rId4"/>
                <a:stretch>
                  <a:fillRect/>
                </a:stretch>
              </a:blipFill>
              <a:latin typeface="Lato Black" panose="020F0A02020204030203" pitchFamily="34" charset="0"/>
            </a:endParaRPr>
          </a:p>
        </p:txBody>
      </p:sp>
      <p:sp>
        <p:nvSpPr>
          <p:cNvPr id="3" name="Frame 2"/>
          <p:cNvSpPr/>
          <p:nvPr/>
        </p:nvSpPr>
        <p:spPr>
          <a:xfrm>
            <a:off x="-16212" y="0"/>
            <a:ext cx="12205212" cy="6858000"/>
          </a:xfrm>
          <a:prstGeom prst="frame">
            <a:avLst>
              <a:gd name="adj1" fmla="val 1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42" name="Title 1"/>
          <p:cNvSpPr txBox="1">
            <a:spLocks/>
          </p:cNvSpPr>
          <p:nvPr/>
        </p:nvSpPr>
        <p:spPr>
          <a:xfrm>
            <a:off x="421110" y="13379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solidFill>
                  <a:schemeClr val="bg1"/>
                </a:solidFill>
              </a:rPr>
              <a:t>Spread of </a:t>
            </a:r>
            <a:r>
              <a:rPr lang="en-GB" sz="3600" dirty="0" err="1">
                <a:solidFill>
                  <a:schemeClr val="bg1"/>
                </a:solidFill>
              </a:rPr>
              <a:t>blockchain</a:t>
            </a:r>
            <a:r>
              <a:rPr lang="en-GB" sz="3600" dirty="0">
                <a:solidFill>
                  <a:schemeClr val="bg1"/>
                </a:solidFill>
              </a:rPr>
              <a:t> - 2017</a:t>
            </a:r>
          </a:p>
        </p:txBody>
      </p:sp>
      <p:grpSp>
        <p:nvGrpSpPr>
          <p:cNvPr id="61" name="Group 60"/>
          <p:cNvGrpSpPr/>
          <p:nvPr/>
        </p:nvGrpSpPr>
        <p:grpSpPr>
          <a:xfrm rot="4116640">
            <a:off x="-3247623" y="3043742"/>
            <a:ext cx="7689557" cy="5903643"/>
            <a:chOff x="3408617" y="8619998"/>
            <a:chExt cx="7689557" cy="5903643"/>
          </a:xfrm>
        </p:grpSpPr>
        <p:sp>
          <p:nvSpPr>
            <p:cNvPr id="62" name="Freeform 61"/>
            <p:cNvSpPr>
              <a:spLocks/>
            </p:cNvSpPr>
            <p:nvPr/>
          </p:nvSpPr>
          <p:spPr bwMode="auto">
            <a:xfrm>
              <a:off x="6279284" y="10260967"/>
              <a:ext cx="1222807" cy="1381749"/>
            </a:xfrm>
            <a:custGeom>
              <a:avLst/>
              <a:gdLst>
                <a:gd name="T0" fmla="*/ 0 w 1054"/>
                <a:gd name="T1" fmla="*/ 103 h 1191"/>
                <a:gd name="T2" fmla="*/ 1054 w 1054"/>
                <a:gd name="T3" fmla="*/ 0 h 1191"/>
                <a:gd name="T4" fmla="*/ 76 w 1054"/>
                <a:gd name="T5" fmla="*/ 1191 h 1191"/>
                <a:gd name="T6" fmla="*/ 0 w 1054"/>
                <a:gd name="T7" fmla="*/ 103 h 1191"/>
              </a:gdLst>
              <a:ahLst/>
              <a:cxnLst>
                <a:cxn ang="0">
                  <a:pos x="T0" y="T1"/>
                </a:cxn>
                <a:cxn ang="0">
                  <a:pos x="T2" y="T3"/>
                </a:cxn>
                <a:cxn ang="0">
                  <a:pos x="T4" y="T5"/>
                </a:cxn>
                <a:cxn ang="0">
                  <a:pos x="T6" y="T7"/>
                </a:cxn>
              </a:cxnLst>
              <a:rect l="0" t="0" r="r" b="b"/>
              <a:pathLst>
                <a:path w="1054" h="1191">
                  <a:moveTo>
                    <a:pt x="0" y="103"/>
                  </a:moveTo>
                  <a:lnTo>
                    <a:pt x="1054" y="0"/>
                  </a:lnTo>
                  <a:lnTo>
                    <a:pt x="76" y="1191"/>
                  </a:lnTo>
                  <a:lnTo>
                    <a:pt x="0" y="103"/>
                  </a:lnTo>
                  <a:close/>
                </a:path>
              </a:pathLst>
            </a:custGeom>
            <a:solidFill>
              <a:srgbClr val="6E82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3" name="Freeform 62"/>
            <p:cNvSpPr>
              <a:spLocks/>
            </p:cNvSpPr>
            <p:nvPr/>
          </p:nvSpPr>
          <p:spPr bwMode="auto">
            <a:xfrm>
              <a:off x="6435567" y="10260967"/>
              <a:ext cx="1619581" cy="1597538"/>
            </a:xfrm>
            <a:custGeom>
              <a:avLst/>
              <a:gdLst>
                <a:gd name="T0" fmla="*/ 978 w 1396"/>
                <a:gd name="T1" fmla="*/ 0 h 1377"/>
                <a:gd name="T2" fmla="*/ 1396 w 1396"/>
                <a:gd name="T3" fmla="*/ 1377 h 1377"/>
                <a:gd name="T4" fmla="*/ 0 w 1396"/>
                <a:gd name="T5" fmla="*/ 1191 h 1377"/>
                <a:gd name="T6" fmla="*/ 978 w 1396"/>
                <a:gd name="T7" fmla="*/ 0 h 1377"/>
              </a:gdLst>
              <a:ahLst/>
              <a:cxnLst>
                <a:cxn ang="0">
                  <a:pos x="T0" y="T1"/>
                </a:cxn>
                <a:cxn ang="0">
                  <a:pos x="T2" y="T3"/>
                </a:cxn>
                <a:cxn ang="0">
                  <a:pos x="T4" y="T5"/>
                </a:cxn>
                <a:cxn ang="0">
                  <a:pos x="T6" y="T7"/>
                </a:cxn>
              </a:cxnLst>
              <a:rect l="0" t="0" r="r" b="b"/>
              <a:pathLst>
                <a:path w="1396" h="1377">
                  <a:moveTo>
                    <a:pt x="978" y="0"/>
                  </a:moveTo>
                  <a:lnTo>
                    <a:pt x="1396" y="1377"/>
                  </a:lnTo>
                  <a:lnTo>
                    <a:pt x="0" y="1191"/>
                  </a:lnTo>
                  <a:lnTo>
                    <a:pt x="978" y="0"/>
                  </a:lnTo>
                  <a:close/>
                </a:path>
              </a:pathLst>
            </a:custGeom>
            <a:solidFill>
              <a:srgbClr val="3F6C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4" name="Freeform 63"/>
            <p:cNvSpPr>
              <a:spLocks/>
            </p:cNvSpPr>
            <p:nvPr/>
          </p:nvSpPr>
          <p:spPr bwMode="auto">
            <a:xfrm>
              <a:off x="6435567" y="12710083"/>
              <a:ext cx="1619581" cy="1321421"/>
            </a:xfrm>
            <a:custGeom>
              <a:avLst/>
              <a:gdLst>
                <a:gd name="T0" fmla="*/ 0 w 1396"/>
                <a:gd name="T1" fmla="*/ 0 h 1139"/>
                <a:gd name="T2" fmla="*/ 588 w 1396"/>
                <a:gd name="T3" fmla="*/ 1139 h 1139"/>
                <a:gd name="T4" fmla="*/ 1396 w 1396"/>
                <a:gd name="T5" fmla="*/ 186 h 1139"/>
                <a:gd name="T6" fmla="*/ 0 w 1396"/>
                <a:gd name="T7" fmla="*/ 0 h 1139"/>
              </a:gdLst>
              <a:ahLst/>
              <a:cxnLst>
                <a:cxn ang="0">
                  <a:pos x="T0" y="T1"/>
                </a:cxn>
                <a:cxn ang="0">
                  <a:pos x="T2" y="T3"/>
                </a:cxn>
                <a:cxn ang="0">
                  <a:pos x="T4" y="T5"/>
                </a:cxn>
                <a:cxn ang="0">
                  <a:pos x="T6" y="T7"/>
                </a:cxn>
              </a:cxnLst>
              <a:rect l="0" t="0" r="r" b="b"/>
              <a:pathLst>
                <a:path w="1396" h="1139">
                  <a:moveTo>
                    <a:pt x="0" y="0"/>
                  </a:moveTo>
                  <a:lnTo>
                    <a:pt x="588" y="1139"/>
                  </a:lnTo>
                  <a:lnTo>
                    <a:pt x="1396" y="186"/>
                  </a:lnTo>
                  <a:lnTo>
                    <a:pt x="0" y="0"/>
                  </a:lnTo>
                  <a:close/>
                </a:path>
              </a:pathLst>
            </a:custGeom>
            <a:solidFill>
              <a:srgbClr val="105A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5" name="Freeform 64"/>
            <p:cNvSpPr>
              <a:spLocks/>
            </p:cNvSpPr>
            <p:nvPr/>
          </p:nvSpPr>
          <p:spPr bwMode="auto">
            <a:xfrm>
              <a:off x="8446680" y="10260967"/>
              <a:ext cx="1440916" cy="1597538"/>
            </a:xfrm>
            <a:custGeom>
              <a:avLst/>
              <a:gdLst>
                <a:gd name="T0" fmla="*/ 418 w 1242"/>
                <a:gd name="T1" fmla="*/ 1377 h 1377"/>
                <a:gd name="T2" fmla="*/ 0 w 1242"/>
                <a:gd name="T3" fmla="*/ 0 h 1377"/>
                <a:gd name="T4" fmla="*/ 1242 w 1242"/>
                <a:gd name="T5" fmla="*/ 803 h 1377"/>
                <a:gd name="T6" fmla="*/ 418 w 1242"/>
                <a:gd name="T7" fmla="*/ 1377 h 1377"/>
              </a:gdLst>
              <a:ahLst/>
              <a:cxnLst>
                <a:cxn ang="0">
                  <a:pos x="T0" y="T1"/>
                </a:cxn>
                <a:cxn ang="0">
                  <a:pos x="T2" y="T3"/>
                </a:cxn>
                <a:cxn ang="0">
                  <a:pos x="T4" y="T5"/>
                </a:cxn>
                <a:cxn ang="0">
                  <a:pos x="T6" y="T7"/>
                </a:cxn>
              </a:cxnLst>
              <a:rect l="0" t="0" r="r" b="b"/>
              <a:pathLst>
                <a:path w="1242" h="1377">
                  <a:moveTo>
                    <a:pt x="418" y="1377"/>
                  </a:moveTo>
                  <a:lnTo>
                    <a:pt x="0" y="0"/>
                  </a:lnTo>
                  <a:lnTo>
                    <a:pt x="1242" y="803"/>
                  </a:lnTo>
                  <a:lnTo>
                    <a:pt x="418" y="1377"/>
                  </a:lnTo>
                  <a:close/>
                </a:path>
              </a:pathLst>
            </a:custGeom>
            <a:solidFill>
              <a:srgbClr val="105A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6" name="Freeform 10"/>
            <p:cNvSpPr>
              <a:spLocks/>
            </p:cNvSpPr>
            <p:nvPr/>
          </p:nvSpPr>
          <p:spPr bwMode="auto">
            <a:xfrm>
              <a:off x="4313411" y="12693633"/>
              <a:ext cx="1197284" cy="1384070"/>
            </a:xfrm>
            <a:custGeom>
              <a:avLst/>
              <a:gdLst>
                <a:gd name="T0" fmla="*/ 0 w 1032"/>
                <a:gd name="T1" fmla="*/ 0 h 1193"/>
                <a:gd name="T2" fmla="*/ 1032 w 1032"/>
                <a:gd name="T3" fmla="*/ 8 h 1193"/>
                <a:gd name="T4" fmla="*/ 608 w 1032"/>
                <a:gd name="T5" fmla="*/ 1193 h 1193"/>
                <a:gd name="T6" fmla="*/ 0 w 1032"/>
                <a:gd name="T7" fmla="*/ 0 h 1193"/>
              </a:gdLst>
              <a:ahLst/>
              <a:cxnLst>
                <a:cxn ang="0">
                  <a:pos x="T0" y="T1"/>
                </a:cxn>
                <a:cxn ang="0">
                  <a:pos x="T2" y="T3"/>
                </a:cxn>
                <a:cxn ang="0">
                  <a:pos x="T4" y="T5"/>
                </a:cxn>
                <a:cxn ang="0">
                  <a:pos x="T6" y="T7"/>
                </a:cxn>
              </a:cxnLst>
              <a:rect l="0" t="0" r="r" b="b"/>
              <a:pathLst>
                <a:path w="1032" h="1193">
                  <a:moveTo>
                    <a:pt x="0" y="0"/>
                  </a:moveTo>
                  <a:lnTo>
                    <a:pt x="1032" y="8"/>
                  </a:lnTo>
                  <a:lnTo>
                    <a:pt x="608" y="1193"/>
                  </a:lnTo>
                  <a:lnTo>
                    <a:pt x="0" y="0"/>
                  </a:lnTo>
                  <a:close/>
                </a:path>
              </a:pathLst>
            </a:custGeom>
            <a:solidFill>
              <a:srgbClr val="6E82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7" name="Freeform 11"/>
            <p:cNvSpPr>
              <a:spLocks/>
            </p:cNvSpPr>
            <p:nvPr/>
          </p:nvSpPr>
          <p:spPr bwMode="auto">
            <a:xfrm>
              <a:off x="7644702" y="13092564"/>
              <a:ext cx="1132315" cy="1330703"/>
            </a:xfrm>
            <a:custGeom>
              <a:avLst/>
              <a:gdLst>
                <a:gd name="T0" fmla="*/ 808 w 976"/>
                <a:gd name="T1" fmla="*/ 0 h 1147"/>
                <a:gd name="T2" fmla="*/ 976 w 976"/>
                <a:gd name="T3" fmla="*/ 1147 h 1147"/>
                <a:gd name="T4" fmla="*/ 0 w 976"/>
                <a:gd name="T5" fmla="*/ 953 h 1147"/>
                <a:gd name="T6" fmla="*/ 808 w 976"/>
                <a:gd name="T7" fmla="*/ 0 h 1147"/>
              </a:gdLst>
              <a:ahLst/>
              <a:cxnLst>
                <a:cxn ang="0">
                  <a:pos x="T0" y="T1"/>
                </a:cxn>
                <a:cxn ang="0">
                  <a:pos x="T2" y="T3"/>
                </a:cxn>
                <a:cxn ang="0">
                  <a:pos x="T4" y="T5"/>
                </a:cxn>
                <a:cxn ang="0">
                  <a:pos x="T6" y="T7"/>
                </a:cxn>
              </a:cxnLst>
              <a:rect l="0" t="0" r="r" b="b"/>
              <a:pathLst>
                <a:path w="976" h="1147">
                  <a:moveTo>
                    <a:pt x="808" y="0"/>
                  </a:moveTo>
                  <a:lnTo>
                    <a:pt x="976" y="1147"/>
                  </a:lnTo>
                  <a:lnTo>
                    <a:pt x="0" y="953"/>
                  </a:lnTo>
                  <a:lnTo>
                    <a:pt x="808" y="0"/>
                  </a:lnTo>
                  <a:close/>
                </a:path>
              </a:pathLst>
            </a:custGeom>
            <a:solidFill>
              <a:srgbClr val="004B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8" name="Freeform 12"/>
            <p:cNvSpPr>
              <a:spLocks/>
            </p:cNvSpPr>
            <p:nvPr/>
          </p:nvSpPr>
          <p:spPr bwMode="auto">
            <a:xfrm>
              <a:off x="5563673" y="12710083"/>
              <a:ext cx="1174080" cy="1374788"/>
            </a:xfrm>
            <a:custGeom>
              <a:avLst/>
              <a:gdLst>
                <a:gd name="T0" fmla="*/ 0 w 1012"/>
                <a:gd name="T1" fmla="*/ 1185 h 1185"/>
                <a:gd name="T2" fmla="*/ 1012 w 1012"/>
                <a:gd name="T3" fmla="*/ 1139 h 1185"/>
                <a:gd name="T4" fmla="*/ 424 w 1012"/>
                <a:gd name="T5" fmla="*/ 0 h 1185"/>
                <a:gd name="T6" fmla="*/ 0 w 1012"/>
                <a:gd name="T7" fmla="*/ 1185 h 1185"/>
              </a:gdLst>
              <a:ahLst/>
              <a:cxnLst>
                <a:cxn ang="0">
                  <a:pos x="T0" y="T1"/>
                </a:cxn>
                <a:cxn ang="0">
                  <a:pos x="T2" y="T3"/>
                </a:cxn>
                <a:cxn ang="0">
                  <a:pos x="T4" y="T5"/>
                </a:cxn>
                <a:cxn ang="0">
                  <a:pos x="T6" y="T7"/>
                </a:cxn>
              </a:cxnLst>
              <a:rect l="0" t="0" r="r" b="b"/>
              <a:pathLst>
                <a:path w="1012" h="1185">
                  <a:moveTo>
                    <a:pt x="0" y="1185"/>
                  </a:moveTo>
                  <a:lnTo>
                    <a:pt x="1012" y="1139"/>
                  </a:lnTo>
                  <a:lnTo>
                    <a:pt x="424" y="0"/>
                  </a:lnTo>
                  <a:lnTo>
                    <a:pt x="0" y="1185"/>
                  </a:lnTo>
                  <a:close/>
                </a:path>
              </a:pathLst>
            </a:custGeom>
            <a:solidFill>
              <a:srgbClr val="3F6C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0" name="Freeform 13"/>
            <p:cNvSpPr>
              <a:spLocks/>
            </p:cNvSpPr>
            <p:nvPr/>
          </p:nvSpPr>
          <p:spPr bwMode="auto">
            <a:xfrm>
              <a:off x="4402366" y="9563178"/>
              <a:ext cx="1222807" cy="1045303"/>
            </a:xfrm>
            <a:custGeom>
              <a:avLst/>
              <a:gdLst>
                <a:gd name="T0" fmla="*/ 0 w 1054"/>
                <a:gd name="T1" fmla="*/ 901 h 901"/>
                <a:gd name="T2" fmla="*/ 1054 w 1054"/>
                <a:gd name="T3" fmla="*/ 798 h 901"/>
                <a:gd name="T4" fmla="*/ 1054 w 1054"/>
                <a:gd name="T5" fmla="*/ 798 h 901"/>
                <a:gd name="T6" fmla="*/ 1020 w 1054"/>
                <a:gd name="T7" fmla="*/ 672 h 901"/>
                <a:gd name="T8" fmla="*/ 940 w 1054"/>
                <a:gd name="T9" fmla="*/ 394 h 901"/>
                <a:gd name="T10" fmla="*/ 898 w 1054"/>
                <a:gd name="T11" fmla="*/ 248 h 901"/>
                <a:gd name="T12" fmla="*/ 860 w 1054"/>
                <a:gd name="T13" fmla="*/ 120 h 901"/>
                <a:gd name="T14" fmla="*/ 830 w 1054"/>
                <a:gd name="T15" fmla="*/ 32 h 901"/>
                <a:gd name="T16" fmla="*/ 820 w 1054"/>
                <a:gd name="T17" fmla="*/ 8 h 901"/>
                <a:gd name="T18" fmla="*/ 816 w 1054"/>
                <a:gd name="T19" fmla="*/ 2 h 901"/>
                <a:gd name="T20" fmla="*/ 814 w 1054"/>
                <a:gd name="T21" fmla="*/ 0 h 901"/>
                <a:gd name="T22" fmla="*/ 814 w 1054"/>
                <a:gd name="T23" fmla="*/ 0 h 901"/>
                <a:gd name="T24" fmla="*/ 774 w 1054"/>
                <a:gd name="T25" fmla="*/ 42 h 901"/>
                <a:gd name="T26" fmla="*/ 680 w 1054"/>
                <a:gd name="T27" fmla="*/ 146 h 901"/>
                <a:gd name="T28" fmla="*/ 400 w 1054"/>
                <a:gd name="T29" fmla="*/ 454 h 901"/>
                <a:gd name="T30" fmla="*/ 0 w 1054"/>
                <a:gd name="T31" fmla="*/ 901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4" h="901">
                  <a:moveTo>
                    <a:pt x="0" y="901"/>
                  </a:moveTo>
                  <a:lnTo>
                    <a:pt x="1054" y="798"/>
                  </a:lnTo>
                  <a:lnTo>
                    <a:pt x="1054" y="798"/>
                  </a:lnTo>
                  <a:lnTo>
                    <a:pt x="1020" y="672"/>
                  </a:lnTo>
                  <a:lnTo>
                    <a:pt x="940" y="394"/>
                  </a:lnTo>
                  <a:lnTo>
                    <a:pt x="898" y="248"/>
                  </a:lnTo>
                  <a:lnTo>
                    <a:pt x="860" y="120"/>
                  </a:lnTo>
                  <a:lnTo>
                    <a:pt x="830" y="32"/>
                  </a:lnTo>
                  <a:lnTo>
                    <a:pt x="820" y="8"/>
                  </a:lnTo>
                  <a:lnTo>
                    <a:pt x="816" y="2"/>
                  </a:lnTo>
                  <a:lnTo>
                    <a:pt x="814" y="0"/>
                  </a:lnTo>
                  <a:lnTo>
                    <a:pt x="814" y="0"/>
                  </a:lnTo>
                  <a:lnTo>
                    <a:pt x="774" y="42"/>
                  </a:lnTo>
                  <a:lnTo>
                    <a:pt x="680" y="146"/>
                  </a:lnTo>
                  <a:lnTo>
                    <a:pt x="400" y="454"/>
                  </a:lnTo>
                  <a:lnTo>
                    <a:pt x="0" y="901"/>
                  </a:lnTo>
                  <a:close/>
                </a:path>
              </a:pathLst>
            </a:custGeom>
            <a:solidFill>
              <a:srgbClr val="3F6C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1" name="Freeform 14"/>
            <p:cNvSpPr>
              <a:spLocks/>
            </p:cNvSpPr>
            <p:nvPr/>
          </p:nvSpPr>
          <p:spPr bwMode="auto">
            <a:xfrm>
              <a:off x="6279284" y="8619998"/>
              <a:ext cx="1222807" cy="1045303"/>
            </a:xfrm>
            <a:custGeom>
              <a:avLst/>
              <a:gdLst>
                <a:gd name="T0" fmla="*/ 0 w 1054"/>
                <a:gd name="T1" fmla="*/ 901 h 901"/>
                <a:gd name="T2" fmla="*/ 1054 w 1054"/>
                <a:gd name="T3" fmla="*/ 798 h 901"/>
                <a:gd name="T4" fmla="*/ 1054 w 1054"/>
                <a:gd name="T5" fmla="*/ 798 h 901"/>
                <a:gd name="T6" fmla="*/ 1020 w 1054"/>
                <a:gd name="T7" fmla="*/ 672 h 901"/>
                <a:gd name="T8" fmla="*/ 940 w 1054"/>
                <a:gd name="T9" fmla="*/ 394 h 901"/>
                <a:gd name="T10" fmla="*/ 898 w 1054"/>
                <a:gd name="T11" fmla="*/ 248 h 901"/>
                <a:gd name="T12" fmla="*/ 860 w 1054"/>
                <a:gd name="T13" fmla="*/ 120 h 901"/>
                <a:gd name="T14" fmla="*/ 830 w 1054"/>
                <a:gd name="T15" fmla="*/ 32 h 901"/>
                <a:gd name="T16" fmla="*/ 820 w 1054"/>
                <a:gd name="T17" fmla="*/ 8 h 901"/>
                <a:gd name="T18" fmla="*/ 816 w 1054"/>
                <a:gd name="T19" fmla="*/ 2 h 901"/>
                <a:gd name="T20" fmla="*/ 814 w 1054"/>
                <a:gd name="T21" fmla="*/ 0 h 901"/>
                <a:gd name="T22" fmla="*/ 814 w 1054"/>
                <a:gd name="T23" fmla="*/ 0 h 901"/>
                <a:gd name="T24" fmla="*/ 774 w 1054"/>
                <a:gd name="T25" fmla="*/ 42 h 901"/>
                <a:gd name="T26" fmla="*/ 680 w 1054"/>
                <a:gd name="T27" fmla="*/ 146 h 901"/>
                <a:gd name="T28" fmla="*/ 400 w 1054"/>
                <a:gd name="T29" fmla="*/ 454 h 901"/>
                <a:gd name="T30" fmla="*/ 0 w 1054"/>
                <a:gd name="T31" fmla="*/ 901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4" h="901">
                  <a:moveTo>
                    <a:pt x="0" y="901"/>
                  </a:moveTo>
                  <a:lnTo>
                    <a:pt x="1054" y="798"/>
                  </a:lnTo>
                  <a:lnTo>
                    <a:pt x="1054" y="798"/>
                  </a:lnTo>
                  <a:lnTo>
                    <a:pt x="1020" y="672"/>
                  </a:lnTo>
                  <a:lnTo>
                    <a:pt x="940" y="394"/>
                  </a:lnTo>
                  <a:lnTo>
                    <a:pt x="898" y="248"/>
                  </a:lnTo>
                  <a:lnTo>
                    <a:pt x="860" y="120"/>
                  </a:lnTo>
                  <a:lnTo>
                    <a:pt x="830" y="32"/>
                  </a:lnTo>
                  <a:lnTo>
                    <a:pt x="820" y="8"/>
                  </a:lnTo>
                  <a:lnTo>
                    <a:pt x="816" y="2"/>
                  </a:lnTo>
                  <a:lnTo>
                    <a:pt x="814" y="0"/>
                  </a:lnTo>
                  <a:lnTo>
                    <a:pt x="814" y="0"/>
                  </a:lnTo>
                  <a:lnTo>
                    <a:pt x="774" y="42"/>
                  </a:lnTo>
                  <a:lnTo>
                    <a:pt x="680" y="146"/>
                  </a:lnTo>
                  <a:lnTo>
                    <a:pt x="400" y="454"/>
                  </a:lnTo>
                  <a:lnTo>
                    <a:pt x="0" y="90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2" name="Freeform 16"/>
            <p:cNvSpPr>
              <a:spLocks/>
            </p:cNvSpPr>
            <p:nvPr/>
          </p:nvSpPr>
          <p:spPr bwMode="auto">
            <a:xfrm>
              <a:off x="9306234" y="13092564"/>
              <a:ext cx="751782" cy="1330701"/>
            </a:xfrm>
            <a:custGeom>
              <a:avLst/>
              <a:gdLst>
                <a:gd name="T0" fmla="*/ 0 w 648"/>
                <a:gd name="T1" fmla="*/ 0 h 1147"/>
                <a:gd name="T2" fmla="*/ 648 w 648"/>
                <a:gd name="T3" fmla="*/ 112 h 1147"/>
                <a:gd name="T4" fmla="*/ 168 w 648"/>
                <a:gd name="T5" fmla="*/ 1147 h 1147"/>
                <a:gd name="T6" fmla="*/ 0 w 648"/>
                <a:gd name="T7" fmla="*/ 0 h 1147"/>
              </a:gdLst>
              <a:ahLst/>
              <a:cxnLst>
                <a:cxn ang="0">
                  <a:pos x="T0" y="T1"/>
                </a:cxn>
                <a:cxn ang="0">
                  <a:pos x="T2" y="T3"/>
                </a:cxn>
                <a:cxn ang="0">
                  <a:pos x="T4" y="T5"/>
                </a:cxn>
                <a:cxn ang="0">
                  <a:pos x="T6" y="T7"/>
                </a:cxn>
              </a:cxnLst>
              <a:rect l="0" t="0" r="r" b="b"/>
              <a:pathLst>
                <a:path w="648" h="1147">
                  <a:moveTo>
                    <a:pt x="0" y="0"/>
                  </a:moveTo>
                  <a:lnTo>
                    <a:pt x="648" y="112"/>
                  </a:lnTo>
                  <a:lnTo>
                    <a:pt x="168" y="1147"/>
                  </a:lnTo>
                  <a:lnTo>
                    <a:pt x="0" y="0"/>
                  </a:lnTo>
                  <a:close/>
                </a:path>
              </a:pathLst>
            </a:custGeom>
            <a:solidFill>
              <a:srgbClr val="003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3" name="Freeform 17"/>
            <p:cNvSpPr>
              <a:spLocks/>
            </p:cNvSpPr>
            <p:nvPr/>
          </p:nvSpPr>
          <p:spPr bwMode="auto">
            <a:xfrm>
              <a:off x="9306234" y="11912218"/>
              <a:ext cx="955970" cy="795869"/>
            </a:xfrm>
            <a:custGeom>
              <a:avLst/>
              <a:gdLst>
                <a:gd name="T0" fmla="*/ 824 w 824"/>
                <a:gd name="T1" fmla="*/ 0 h 686"/>
                <a:gd name="T2" fmla="*/ 648 w 824"/>
                <a:gd name="T3" fmla="*/ 686 h 686"/>
                <a:gd name="T4" fmla="*/ 0 w 824"/>
                <a:gd name="T5" fmla="*/ 574 h 686"/>
                <a:gd name="T6" fmla="*/ 824 w 824"/>
                <a:gd name="T7" fmla="*/ 0 h 686"/>
              </a:gdLst>
              <a:ahLst/>
              <a:cxnLst>
                <a:cxn ang="0">
                  <a:pos x="T0" y="T1"/>
                </a:cxn>
                <a:cxn ang="0">
                  <a:pos x="T2" y="T3"/>
                </a:cxn>
                <a:cxn ang="0">
                  <a:pos x="T4" y="T5"/>
                </a:cxn>
                <a:cxn ang="0">
                  <a:pos x="T6" y="T7"/>
                </a:cxn>
              </a:cxnLst>
              <a:rect l="0" t="0" r="r" b="b"/>
              <a:pathLst>
                <a:path w="824" h="686">
                  <a:moveTo>
                    <a:pt x="824" y="0"/>
                  </a:moveTo>
                  <a:lnTo>
                    <a:pt x="648" y="686"/>
                  </a:lnTo>
                  <a:lnTo>
                    <a:pt x="0" y="574"/>
                  </a:lnTo>
                  <a:lnTo>
                    <a:pt x="824" y="0"/>
                  </a:lnTo>
                  <a:close/>
                </a:path>
              </a:pathLst>
            </a:custGeom>
            <a:solidFill>
              <a:srgbClr val="004B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4" name="Freeform 18"/>
            <p:cNvSpPr>
              <a:spLocks/>
            </p:cNvSpPr>
            <p:nvPr/>
          </p:nvSpPr>
          <p:spPr bwMode="auto">
            <a:xfrm>
              <a:off x="3712956" y="12693633"/>
              <a:ext cx="1044143" cy="1384070"/>
            </a:xfrm>
            <a:custGeom>
              <a:avLst/>
              <a:gdLst>
                <a:gd name="T0" fmla="*/ 292 w 900"/>
                <a:gd name="T1" fmla="*/ 0 h 1193"/>
                <a:gd name="T2" fmla="*/ 900 w 900"/>
                <a:gd name="T3" fmla="*/ 1193 h 1193"/>
                <a:gd name="T4" fmla="*/ 0 w 900"/>
                <a:gd name="T5" fmla="*/ 915 h 1193"/>
                <a:gd name="T6" fmla="*/ 292 w 900"/>
                <a:gd name="T7" fmla="*/ 0 h 1193"/>
              </a:gdLst>
              <a:ahLst/>
              <a:cxnLst>
                <a:cxn ang="0">
                  <a:pos x="T0" y="T1"/>
                </a:cxn>
                <a:cxn ang="0">
                  <a:pos x="T2" y="T3"/>
                </a:cxn>
                <a:cxn ang="0">
                  <a:pos x="T4" y="T5"/>
                </a:cxn>
                <a:cxn ang="0">
                  <a:pos x="T6" y="T7"/>
                </a:cxn>
              </a:cxnLst>
              <a:rect l="0" t="0" r="r" b="b"/>
              <a:pathLst>
                <a:path w="900" h="1193">
                  <a:moveTo>
                    <a:pt x="292" y="0"/>
                  </a:moveTo>
                  <a:lnTo>
                    <a:pt x="900" y="1193"/>
                  </a:lnTo>
                  <a:lnTo>
                    <a:pt x="0" y="915"/>
                  </a:lnTo>
                  <a:lnTo>
                    <a:pt x="292" y="0"/>
                  </a:lnTo>
                  <a:close/>
                </a:path>
              </a:pathLst>
            </a:custGeom>
            <a:solidFill>
              <a:srgbClr val="C58C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5" name="Freeform 19"/>
            <p:cNvSpPr>
              <a:spLocks/>
            </p:cNvSpPr>
            <p:nvPr/>
          </p:nvSpPr>
          <p:spPr bwMode="auto">
            <a:xfrm>
              <a:off x="3408617" y="11171932"/>
              <a:ext cx="510470" cy="1920063"/>
            </a:xfrm>
            <a:custGeom>
              <a:avLst/>
              <a:gdLst>
                <a:gd name="T0" fmla="*/ 440 w 440"/>
                <a:gd name="T1" fmla="*/ 740 h 1655"/>
                <a:gd name="T2" fmla="*/ 148 w 440"/>
                <a:gd name="T3" fmla="*/ 1655 h 1655"/>
                <a:gd name="T4" fmla="*/ 0 w 440"/>
                <a:gd name="T5" fmla="*/ 0 h 1655"/>
                <a:gd name="T6" fmla="*/ 440 w 440"/>
                <a:gd name="T7" fmla="*/ 740 h 1655"/>
              </a:gdLst>
              <a:ahLst/>
              <a:cxnLst>
                <a:cxn ang="0">
                  <a:pos x="T0" y="T1"/>
                </a:cxn>
                <a:cxn ang="0">
                  <a:pos x="T2" y="T3"/>
                </a:cxn>
                <a:cxn ang="0">
                  <a:pos x="T4" y="T5"/>
                </a:cxn>
                <a:cxn ang="0">
                  <a:pos x="T6" y="T7"/>
                </a:cxn>
              </a:cxnLst>
              <a:rect l="0" t="0" r="r" b="b"/>
              <a:pathLst>
                <a:path w="440" h="1655">
                  <a:moveTo>
                    <a:pt x="440" y="740"/>
                  </a:moveTo>
                  <a:lnTo>
                    <a:pt x="148" y="1655"/>
                  </a:lnTo>
                  <a:lnTo>
                    <a:pt x="0" y="0"/>
                  </a:lnTo>
                  <a:lnTo>
                    <a:pt x="440" y="740"/>
                  </a:lnTo>
                  <a:close/>
                </a:path>
              </a:pathLst>
            </a:custGeom>
            <a:solidFill>
              <a:srgbClr val="DFA5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6" name="Freeform 20"/>
            <p:cNvSpPr>
              <a:spLocks/>
            </p:cNvSpPr>
            <p:nvPr/>
          </p:nvSpPr>
          <p:spPr bwMode="auto">
            <a:xfrm>
              <a:off x="8446680" y="10260967"/>
              <a:ext cx="1440916" cy="931607"/>
            </a:xfrm>
            <a:custGeom>
              <a:avLst/>
              <a:gdLst>
                <a:gd name="T0" fmla="*/ 1242 w 1242"/>
                <a:gd name="T1" fmla="*/ 803 h 803"/>
                <a:gd name="T2" fmla="*/ 1238 w 1242"/>
                <a:gd name="T3" fmla="*/ 22 h 803"/>
                <a:gd name="T4" fmla="*/ 0 w 1242"/>
                <a:gd name="T5" fmla="*/ 0 h 803"/>
                <a:gd name="T6" fmla="*/ 1242 w 1242"/>
                <a:gd name="T7" fmla="*/ 803 h 803"/>
              </a:gdLst>
              <a:ahLst/>
              <a:cxnLst>
                <a:cxn ang="0">
                  <a:pos x="T0" y="T1"/>
                </a:cxn>
                <a:cxn ang="0">
                  <a:pos x="T2" y="T3"/>
                </a:cxn>
                <a:cxn ang="0">
                  <a:pos x="T4" y="T5"/>
                </a:cxn>
                <a:cxn ang="0">
                  <a:pos x="T6" y="T7"/>
                </a:cxn>
              </a:cxnLst>
              <a:rect l="0" t="0" r="r" b="b"/>
              <a:pathLst>
                <a:path w="1242" h="803">
                  <a:moveTo>
                    <a:pt x="1242" y="803"/>
                  </a:moveTo>
                  <a:lnTo>
                    <a:pt x="1238" y="22"/>
                  </a:lnTo>
                  <a:lnTo>
                    <a:pt x="0" y="0"/>
                  </a:lnTo>
                  <a:lnTo>
                    <a:pt x="1242" y="803"/>
                  </a:lnTo>
                  <a:close/>
                </a:path>
              </a:pathLst>
            </a:custGeom>
            <a:solidFill>
              <a:srgbClr val="004B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7" name="Freeform 21"/>
            <p:cNvSpPr>
              <a:spLocks/>
            </p:cNvSpPr>
            <p:nvPr/>
          </p:nvSpPr>
          <p:spPr bwMode="auto">
            <a:xfrm>
              <a:off x="10638752" y="11912218"/>
              <a:ext cx="459422" cy="819071"/>
            </a:xfrm>
            <a:custGeom>
              <a:avLst/>
              <a:gdLst>
                <a:gd name="T0" fmla="*/ 0 w 396"/>
                <a:gd name="T1" fmla="*/ 686 h 706"/>
                <a:gd name="T2" fmla="*/ 396 w 396"/>
                <a:gd name="T3" fmla="*/ 706 h 706"/>
                <a:gd name="T4" fmla="*/ 176 w 396"/>
                <a:gd name="T5" fmla="*/ 0 h 706"/>
                <a:gd name="T6" fmla="*/ 0 w 396"/>
                <a:gd name="T7" fmla="*/ 686 h 706"/>
              </a:gdLst>
              <a:ahLst/>
              <a:cxnLst>
                <a:cxn ang="0">
                  <a:pos x="T0" y="T1"/>
                </a:cxn>
                <a:cxn ang="0">
                  <a:pos x="T2" y="T3"/>
                </a:cxn>
                <a:cxn ang="0">
                  <a:pos x="T4" y="T5"/>
                </a:cxn>
                <a:cxn ang="0">
                  <a:pos x="T6" y="T7"/>
                </a:cxn>
              </a:cxnLst>
              <a:rect l="0" t="0" r="r" b="b"/>
              <a:pathLst>
                <a:path w="396" h="706">
                  <a:moveTo>
                    <a:pt x="0" y="686"/>
                  </a:moveTo>
                  <a:lnTo>
                    <a:pt x="396" y="706"/>
                  </a:lnTo>
                  <a:lnTo>
                    <a:pt x="176" y="0"/>
                  </a:lnTo>
                  <a:lnTo>
                    <a:pt x="0" y="686"/>
                  </a:lnTo>
                  <a:close/>
                </a:path>
              </a:pathLst>
            </a:custGeom>
            <a:solidFill>
              <a:srgbClr val="003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8" name="Freeform 22"/>
            <p:cNvSpPr>
              <a:spLocks/>
            </p:cNvSpPr>
            <p:nvPr/>
          </p:nvSpPr>
          <p:spPr bwMode="auto">
            <a:xfrm>
              <a:off x="9651701" y="13322877"/>
              <a:ext cx="1016299" cy="1200764"/>
            </a:xfrm>
            <a:custGeom>
              <a:avLst/>
              <a:gdLst>
                <a:gd name="T0" fmla="*/ 876 w 876"/>
                <a:gd name="T1" fmla="*/ 20 h 1035"/>
                <a:gd name="T2" fmla="*/ 480 w 876"/>
                <a:gd name="T3" fmla="*/ 0 h 1035"/>
                <a:gd name="T4" fmla="*/ 0 w 876"/>
                <a:gd name="T5" fmla="*/ 1035 h 1035"/>
                <a:gd name="T6" fmla="*/ 678 w 876"/>
                <a:gd name="T7" fmla="*/ 841 h 1035"/>
                <a:gd name="T8" fmla="*/ 876 w 876"/>
                <a:gd name="T9" fmla="*/ 20 h 1035"/>
              </a:gdLst>
              <a:ahLst/>
              <a:cxnLst>
                <a:cxn ang="0">
                  <a:pos x="T0" y="T1"/>
                </a:cxn>
                <a:cxn ang="0">
                  <a:pos x="T2" y="T3"/>
                </a:cxn>
                <a:cxn ang="0">
                  <a:pos x="T4" y="T5"/>
                </a:cxn>
                <a:cxn ang="0">
                  <a:pos x="T6" y="T7"/>
                </a:cxn>
                <a:cxn ang="0">
                  <a:pos x="T8" y="T9"/>
                </a:cxn>
              </a:cxnLst>
              <a:rect l="0" t="0" r="r" b="b"/>
              <a:pathLst>
                <a:path w="876" h="1035">
                  <a:moveTo>
                    <a:pt x="876" y="20"/>
                  </a:moveTo>
                  <a:lnTo>
                    <a:pt x="480" y="0"/>
                  </a:lnTo>
                  <a:lnTo>
                    <a:pt x="0" y="1035"/>
                  </a:lnTo>
                  <a:lnTo>
                    <a:pt x="678" y="841"/>
                  </a:lnTo>
                  <a:lnTo>
                    <a:pt x="876" y="20"/>
                  </a:lnTo>
                  <a:close/>
                </a:path>
              </a:pathLst>
            </a:custGeom>
            <a:solidFill>
              <a:srgbClr val="0018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47" name="TextBox 46">
            <a:extLst>
              <a:ext uri="{FF2B5EF4-FFF2-40B4-BE49-F238E27FC236}">
                <a16:creationId xmlns:a16="http://schemas.microsoft.com/office/drawing/2014/main" id="{9F99E629-D198-47C2-BD25-8F19ED39F144}"/>
              </a:ext>
            </a:extLst>
          </p:cNvPr>
          <p:cNvSpPr txBox="1"/>
          <p:nvPr/>
        </p:nvSpPr>
        <p:spPr>
          <a:xfrm>
            <a:off x="0" y="-542009"/>
            <a:ext cx="1309974" cy="400110"/>
          </a:xfrm>
          <a:prstGeom prst="rect">
            <a:avLst/>
          </a:prstGeom>
          <a:noFill/>
        </p:spPr>
        <p:txBody>
          <a:bodyPr wrap="none" rtlCol="0">
            <a:spAutoFit/>
          </a:bodyPr>
          <a:lstStyle/>
          <a:p>
            <a:r>
              <a:rPr lang="en-US" sz="2000" spc="300" dirty="0">
                <a:blipFill>
                  <a:blip r:embed="rId4"/>
                  <a:stretch>
                    <a:fillRect/>
                  </a:stretch>
                </a:blipFill>
                <a:latin typeface="Lato Black" panose="020F0A02020204030203" pitchFamily="34" charset="0"/>
              </a:rPr>
              <a:t>Slide 08</a:t>
            </a:r>
          </a:p>
        </p:txBody>
      </p:sp>
      <p:pic>
        <p:nvPicPr>
          <p:cNvPr id="48" name="Picture 47" descr="https://www2.deloitte.com/content/dam/insights/us/articles/4185_blockchain-public-sector/figures/ER_4185_figure1.png"/>
          <p:cNvPicPr/>
          <p:nvPr/>
        </p:nvPicPr>
        <p:blipFill rotWithShape="1">
          <a:blip r:embed="rId5" cstate="print">
            <a:extLst>
              <a:ext uri="{28A0092B-C50C-407E-A947-70E740481C1C}">
                <a14:useLocalDpi xmlns:a14="http://schemas.microsoft.com/office/drawing/2010/main" val="0"/>
              </a:ext>
            </a:extLst>
          </a:blip>
          <a:srcRect t="9698" b="36238"/>
          <a:stretch/>
        </p:blipFill>
        <p:spPr bwMode="auto">
          <a:xfrm>
            <a:off x="454362" y="773688"/>
            <a:ext cx="11611028" cy="4875503"/>
          </a:xfrm>
          <a:prstGeom prst="rect">
            <a:avLst/>
          </a:prstGeom>
          <a:noFill/>
          <a:ln>
            <a:noFill/>
          </a:ln>
        </p:spPr>
      </p:pic>
      <p:sp>
        <p:nvSpPr>
          <p:cNvPr id="50" name="TextBox 49"/>
          <p:cNvSpPr txBox="1"/>
          <p:nvPr/>
        </p:nvSpPr>
        <p:spPr>
          <a:xfrm>
            <a:off x="2081948" y="5649192"/>
            <a:ext cx="9716351" cy="307777"/>
          </a:xfrm>
          <a:prstGeom prst="rect">
            <a:avLst/>
          </a:prstGeom>
          <a:noFill/>
        </p:spPr>
        <p:txBody>
          <a:bodyPr wrap="square" rtlCol="0">
            <a:spAutoFit/>
          </a:bodyPr>
          <a:lstStyle/>
          <a:p>
            <a:r>
              <a:rPr lang="en-GB" sz="1400" dirty="0">
                <a:solidFill>
                  <a:schemeClr val="accent3"/>
                </a:solidFill>
              </a:rPr>
              <a:t>Source: </a:t>
            </a:r>
            <a:r>
              <a:rPr lang="en-US" sz="1400" dirty="0">
                <a:solidFill>
                  <a:schemeClr val="accent3"/>
                </a:solidFill>
              </a:rPr>
              <a:t>Deloitte analysis on </a:t>
            </a:r>
            <a:r>
              <a:rPr lang="en-US" sz="1400" dirty="0" err="1">
                <a:solidFill>
                  <a:schemeClr val="accent3"/>
                </a:solidFill>
              </a:rPr>
              <a:t>blockchain</a:t>
            </a:r>
            <a:r>
              <a:rPr lang="en-US" sz="1400" dirty="0">
                <a:solidFill>
                  <a:schemeClr val="accent3"/>
                </a:solidFill>
              </a:rPr>
              <a:t> in conjunction with the Fletcher School at Tufts University (March 2017)</a:t>
            </a:r>
            <a:endParaRPr lang="en-GB" sz="1400" dirty="0">
              <a:solidFill>
                <a:schemeClr val="accent3"/>
              </a:solidFill>
            </a:endParaRPr>
          </a:p>
        </p:txBody>
      </p:sp>
      <p:sp>
        <p:nvSpPr>
          <p:cNvPr id="51" name="TextBox 50">
            <a:extLst>
              <a:ext uri="{FF2B5EF4-FFF2-40B4-BE49-F238E27FC236}">
                <a16:creationId xmlns:a16="http://schemas.microsoft.com/office/drawing/2014/main" id="{9F99E629-D198-47C2-BD25-8F19ED39F144}"/>
              </a:ext>
            </a:extLst>
          </p:cNvPr>
          <p:cNvSpPr txBox="1"/>
          <p:nvPr/>
        </p:nvSpPr>
        <p:spPr>
          <a:xfrm>
            <a:off x="9677010" y="644947"/>
            <a:ext cx="2388380" cy="830997"/>
          </a:xfrm>
          <a:prstGeom prst="rect">
            <a:avLst/>
          </a:prstGeom>
          <a:noFill/>
        </p:spPr>
        <p:txBody>
          <a:bodyPr wrap="square" rtlCol="0">
            <a:spAutoFit/>
          </a:bodyPr>
          <a:lstStyle/>
          <a:p>
            <a:pPr algn="ctr"/>
            <a:r>
              <a:rPr lang="en-IN" sz="1600" b="1" spc="300" dirty="0">
                <a:solidFill>
                  <a:schemeClr val="accent5"/>
                </a:solidFill>
                <a:latin typeface="Lato Black" panose="020F0A02020204030203" pitchFamily="34" charset="0"/>
              </a:rPr>
              <a:t>One year ago: 117 Initiatives in 26 Countries</a:t>
            </a:r>
          </a:p>
        </p:txBody>
      </p:sp>
    </p:spTree>
    <p:extLst>
      <p:ext uri="{BB962C8B-B14F-4D97-AF65-F5344CB8AC3E}">
        <p14:creationId xmlns:p14="http://schemas.microsoft.com/office/powerpoint/2010/main" val="2447812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flipH="1">
            <a:off x="-955593" y="-89912"/>
            <a:ext cx="12172786" cy="6858000"/>
          </a:xfrm>
          <a:prstGeom prst="rect">
            <a:avLst/>
          </a:prstGeom>
          <a:blipFill dpi="0" rotWithShape="1">
            <a:blip r:embed="rId3"/>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9" name="TextBox 68">
            <a:extLst>
              <a:ext uri="{FF2B5EF4-FFF2-40B4-BE49-F238E27FC236}">
                <a16:creationId xmlns:a16="http://schemas.microsoft.com/office/drawing/2014/main" id="{9F99E629-D198-47C2-BD25-8F19ED39F144}"/>
              </a:ext>
            </a:extLst>
          </p:cNvPr>
          <p:cNvSpPr txBox="1"/>
          <p:nvPr/>
        </p:nvSpPr>
        <p:spPr>
          <a:xfrm>
            <a:off x="-2407536" y="684396"/>
            <a:ext cx="15058663" cy="5399797"/>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pPr algn="ctr"/>
            <a:endParaRPr lang="en-US" sz="9600" spc="300" dirty="0">
              <a:blipFill>
                <a:blip r:embed="rId4"/>
                <a:stretch>
                  <a:fillRect/>
                </a:stretch>
              </a:blipFill>
              <a:latin typeface="Lato Black" panose="020F0A02020204030203" pitchFamily="34" charset="0"/>
            </a:endParaRPr>
          </a:p>
        </p:txBody>
      </p:sp>
      <p:grpSp>
        <p:nvGrpSpPr>
          <p:cNvPr id="29" name="Group 28"/>
          <p:cNvGrpSpPr/>
          <p:nvPr/>
        </p:nvGrpSpPr>
        <p:grpSpPr>
          <a:xfrm>
            <a:off x="-9697800" y="-1520250"/>
            <a:ext cx="6210300" cy="5273676"/>
            <a:chOff x="-8542338" y="1584325"/>
            <a:chExt cx="6210300" cy="5273676"/>
          </a:xfrm>
        </p:grpSpPr>
        <p:sp>
          <p:nvSpPr>
            <p:cNvPr id="6" name="Freeform 5"/>
            <p:cNvSpPr>
              <a:spLocks/>
            </p:cNvSpPr>
            <p:nvPr/>
          </p:nvSpPr>
          <p:spPr bwMode="auto">
            <a:xfrm>
              <a:off x="-6326188" y="2851150"/>
              <a:ext cx="1673225" cy="1890713"/>
            </a:xfrm>
            <a:custGeom>
              <a:avLst/>
              <a:gdLst>
                <a:gd name="T0" fmla="*/ 0 w 1054"/>
                <a:gd name="T1" fmla="*/ 103 h 1191"/>
                <a:gd name="T2" fmla="*/ 1054 w 1054"/>
                <a:gd name="T3" fmla="*/ 0 h 1191"/>
                <a:gd name="T4" fmla="*/ 76 w 1054"/>
                <a:gd name="T5" fmla="*/ 1191 h 1191"/>
                <a:gd name="T6" fmla="*/ 0 w 1054"/>
                <a:gd name="T7" fmla="*/ 103 h 1191"/>
              </a:gdLst>
              <a:ahLst/>
              <a:cxnLst>
                <a:cxn ang="0">
                  <a:pos x="T0" y="T1"/>
                </a:cxn>
                <a:cxn ang="0">
                  <a:pos x="T2" y="T3"/>
                </a:cxn>
                <a:cxn ang="0">
                  <a:pos x="T4" y="T5"/>
                </a:cxn>
                <a:cxn ang="0">
                  <a:pos x="T6" y="T7"/>
                </a:cxn>
              </a:cxnLst>
              <a:rect l="0" t="0" r="r" b="b"/>
              <a:pathLst>
                <a:path w="1054" h="1191">
                  <a:moveTo>
                    <a:pt x="0" y="103"/>
                  </a:moveTo>
                  <a:lnTo>
                    <a:pt x="1054" y="0"/>
                  </a:lnTo>
                  <a:lnTo>
                    <a:pt x="76" y="1191"/>
                  </a:lnTo>
                  <a:lnTo>
                    <a:pt x="0" y="103"/>
                  </a:lnTo>
                  <a:close/>
                </a:path>
              </a:pathLst>
            </a:custGeom>
            <a:solidFill>
              <a:srgbClr val="6E82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 name="Freeform 6"/>
            <p:cNvSpPr>
              <a:spLocks/>
            </p:cNvSpPr>
            <p:nvPr/>
          </p:nvSpPr>
          <p:spPr bwMode="auto">
            <a:xfrm>
              <a:off x="-6205538" y="2851150"/>
              <a:ext cx="2216150" cy="2185988"/>
            </a:xfrm>
            <a:custGeom>
              <a:avLst/>
              <a:gdLst>
                <a:gd name="T0" fmla="*/ 978 w 1396"/>
                <a:gd name="T1" fmla="*/ 0 h 1377"/>
                <a:gd name="T2" fmla="*/ 1396 w 1396"/>
                <a:gd name="T3" fmla="*/ 1377 h 1377"/>
                <a:gd name="T4" fmla="*/ 0 w 1396"/>
                <a:gd name="T5" fmla="*/ 1191 h 1377"/>
                <a:gd name="T6" fmla="*/ 978 w 1396"/>
                <a:gd name="T7" fmla="*/ 0 h 1377"/>
              </a:gdLst>
              <a:ahLst/>
              <a:cxnLst>
                <a:cxn ang="0">
                  <a:pos x="T0" y="T1"/>
                </a:cxn>
                <a:cxn ang="0">
                  <a:pos x="T2" y="T3"/>
                </a:cxn>
                <a:cxn ang="0">
                  <a:pos x="T4" y="T5"/>
                </a:cxn>
                <a:cxn ang="0">
                  <a:pos x="T6" y="T7"/>
                </a:cxn>
              </a:cxnLst>
              <a:rect l="0" t="0" r="r" b="b"/>
              <a:pathLst>
                <a:path w="1396" h="1377">
                  <a:moveTo>
                    <a:pt x="978" y="0"/>
                  </a:moveTo>
                  <a:lnTo>
                    <a:pt x="1396" y="1377"/>
                  </a:lnTo>
                  <a:lnTo>
                    <a:pt x="0" y="1191"/>
                  </a:lnTo>
                  <a:lnTo>
                    <a:pt x="978" y="0"/>
                  </a:lnTo>
                  <a:close/>
                </a:path>
              </a:pathLst>
            </a:custGeom>
            <a:solidFill>
              <a:srgbClr val="3F6C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 name="Freeform 7"/>
            <p:cNvSpPr>
              <a:spLocks/>
            </p:cNvSpPr>
            <p:nvPr/>
          </p:nvSpPr>
          <p:spPr bwMode="auto">
            <a:xfrm>
              <a:off x="-6205538" y="4741863"/>
              <a:ext cx="2216150" cy="1808163"/>
            </a:xfrm>
            <a:custGeom>
              <a:avLst/>
              <a:gdLst>
                <a:gd name="T0" fmla="*/ 0 w 1396"/>
                <a:gd name="T1" fmla="*/ 0 h 1139"/>
                <a:gd name="T2" fmla="*/ 588 w 1396"/>
                <a:gd name="T3" fmla="*/ 1139 h 1139"/>
                <a:gd name="T4" fmla="*/ 1396 w 1396"/>
                <a:gd name="T5" fmla="*/ 186 h 1139"/>
                <a:gd name="T6" fmla="*/ 0 w 1396"/>
                <a:gd name="T7" fmla="*/ 0 h 1139"/>
              </a:gdLst>
              <a:ahLst/>
              <a:cxnLst>
                <a:cxn ang="0">
                  <a:pos x="T0" y="T1"/>
                </a:cxn>
                <a:cxn ang="0">
                  <a:pos x="T2" y="T3"/>
                </a:cxn>
                <a:cxn ang="0">
                  <a:pos x="T4" y="T5"/>
                </a:cxn>
                <a:cxn ang="0">
                  <a:pos x="T6" y="T7"/>
                </a:cxn>
              </a:cxnLst>
              <a:rect l="0" t="0" r="r" b="b"/>
              <a:pathLst>
                <a:path w="1396" h="1139">
                  <a:moveTo>
                    <a:pt x="0" y="0"/>
                  </a:moveTo>
                  <a:lnTo>
                    <a:pt x="588" y="1139"/>
                  </a:lnTo>
                  <a:lnTo>
                    <a:pt x="1396" y="186"/>
                  </a:lnTo>
                  <a:lnTo>
                    <a:pt x="0" y="0"/>
                  </a:lnTo>
                  <a:close/>
                </a:path>
              </a:pathLst>
            </a:custGeom>
            <a:solidFill>
              <a:srgbClr val="105A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 name="Freeform 8"/>
            <p:cNvSpPr>
              <a:spLocks/>
            </p:cNvSpPr>
            <p:nvPr/>
          </p:nvSpPr>
          <p:spPr bwMode="auto">
            <a:xfrm>
              <a:off x="-7843838" y="3014663"/>
              <a:ext cx="1638300" cy="1727200"/>
            </a:xfrm>
            <a:custGeom>
              <a:avLst/>
              <a:gdLst>
                <a:gd name="T0" fmla="*/ 1032 w 1032"/>
                <a:gd name="T1" fmla="*/ 1088 h 1088"/>
                <a:gd name="T2" fmla="*/ 0 w 1032"/>
                <a:gd name="T3" fmla="*/ 1080 h 1088"/>
                <a:gd name="T4" fmla="*/ 956 w 1032"/>
                <a:gd name="T5" fmla="*/ 0 h 1088"/>
                <a:gd name="T6" fmla="*/ 1032 w 1032"/>
                <a:gd name="T7" fmla="*/ 1088 h 1088"/>
              </a:gdLst>
              <a:ahLst/>
              <a:cxnLst>
                <a:cxn ang="0">
                  <a:pos x="T0" y="T1"/>
                </a:cxn>
                <a:cxn ang="0">
                  <a:pos x="T2" y="T3"/>
                </a:cxn>
                <a:cxn ang="0">
                  <a:pos x="T4" y="T5"/>
                </a:cxn>
                <a:cxn ang="0">
                  <a:pos x="T6" y="T7"/>
                </a:cxn>
              </a:cxnLst>
              <a:rect l="0" t="0" r="r" b="b"/>
              <a:pathLst>
                <a:path w="1032" h="1088">
                  <a:moveTo>
                    <a:pt x="1032" y="1088"/>
                  </a:moveTo>
                  <a:lnTo>
                    <a:pt x="0" y="1080"/>
                  </a:lnTo>
                  <a:lnTo>
                    <a:pt x="956" y="0"/>
                  </a:lnTo>
                  <a:lnTo>
                    <a:pt x="1032" y="1088"/>
                  </a:lnTo>
                  <a:close/>
                </a:path>
              </a:pathLst>
            </a:custGeom>
            <a:solidFill>
              <a:srgbClr val="9892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 name="Freeform 9"/>
            <p:cNvSpPr>
              <a:spLocks/>
            </p:cNvSpPr>
            <p:nvPr/>
          </p:nvSpPr>
          <p:spPr bwMode="auto">
            <a:xfrm>
              <a:off x="-4652963" y="2851150"/>
              <a:ext cx="1971675" cy="2185988"/>
            </a:xfrm>
            <a:custGeom>
              <a:avLst/>
              <a:gdLst>
                <a:gd name="T0" fmla="*/ 418 w 1242"/>
                <a:gd name="T1" fmla="*/ 1377 h 1377"/>
                <a:gd name="T2" fmla="*/ 0 w 1242"/>
                <a:gd name="T3" fmla="*/ 0 h 1377"/>
                <a:gd name="T4" fmla="*/ 1242 w 1242"/>
                <a:gd name="T5" fmla="*/ 803 h 1377"/>
                <a:gd name="T6" fmla="*/ 418 w 1242"/>
                <a:gd name="T7" fmla="*/ 1377 h 1377"/>
              </a:gdLst>
              <a:ahLst/>
              <a:cxnLst>
                <a:cxn ang="0">
                  <a:pos x="T0" y="T1"/>
                </a:cxn>
                <a:cxn ang="0">
                  <a:pos x="T2" y="T3"/>
                </a:cxn>
                <a:cxn ang="0">
                  <a:pos x="T4" y="T5"/>
                </a:cxn>
                <a:cxn ang="0">
                  <a:pos x="T6" y="T7"/>
                </a:cxn>
              </a:cxnLst>
              <a:rect l="0" t="0" r="r" b="b"/>
              <a:pathLst>
                <a:path w="1242" h="1377">
                  <a:moveTo>
                    <a:pt x="418" y="1377"/>
                  </a:moveTo>
                  <a:lnTo>
                    <a:pt x="0" y="0"/>
                  </a:lnTo>
                  <a:lnTo>
                    <a:pt x="1242" y="803"/>
                  </a:lnTo>
                  <a:lnTo>
                    <a:pt x="418" y="1377"/>
                  </a:lnTo>
                  <a:close/>
                </a:path>
              </a:pathLst>
            </a:custGeom>
            <a:solidFill>
              <a:srgbClr val="105A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 name="Freeform 10"/>
            <p:cNvSpPr>
              <a:spLocks/>
            </p:cNvSpPr>
            <p:nvPr/>
          </p:nvSpPr>
          <p:spPr bwMode="auto">
            <a:xfrm>
              <a:off x="-7843838" y="4729163"/>
              <a:ext cx="1638300" cy="1893888"/>
            </a:xfrm>
            <a:custGeom>
              <a:avLst/>
              <a:gdLst>
                <a:gd name="T0" fmla="*/ 0 w 1032"/>
                <a:gd name="T1" fmla="*/ 0 h 1193"/>
                <a:gd name="T2" fmla="*/ 1032 w 1032"/>
                <a:gd name="T3" fmla="*/ 8 h 1193"/>
                <a:gd name="T4" fmla="*/ 608 w 1032"/>
                <a:gd name="T5" fmla="*/ 1193 h 1193"/>
                <a:gd name="T6" fmla="*/ 0 w 1032"/>
                <a:gd name="T7" fmla="*/ 0 h 1193"/>
              </a:gdLst>
              <a:ahLst/>
              <a:cxnLst>
                <a:cxn ang="0">
                  <a:pos x="T0" y="T1"/>
                </a:cxn>
                <a:cxn ang="0">
                  <a:pos x="T2" y="T3"/>
                </a:cxn>
                <a:cxn ang="0">
                  <a:pos x="T4" y="T5"/>
                </a:cxn>
                <a:cxn ang="0">
                  <a:pos x="T6" y="T7"/>
                </a:cxn>
              </a:cxnLst>
              <a:rect l="0" t="0" r="r" b="b"/>
              <a:pathLst>
                <a:path w="1032" h="1193">
                  <a:moveTo>
                    <a:pt x="0" y="0"/>
                  </a:moveTo>
                  <a:lnTo>
                    <a:pt x="1032" y="8"/>
                  </a:lnTo>
                  <a:lnTo>
                    <a:pt x="608" y="1193"/>
                  </a:lnTo>
                  <a:lnTo>
                    <a:pt x="0" y="0"/>
                  </a:lnTo>
                  <a:close/>
                </a:path>
              </a:pathLst>
            </a:custGeom>
            <a:solidFill>
              <a:srgbClr val="6E82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 name="Freeform 11"/>
            <p:cNvSpPr>
              <a:spLocks/>
            </p:cNvSpPr>
            <p:nvPr/>
          </p:nvSpPr>
          <p:spPr bwMode="auto">
            <a:xfrm>
              <a:off x="-5272088" y="5037138"/>
              <a:ext cx="1549400" cy="1820863"/>
            </a:xfrm>
            <a:custGeom>
              <a:avLst/>
              <a:gdLst>
                <a:gd name="T0" fmla="*/ 808 w 976"/>
                <a:gd name="T1" fmla="*/ 0 h 1147"/>
                <a:gd name="T2" fmla="*/ 976 w 976"/>
                <a:gd name="T3" fmla="*/ 1147 h 1147"/>
                <a:gd name="T4" fmla="*/ 0 w 976"/>
                <a:gd name="T5" fmla="*/ 953 h 1147"/>
                <a:gd name="T6" fmla="*/ 808 w 976"/>
                <a:gd name="T7" fmla="*/ 0 h 1147"/>
              </a:gdLst>
              <a:ahLst/>
              <a:cxnLst>
                <a:cxn ang="0">
                  <a:pos x="T0" y="T1"/>
                </a:cxn>
                <a:cxn ang="0">
                  <a:pos x="T2" y="T3"/>
                </a:cxn>
                <a:cxn ang="0">
                  <a:pos x="T4" y="T5"/>
                </a:cxn>
                <a:cxn ang="0">
                  <a:pos x="T6" y="T7"/>
                </a:cxn>
              </a:cxnLst>
              <a:rect l="0" t="0" r="r" b="b"/>
              <a:pathLst>
                <a:path w="976" h="1147">
                  <a:moveTo>
                    <a:pt x="808" y="0"/>
                  </a:moveTo>
                  <a:lnTo>
                    <a:pt x="976" y="1147"/>
                  </a:lnTo>
                  <a:lnTo>
                    <a:pt x="0" y="953"/>
                  </a:lnTo>
                  <a:lnTo>
                    <a:pt x="808" y="0"/>
                  </a:lnTo>
                  <a:close/>
                </a:path>
              </a:pathLst>
            </a:custGeom>
            <a:solidFill>
              <a:srgbClr val="004B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 name="Freeform 12"/>
            <p:cNvSpPr>
              <a:spLocks/>
            </p:cNvSpPr>
            <p:nvPr/>
          </p:nvSpPr>
          <p:spPr bwMode="auto">
            <a:xfrm>
              <a:off x="-6878638" y="4741863"/>
              <a:ext cx="1606550" cy="1881188"/>
            </a:xfrm>
            <a:custGeom>
              <a:avLst/>
              <a:gdLst>
                <a:gd name="T0" fmla="*/ 0 w 1012"/>
                <a:gd name="T1" fmla="*/ 1185 h 1185"/>
                <a:gd name="T2" fmla="*/ 1012 w 1012"/>
                <a:gd name="T3" fmla="*/ 1139 h 1185"/>
                <a:gd name="T4" fmla="*/ 424 w 1012"/>
                <a:gd name="T5" fmla="*/ 0 h 1185"/>
                <a:gd name="T6" fmla="*/ 0 w 1012"/>
                <a:gd name="T7" fmla="*/ 1185 h 1185"/>
              </a:gdLst>
              <a:ahLst/>
              <a:cxnLst>
                <a:cxn ang="0">
                  <a:pos x="T0" y="T1"/>
                </a:cxn>
                <a:cxn ang="0">
                  <a:pos x="T2" y="T3"/>
                </a:cxn>
                <a:cxn ang="0">
                  <a:pos x="T4" y="T5"/>
                </a:cxn>
                <a:cxn ang="0">
                  <a:pos x="T6" y="T7"/>
                </a:cxn>
              </a:cxnLst>
              <a:rect l="0" t="0" r="r" b="b"/>
              <a:pathLst>
                <a:path w="1012" h="1185">
                  <a:moveTo>
                    <a:pt x="0" y="1185"/>
                  </a:moveTo>
                  <a:lnTo>
                    <a:pt x="1012" y="1139"/>
                  </a:lnTo>
                  <a:lnTo>
                    <a:pt x="424" y="0"/>
                  </a:lnTo>
                  <a:lnTo>
                    <a:pt x="0" y="1185"/>
                  </a:lnTo>
                  <a:close/>
                </a:path>
              </a:pathLst>
            </a:custGeom>
            <a:solidFill>
              <a:srgbClr val="3F6C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 name="Freeform 13"/>
            <p:cNvSpPr>
              <a:spLocks/>
            </p:cNvSpPr>
            <p:nvPr/>
          </p:nvSpPr>
          <p:spPr bwMode="auto">
            <a:xfrm>
              <a:off x="-6326188" y="1584325"/>
              <a:ext cx="1673225" cy="1430338"/>
            </a:xfrm>
            <a:custGeom>
              <a:avLst/>
              <a:gdLst>
                <a:gd name="T0" fmla="*/ 0 w 1054"/>
                <a:gd name="T1" fmla="*/ 901 h 901"/>
                <a:gd name="T2" fmla="*/ 1054 w 1054"/>
                <a:gd name="T3" fmla="*/ 798 h 901"/>
                <a:gd name="T4" fmla="*/ 1054 w 1054"/>
                <a:gd name="T5" fmla="*/ 798 h 901"/>
                <a:gd name="T6" fmla="*/ 1020 w 1054"/>
                <a:gd name="T7" fmla="*/ 672 h 901"/>
                <a:gd name="T8" fmla="*/ 940 w 1054"/>
                <a:gd name="T9" fmla="*/ 394 h 901"/>
                <a:gd name="T10" fmla="*/ 898 w 1054"/>
                <a:gd name="T11" fmla="*/ 248 h 901"/>
                <a:gd name="T12" fmla="*/ 860 w 1054"/>
                <a:gd name="T13" fmla="*/ 120 h 901"/>
                <a:gd name="T14" fmla="*/ 830 w 1054"/>
                <a:gd name="T15" fmla="*/ 32 h 901"/>
                <a:gd name="T16" fmla="*/ 820 w 1054"/>
                <a:gd name="T17" fmla="*/ 8 h 901"/>
                <a:gd name="T18" fmla="*/ 816 w 1054"/>
                <a:gd name="T19" fmla="*/ 2 h 901"/>
                <a:gd name="T20" fmla="*/ 814 w 1054"/>
                <a:gd name="T21" fmla="*/ 0 h 901"/>
                <a:gd name="T22" fmla="*/ 814 w 1054"/>
                <a:gd name="T23" fmla="*/ 0 h 901"/>
                <a:gd name="T24" fmla="*/ 774 w 1054"/>
                <a:gd name="T25" fmla="*/ 42 h 901"/>
                <a:gd name="T26" fmla="*/ 680 w 1054"/>
                <a:gd name="T27" fmla="*/ 146 h 901"/>
                <a:gd name="T28" fmla="*/ 400 w 1054"/>
                <a:gd name="T29" fmla="*/ 454 h 901"/>
                <a:gd name="T30" fmla="*/ 0 w 1054"/>
                <a:gd name="T31" fmla="*/ 901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4" h="901">
                  <a:moveTo>
                    <a:pt x="0" y="901"/>
                  </a:moveTo>
                  <a:lnTo>
                    <a:pt x="1054" y="798"/>
                  </a:lnTo>
                  <a:lnTo>
                    <a:pt x="1054" y="798"/>
                  </a:lnTo>
                  <a:lnTo>
                    <a:pt x="1020" y="672"/>
                  </a:lnTo>
                  <a:lnTo>
                    <a:pt x="940" y="394"/>
                  </a:lnTo>
                  <a:lnTo>
                    <a:pt x="898" y="248"/>
                  </a:lnTo>
                  <a:lnTo>
                    <a:pt x="860" y="120"/>
                  </a:lnTo>
                  <a:lnTo>
                    <a:pt x="830" y="32"/>
                  </a:lnTo>
                  <a:lnTo>
                    <a:pt x="820" y="8"/>
                  </a:lnTo>
                  <a:lnTo>
                    <a:pt x="816" y="2"/>
                  </a:lnTo>
                  <a:lnTo>
                    <a:pt x="814" y="0"/>
                  </a:lnTo>
                  <a:lnTo>
                    <a:pt x="814" y="0"/>
                  </a:lnTo>
                  <a:lnTo>
                    <a:pt x="774" y="42"/>
                  </a:lnTo>
                  <a:lnTo>
                    <a:pt x="680" y="146"/>
                  </a:lnTo>
                  <a:lnTo>
                    <a:pt x="400" y="454"/>
                  </a:lnTo>
                  <a:lnTo>
                    <a:pt x="0" y="901"/>
                  </a:lnTo>
                  <a:close/>
                </a:path>
              </a:pathLst>
            </a:custGeom>
            <a:solidFill>
              <a:srgbClr val="3F6C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0" name="Freeform 14"/>
            <p:cNvSpPr>
              <a:spLocks/>
            </p:cNvSpPr>
            <p:nvPr/>
          </p:nvSpPr>
          <p:spPr bwMode="auto">
            <a:xfrm>
              <a:off x="-6326188" y="1584325"/>
              <a:ext cx="1673225" cy="1430338"/>
            </a:xfrm>
            <a:custGeom>
              <a:avLst/>
              <a:gdLst>
                <a:gd name="T0" fmla="*/ 0 w 1054"/>
                <a:gd name="T1" fmla="*/ 901 h 901"/>
                <a:gd name="T2" fmla="*/ 1054 w 1054"/>
                <a:gd name="T3" fmla="*/ 798 h 901"/>
                <a:gd name="T4" fmla="*/ 1054 w 1054"/>
                <a:gd name="T5" fmla="*/ 798 h 901"/>
                <a:gd name="T6" fmla="*/ 1020 w 1054"/>
                <a:gd name="T7" fmla="*/ 672 h 901"/>
                <a:gd name="T8" fmla="*/ 940 w 1054"/>
                <a:gd name="T9" fmla="*/ 394 h 901"/>
                <a:gd name="T10" fmla="*/ 898 w 1054"/>
                <a:gd name="T11" fmla="*/ 248 h 901"/>
                <a:gd name="T12" fmla="*/ 860 w 1054"/>
                <a:gd name="T13" fmla="*/ 120 h 901"/>
                <a:gd name="T14" fmla="*/ 830 w 1054"/>
                <a:gd name="T15" fmla="*/ 32 h 901"/>
                <a:gd name="T16" fmla="*/ 820 w 1054"/>
                <a:gd name="T17" fmla="*/ 8 h 901"/>
                <a:gd name="T18" fmla="*/ 816 w 1054"/>
                <a:gd name="T19" fmla="*/ 2 h 901"/>
                <a:gd name="T20" fmla="*/ 814 w 1054"/>
                <a:gd name="T21" fmla="*/ 0 h 901"/>
                <a:gd name="T22" fmla="*/ 814 w 1054"/>
                <a:gd name="T23" fmla="*/ 0 h 901"/>
                <a:gd name="T24" fmla="*/ 774 w 1054"/>
                <a:gd name="T25" fmla="*/ 42 h 901"/>
                <a:gd name="T26" fmla="*/ 680 w 1054"/>
                <a:gd name="T27" fmla="*/ 146 h 901"/>
                <a:gd name="T28" fmla="*/ 400 w 1054"/>
                <a:gd name="T29" fmla="*/ 454 h 901"/>
                <a:gd name="T30" fmla="*/ 0 w 1054"/>
                <a:gd name="T31" fmla="*/ 901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4" h="901">
                  <a:moveTo>
                    <a:pt x="0" y="901"/>
                  </a:moveTo>
                  <a:lnTo>
                    <a:pt x="1054" y="798"/>
                  </a:lnTo>
                  <a:lnTo>
                    <a:pt x="1054" y="798"/>
                  </a:lnTo>
                  <a:lnTo>
                    <a:pt x="1020" y="672"/>
                  </a:lnTo>
                  <a:lnTo>
                    <a:pt x="940" y="394"/>
                  </a:lnTo>
                  <a:lnTo>
                    <a:pt x="898" y="248"/>
                  </a:lnTo>
                  <a:lnTo>
                    <a:pt x="860" y="120"/>
                  </a:lnTo>
                  <a:lnTo>
                    <a:pt x="830" y="32"/>
                  </a:lnTo>
                  <a:lnTo>
                    <a:pt x="820" y="8"/>
                  </a:lnTo>
                  <a:lnTo>
                    <a:pt x="816" y="2"/>
                  </a:lnTo>
                  <a:lnTo>
                    <a:pt x="814" y="0"/>
                  </a:lnTo>
                  <a:lnTo>
                    <a:pt x="814" y="0"/>
                  </a:lnTo>
                  <a:lnTo>
                    <a:pt x="774" y="42"/>
                  </a:lnTo>
                  <a:lnTo>
                    <a:pt x="680" y="146"/>
                  </a:lnTo>
                  <a:lnTo>
                    <a:pt x="400" y="454"/>
                  </a:lnTo>
                  <a:lnTo>
                    <a:pt x="0" y="90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1" name="Freeform 15"/>
            <p:cNvSpPr>
              <a:spLocks/>
            </p:cNvSpPr>
            <p:nvPr/>
          </p:nvSpPr>
          <p:spPr bwMode="auto">
            <a:xfrm>
              <a:off x="-8542338" y="3014663"/>
              <a:ext cx="2216150" cy="1714500"/>
            </a:xfrm>
            <a:custGeom>
              <a:avLst/>
              <a:gdLst>
                <a:gd name="T0" fmla="*/ 440 w 1396"/>
                <a:gd name="T1" fmla="*/ 1080 h 1080"/>
                <a:gd name="T2" fmla="*/ 1396 w 1396"/>
                <a:gd name="T3" fmla="*/ 0 h 1080"/>
                <a:gd name="T4" fmla="*/ 0 w 1396"/>
                <a:gd name="T5" fmla="*/ 340 h 1080"/>
                <a:gd name="T6" fmla="*/ 440 w 1396"/>
                <a:gd name="T7" fmla="*/ 1080 h 1080"/>
              </a:gdLst>
              <a:ahLst/>
              <a:cxnLst>
                <a:cxn ang="0">
                  <a:pos x="T0" y="T1"/>
                </a:cxn>
                <a:cxn ang="0">
                  <a:pos x="T2" y="T3"/>
                </a:cxn>
                <a:cxn ang="0">
                  <a:pos x="T4" y="T5"/>
                </a:cxn>
                <a:cxn ang="0">
                  <a:pos x="T6" y="T7"/>
                </a:cxn>
              </a:cxnLst>
              <a:rect l="0" t="0" r="r" b="b"/>
              <a:pathLst>
                <a:path w="1396" h="1080">
                  <a:moveTo>
                    <a:pt x="440" y="1080"/>
                  </a:moveTo>
                  <a:lnTo>
                    <a:pt x="1396" y="0"/>
                  </a:lnTo>
                  <a:lnTo>
                    <a:pt x="0" y="340"/>
                  </a:lnTo>
                  <a:lnTo>
                    <a:pt x="440" y="1080"/>
                  </a:lnTo>
                  <a:close/>
                </a:path>
              </a:pathLst>
            </a:custGeom>
            <a:solidFill>
              <a:srgbClr val="C58C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2" name="Freeform 16"/>
            <p:cNvSpPr>
              <a:spLocks/>
            </p:cNvSpPr>
            <p:nvPr/>
          </p:nvSpPr>
          <p:spPr bwMode="auto">
            <a:xfrm>
              <a:off x="-3989388" y="5037138"/>
              <a:ext cx="1028700" cy="1820863"/>
            </a:xfrm>
            <a:custGeom>
              <a:avLst/>
              <a:gdLst>
                <a:gd name="T0" fmla="*/ 0 w 648"/>
                <a:gd name="T1" fmla="*/ 0 h 1147"/>
                <a:gd name="T2" fmla="*/ 648 w 648"/>
                <a:gd name="T3" fmla="*/ 112 h 1147"/>
                <a:gd name="T4" fmla="*/ 168 w 648"/>
                <a:gd name="T5" fmla="*/ 1147 h 1147"/>
                <a:gd name="T6" fmla="*/ 0 w 648"/>
                <a:gd name="T7" fmla="*/ 0 h 1147"/>
              </a:gdLst>
              <a:ahLst/>
              <a:cxnLst>
                <a:cxn ang="0">
                  <a:pos x="T0" y="T1"/>
                </a:cxn>
                <a:cxn ang="0">
                  <a:pos x="T2" y="T3"/>
                </a:cxn>
                <a:cxn ang="0">
                  <a:pos x="T4" y="T5"/>
                </a:cxn>
                <a:cxn ang="0">
                  <a:pos x="T6" y="T7"/>
                </a:cxn>
              </a:cxnLst>
              <a:rect l="0" t="0" r="r" b="b"/>
              <a:pathLst>
                <a:path w="648" h="1147">
                  <a:moveTo>
                    <a:pt x="0" y="0"/>
                  </a:moveTo>
                  <a:lnTo>
                    <a:pt x="648" y="112"/>
                  </a:lnTo>
                  <a:lnTo>
                    <a:pt x="168" y="1147"/>
                  </a:lnTo>
                  <a:lnTo>
                    <a:pt x="0" y="0"/>
                  </a:lnTo>
                  <a:close/>
                </a:path>
              </a:pathLst>
            </a:custGeom>
            <a:solidFill>
              <a:srgbClr val="003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3" name="Freeform 17"/>
            <p:cNvSpPr>
              <a:spLocks/>
            </p:cNvSpPr>
            <p:nvPr/>
          </p:nvSpPr>
          <p:spPr bwMode="auto">
            <a:xfrm>
              <a:off x="-3989388" y="4125913"/>
              <a:ext cx="1308100" cy="1089025"/>
            </a:xfrm>
            <a:custGeom>
              <a:avLst/>
              <a:gdLst>
                <a:gd name="T0" fmla="*/ 824 w 824"/>
                <a:gd name="T1" fmla="*/ 0 h 686"/>
                <a:gd name="T2" fmla="*/ 648 w 824"/>
                <a:gd name="T3" fmla="*/ 686 h 686"/>
                <a:gd name="T4" fmla="*/ 0 w 824"/>
                <a:gd name="T5" fmla="*/ 574 h 686"/>
                <a:gd name="T6" fmla="*/ 824 w 824"/>
                <a:gd name="T7" fmla="*/ 0 h 686"/>
              </a:gdLst>
              <a:ahLst/>
              <a:cxnLst>
                <a:cxn ang="0">
                  <a:pos x="T0" y="T1"/>
                </a:cxn>
                <a:cxn ang="0">
                  <a:pos x="T2" y="T3"/>
                </a:cxn>
                <a:cxn ang="0">
                  <a:pos x="T4" y="T5"/>
                </a:cxn>
                <a:cxn ang="0">
                  <a:pos x="T6" y="T7"/>
                </a:cxn>
              </a:cxnLst>
              <a:rect l="0" t="0" r="r" b="b"/>
              <a:pathLst>
                <a:path w="824" h="686">
                  <a:moveTo>
                    <a:pt x="824" y="0"/>
                  </a:moveTo>
                  <a:lnTo>
                    <a:pt x="648" y="686"/>
                  </a:lnTo>
                  <a:lnTo>
                    <a:pt x="0" y="574"/>
                  </a:lnTo>
                  <a:lnTo>
                    <a:pt x="824" y="0"/>
                  </a:lnTo>
                  <a:close/>
                </a:path>
              </a:pathLst>
            </a:custGeom>
            <a:solidFill>
              <a:srgbClr val="004B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4" name="Freeform 18"/>
            <p:cNvSpPr>
              <a:spLocks/>
            </p:cNvSpPr>
            <p:nvPr/>
          </p:nvSpPr>
          <p:spPr bwMode="auto">
            <a:xfrm>
              <a:off x="-8307388" y="4729163"/>
              <a:ext cx="1428750" cy="1893888"/>
            </a:xfrm>
            <a:custGeom>
              <a:avLst/>
              <a:gdLst>
                <a:gd name="T0" fmla="*/ 292 w 900"/>
                <a:gd name="T1" fmla="*/ 0 h 1193"/>
                <a:gd name="T2" fmla="*/ 900 w 900"/>
                <a:gd name="T3" fmla="*/ 1193 h 1193"/>
                <a:gd name="T4" fmla="*/ 0 w 900"/>
                <a:gd name="T5" fmla="*/ 915 h 1193"/>
                <a:gd name="T6" fmla="*/ 292 w 900"/>
                <a:gd name="T7" fmla="*/ 0 h 1193"/>
              </a:gdLst>
              <a:ahLst/>
              <a:cxnLst>
                <a:cxn ang="0">
                  <a:pos x="T0" y="T1"/>
                </a:cxn>
                <a:cxn ang="0">
                  <a:pos x="T2" y="T3"/>
                </a:cxn>
                <a:cxn ang="0">
                  <a:pos x="T4" y="T5"/>
                </a:cxn>
                <a:cxn ang="0">
                  <a:pos x="T6" y="T7"/>
                </a:cxn>
              </a:cxnLst>
              <a:rect l="0" t="0" r="r" b="b"/>
              <a:pathLst>
                <a:path w="900" h="1193">
                  <a:moveTo>
                    <a:pt x="292" y="0"/>
                  </a:moveTo>
                  <a:lnTo>
                    <a:pt x="900" y="1193"/>
                  </a:lnTo>
                  <a:lnTo>
                    <a:pt x="0" y="915"/>
                  </a:lnTo>
                  <a:lnTo>
                    <a:pt x="292" y="0"/>
                  </a:lnTo>
                  <a:close/>
                </a:path>
              </a:pathLst>
            </a:custGeom>
            <a:solidFill>
              <a:srgbClr val="C58C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5" name="Freeform 19"/>
            <p:cNvSpPr>
              <a:spLocks/>
            </p:cNvSpPr>
            <p:nvPr/>
          </p:nvSpPr>
          <p:spPr bwMode="auto">
            <a:xfrm>
              <a:off x="-8542338" y="3554413"/>
              <a:ext cx="698500" cy="2627313"/>
            </a:xfrm>
            <a:custGeom>
              <a:avLst/>
              <a:gdLst>
                <a:gd name="T0" fmla="*/ 440 w 440"/>
                <a:gd name="T1" fmla="*/ 740 h 1655"/>
                <a:gd name="T2" fmla="*/ 148 w 440"/>
                <a:gd name="T3" fmla="*/ 1655 h 1655"/>
                <a:gd name="T4" fmla="*/ 0 w 440"/>
                <a:gd name="T5" fmla="*/ 0 h 1655"/>
                <a:gd name="T6" fmla="*/ 440 w 440"/>
                <a:gd name="T7" fmla="*/ 740 h 1655"/>
              </a:gdLst>
              <a:ahLst/>
              <a:cxnLst>
                <a:cxn ang="0">
                  <a:pos x="T0" y="T1"/>
                </a:cxn>
                <a:cxn ang="0">
                  <a:pos x="T2" y="T3"/>
                </a:cxn>
                <a:cxn ang="0">
                  <a:pos x="T4" y="T5"/>
                </a:cxn>
                <a:cxn ang="0">
                  <a:pos x="T6" y="T7"/>
                </a:cxn>
              </a:cxnLst>
              <a:rect l="0" t="0" r="r" b="b"/>
              <a:pathLst>
                <a:path w="440" h="1655">
                  <a:moveTo>
                    <a:pt x="440" y="740"/>
                  </a:moveTo>
                  <a:lnTo>
                    <a:pt x="148" y="1655"/>
                  </a:lnTo>
                  <a:lnTo>
                    <a:pt x="0" y="0"/>
                  </a:lnTo>
                  <a:lnTo>
                    <a:pt x="440" y="740"/>
                  </a:lnTo>
                  <a:close/>
                </a:path>
              </a:pathLst>
            </a:custGeom>
            <a:solidFill>
              <a:srgbClr val="DFA5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6" name="Freeform 20"/>
            <p:cNvSpPr>
              <a:spLocks/>
            </p:cNvSpPr>
            <p:nvPr/>
          </p:nvSpPr>
          <p:spPr bwMode="auto">
            <a:xfrm>
              <a:off x="-4652963" y="2851150"/>
              <a:ext cx="1971675" cy="1274763"/>
            </a:xfrm>
            <a:custGeom>
              <a:avLst/>
              <a:gdLst>
                <a:gd name="T0" fmla="*/ 1242 w 1242"/>
                <a:gd name="T1" fmla="*/ 803 h 803"/>
                <a:gd name="T2" fmla="*/ 1238 w 1242"/>
                <a:gd name="T3" fmla="*/ 22 h 803"/>
                <a:gd name="T4" fmla="*/ 0 w 1242"/>
                <a:gd name="T5" fmla="*/ 0 h 803"/>
                <a:gd name="T6" fmla="*/ 1242 w 1242"/>
                <a:gd name="T7" fmla="*/ 803 h 803"/>
              </a:gdLst>
              <a:ahLst/>
              <a:cxnLst>
                <a:cxn ang="0">
                  <a:pos x="T0" y="T1"/>
                </a:cxn>
                <a:cxn ang="0">
                  <a:pos x="T2" y="T3"/>
                </a:cxn>
                <a:cxn ang="0">
                  <a:pos x="T4" y="T5"/>
                </a:cxn>
                <a:cxn ang="0">
                  <a:pos x="T6" y="T7"/>
                </a:cxn>
              </a:cxnLst>
              <a:rect l="0" t="0" r="r" b="b"/>
              <a:pathLst>
                <a:path w="1242" h="803">
                  <a:moveTo>
                    <a:pt x="1242" y="803"/>
                  </a:moveTo>
                  <a:lnTo>
                    <a:pt x="1238" y="22"/>
                  </a:lnTo>
                  <a:lnTo>
                    <a:pt x="0" y="0"/>
                  </a:lnTo>
                  <a:lnTo>
                    <a:pt x="1242" y="803"/>
                  </a:lnTo>
                  <a:close/>
                </a:path>
              </a:pathLst>
            </a:custGeom>
            <a:solidFill>
              <a:srgbClr val="004B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7" name="Freeform 21"/>
            <p:cNvSpPr>
              <a:spLocks/>
            </p:cNvSpPr>
            <p:nvPr/>
          </p:nvSpPr>
          <p:spPr bwMode="auto">
            <a:xfrm>
              <a:off x="-2960688" y="4125913"/>
              <a:ext cx="628650" cy="1120775"/>
            </a:xfrm>
            <a:custGeom>
              <a:avLst/>
              <a:gdLst>
                <a:gd name="T0" fmla="*/ 0 w 396"/>
                <a:gd name="T1" fmla="*/ 686 h 706"/>
                <a:gd name="T2" fmla="*/ 396 w 396"/>
                <a:gd name="T3" fmla="*/ 706 h 706"/>
                <a:gd name="T4" fmla="*/ 176 w 396"/>
                <a:gd name="T5" fmla="*/ 0 h 706"/>
                <a:gd name="T6" fmla="*/ 0 w 396"/>
                <a:gd name="T7" fmla="*/ 686 h 706"/>
              </a:gdLst>
              <a:ahLst/>
              <a:cxnLst>
                <a:cxn ang="0">
                  <a:pos x="T0" y="T1"/>
                </a:cxn>
                <a:cxn ang="0">
                  <a:pos x="T2" y="T3"/>
                </a:cxn>
                <a:cxn ang="0">
                  <a:pos x="T4" y="T5"/>
                </a:cxn>
                <a:cxn ang="0">
                  <a:pos x="T6" y="T7"/>
                </a:cxn>
              </a:cxnLst>
              <a:rect l="0" t="0" r="r" b="b"/>
              <a:pathLst>
                <a:path w="396" h="706">
                  <a:moveTo>
                    <a:pt x="0" y="686"/>
                  </a:moveTo>
                  <a:lnTo>
                    <a:pt x="396" y="706"/>
                  </a:lnTo>
                  <a:lnTo>
                    <a:pt x="176" y="0"/>
                  </a:lnTo>
                  <a:lnTo>
                    <a:pt x="0" y="686"/>
                  </a:lnTo>
                  <a:close/>
                </a:path>
              </a:pathLst>
            </a:custGeom>
            <a:solidFill>
              <a:srgbClr val="003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8" name="Freeform 22"/>
            <p:cNvSpPr>
              <a:spLocks/>
            </p:cNvSpPr>
            <p:nvPr/>
          </p:nvSpPr>
          <p:spPr bwMode="auto">
            <a:xfrm>
              <a:off x="-3722688" y="5214938"/>
              <a:ext cx="1390650" cy="1643063"/>
            </a:xfrm>
            <a:custGeom>
              <a:avLst/>
              <a:gdLst>
                <a:gd name="T0" fmla="*/ 876 w 876"/>
                <a:gd name="T1" fmla="*/ 20 h 1035"/>
                <a:gd name="T2" fmla="*/ 480 w 876"/>
                <a:gd name="T3" fmla="*/ 0 h 1035"/>
                <a:gd name="T4" fmla="*/ 0 w 876"/>
                <a:gd name="T5" fmla="*/ 1035 h 1035"/>
                <a:gd name="T6" fmla="*/ 678 w 876"/>
                <a:gd name="T7" fmla="*/ 841 h 1035"/>
                <a:gd name="T8" fmla="*/ 876 w 876"/>
                <a:gd name="T9" fmla="*/ 20 h 1035"/>
              </a:gdLst>
              <a:ahLst/>
              <a:cxnLst>
                <a:cxn ang="0">
                  <a:pos x="T0" y="T1"/>
                </a:cxn>
                <a:cxn ang="0">
                  <a:pos x="T2" y="T3"/>
                </a:cxn>
                <a:cxn ang="0">
                  <a:pos x="T4" y="T5"/>
                </a:cxn>
                <a:cxn ang="0">
                  <a:pos x="T6" y="T7"/>
                </a:cxn>
                <a:cxn ang="0">
                  <a:pos x="T8" y="T9"/>
                </a:cxn>
              </a:cxnLst>
              <a:rect l="0" t="0" r="r" b="b"/>
              <a:pathLst>
                <a:path w="876" h="1035">
                  <a:moveTo>
                    <a:pt x="876" y="20"/>
                  </a:moveTo>
                  <a:lnTo>
                    <a:pt x="480" y="0"/>
                  </a:lnTo>
                  <a:lnTo>
                    <a:pt x="0" y="1035"/>
                  </a:lnTo>
                  <a:lnTo>
                    <a:pt x="678" y="841"/>
                  </a:lnTo>
                  <a:lnTo>
                    <a:pt x="876" y="20"/>
                  </a:lnTo>
                  <a:close/>
                </a:path>
              </a:pathLst>
            </a:custGeom>
            <a:solidFill>
              <a:srgbClr val="0018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3" name="Frame 2"/>
          <p:cNvSpPr/>
          <p:nvPr/>
        </p:nvSpPr>
        <p:spPr>
          <a:xfrm>
            <a:off x="-16212" y="0"/>
            <a:ext cx="12205212" cy="6858000"/>
          </a:xfrm>
          <a:prstGeom prst="frame">
            <a:avLst>
              <a:gd name="adj1" fmla="val 1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42" name="Title 1"/>
          <p:cNvSpPr txBox="1">
            <a:spLocks/>
          </p:cNvSpPr>
          <p:nvPr/>
        </p:nvSpPr>
        <p:spPr>
          <a:xfrm>
            <a:off x="421110" y="13379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solidFill>
                  <a:schemeClr val="bg1"/>
                </a:solidFill>
              </a:rPr>
              <a:t>Spread of </a:t>
            </a:r>
            <a:r>
              <a:rPr lang="en-GB" sz="3600" dirty="0" err="1">
                <a:solidFill>
                  <a:schemeClr val="bg1"/>
                </a:solidFill>
              </a:rPr>
              <a:t>blockchain</a:t>
            </a:r>
            <a:r>
              <a:rPr lang="en-GB" sz="3600" dirty="0">
                <a:solidFill>
                  <a:schemeClr val="bg1"/>
                </a:solidFill>
              </a:rPr>
              <a:t> - 2018</a:t>
            </a:r>
          </a:p>
        </p:txBody>
      </p:sp>
      <p:sp>
        <p:nvSpPr>
          <p:cNvPr id="47" name="TextBox 46">
            <a:extLst>
              <a:ext uri="{FF2B5EF4-FFF2-40B4-BE49-F238E27FC236}">
                <a16:creationId xmlns:a16="http://schemas.microsoft.com/office/drawing/2014/main" id="{9F99E629-D198-47C2-BD25-8F19ED39F144}"/>
              </a:ext>
            </a:extLst>
          </p:cNvPr>
          <p:cNvSpPr txBox="1"/>
          <p:nvPr/>
        </p:nvSpPr>
        <p:spPr>
          <a:xfrm>
            <a:off x="0" y="-542009"/>
            <a:ext cx="1309974" cy="400110"/>
          </a:xfrm>
          <a:prstGeom prst="rect">
            <a:avLst/>
          </a:prstGeom>
          <a:noFill/>
        </p:spPr>
        <p:txBody>
          <a:bodyPr wrap="none" rtlCol="0">
            <a:spAutoFit/>
          </a:bodyPr>
          <a:lstStyle/>
          <a:p>
            <a:r>
              <a:rPr lang="en-US" sz="2000" spc="300" dirty="0">
                <a:blipFill>
                  <a:blip r:embed="rId4"/>
                  <a:stretch>
                    <a:fillRect/>
                  </a:stretch>
                </a:blipFill>
                <a:latin typeface="Lato Black" panose="020F0A02020204030203" pitchFamily="34" charset="0"/>
              </a:rPr>
              <a:t>Slide 09</a:t>
            </a:r>
          </a:p>
        </p:txBody>
      </p:sp>
      <p:sp>
        <p:nvSpPr>
          <p:cNvPr id="51" name="TextBox 50">
            <a:extLst>
              <a:ext uri="{FF2B5EF4-FFF2-40B4-BE49-F238E27FC236}">
                <a16:creationId xmlns:a16="http://schemas.microsoft.com/office/drawing/2014/main" id="{9F99E629-D198-47C2-BD25-8F19ED39F144}"/>
              </a:ext>
            </a:extLst>
          </p:cNvPr>
          <p:cNvSpPr txBox="1"/>
          <p:nvPr/>
        </p:nvSpPr>
        <p:spPr>
          <a:xfrm>
            <a:off x="9677010" y="644947"/>
            <a:ext cx="2388380" cy="338554"/>
          </a:xfrm>
          <a:prstGeom prst="rect">
            <a:avLst/>
          </a:prstGeom>
          <a:noFill/>
        </p:spPr>
        <p:txBody>
          <a:bodyPr wrap="square" rtlCol="0">
            <a:spAutoFit/>
          </a:bodyPr>
          <a:lstStyle/>
          <a:p>
            <a:pPr algn="ctr"/>
            <a:r>
              <a:rPr lang="en-IN" sz="1600" b="1" spc="300" dirty="0">
                <a:solidFill>
                  <a:schemeClr val="accent5"/>
                </a:solidFill>
                <a:latin typeface="Lato Black" panose="020F0A02020204030203" pitchFamily="34" charset="0"/>
              </a:rPr>
              <a:t>Today</a:t>
            </a:r>
          </a:p>
        </p:txBody>
      </p:sp>
      <p:pic>
        <p:nvPicPr>
          <p:cNvPr id="46" name="Picture 2" descr="C:\Users\berryhill_j\AppData\Local\Microsoft\Windows\Temporary Internet Files\Content.Outlook\C5L0W6AD\Map graphic 2c (2).jpg"/>
          <p:cNvPicPr>
            <a:picLocks noChangeAspect="1" noChangeArrowheads="1"/>
          </p:cNvPicPr>
          <p:nvPr/>
        </p:nvPicPr>
        <p:blipFill rotWithShape="1">
          <a:blip r:embed="rId5">
            <a:extLst>
              <a:ext uri="{28A0092B-C50C-407E-A947-70E740481C1C}">
                <a14:useLocalDpi xmlns:a14="http://schemas.microsoft.com/office/drawing/2010/main" val="0"/>
              </a:ext>
            </a:extLst>
          </a:blip>
          <a:srcRect t="4483" b="3373"/>
          <a:stretch/>
        </p:blipFill>
        <p:spPr bwMode="auto">
          <a:xfrm>
            <a:off x="959286" y="684397"/>
            <a:ext cx="11232714" cy="5436764"/>
          </a:xfrm>
          <a:prstGeom prst="rect">
            <a:avLst/>
          </a:prstGeom>
          <a:noFill/>
          <a:extLst>
            <a:ext uri="{909E8E84-426E-40DD-AFC4-6F175D3DCCD1}">
              <a14:hiddenFill xmlns:a14="http://schemas.microsoft.com/office/drawing/2010/main">
                <a:solidFill>
                  <a:srgbClr val="FFFFFF"/>
                </a:solidFill>
              </a14:hiddenFill>
            </a:ext>
          </a:extLst>
        </p:spPr>
      </p:pic>
      <p:grpSp>
        <p:nvGrpSpPr>
          <p:cNvPr id="61" name="Group 60"/>
          <p:cNvGrpSpPr/>
          <p:nvPr/>
        </p:nvGrpSpPr>
        <p:grpSpPr>
          <a:xfrm rot="4116640">
            <a:off x="-3247623" y="3043742"/>
            <a:ext cx="7689557" cy="5903643"/>
            <a:chOff x="3408617" y="8619998"/>
            <a:chExt cx="7689557" cy="5903643"/>
          </a:xfrm>
        </p:grpSpPr>
        <p:sp>
          <p:nvSpPr>
            <p:cNvPr id="62" name="Freeform 61"/>
            <p:cNvSpPr>
              <a:spLocks/>
            </p:cNvSpPr>
            <p:nvPr/>
          </p:nvSpPr>
          <p:spPr bwMode="auto">
            <a:xfrm>
              <a:off x="6279284" y="10260967"/>
              <a:ext cx="1222807" cy="1381749"/>
            </a:xfrm>
            <a:custGeom>
              <a:avLst/>
              <a:gdLst>
                <a:gd name="T0" fmla="*/ 0 w 1054"/>
                <a:gd name="T1" fmla="*/ 103 h 1191"/>
                <a:gd name="T2" fmla="*/ 1054 w 1054"/>
                <a:gd name="T3" fmla="*/ 0 h 1191"/>
                <a:gd name="T4" fmla="*/ 76 w 1054"/>
                <a:gd name="T5" fmla="*/ 1191 h 1191"/>
                <a:gd name="T6" fmla="*/ 0 w 1054"/>
                <a:gd name="T7" fmla="*/ 103 h 1191"/>
              </a:gdLst>
              <a:ahLst/>
              <a:cxnLst>
                <a:cxn ang="0">
                  <a:pos x="T0" y="T1"/>
                </a:cxn>
                <a:cxn ang="0">
                  <a:pos x="T2" y="T3"/>
                </a:cxn>
                <a:cxn ang="0">
                  <a:pos x="T4" y="T5"/>
                </a:cxn>
                <a:cxn ang="0">
                  <a:pos x="T6" y="T7"/>
                </a:cxn>
              </a:cxnLst>
              <a:rect l="0" t="0" r="r" b="b"/>
              <a:pathLst>
                <a:path w="1054" h="1191">
                  <a:moveTo>
                    <a:pt x="0" y="103"/>
                  </a:moveTo>
                  <a:lnTo>
                    <a:pt x="1054" y="0"/>
                  </a:lnTo>
                  <a:lnTo>
                    <a:pt x="76" y="1191"/>
                  </a:lnTo>
                  <a:lnTo>
                    <a:pt x="0" y="103"/>
                  </a:lnTo>
                  <a:close/>
                </a:path>
              </a:pathLst>
            </a:custGeom>
            <a:solidFill>
              <a:srgbClr val="6E82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3" name="Freeform 62"/>
            <p:cNvSpPr>
              <a:spLocks/>
            </p:cNvSpPr>
            <p:nvPr/>
          </p:nvSpPr>
          <p:spPr bwMode="auto">
            <a:xfrm>
              <a:off x="6435567" y="10260967"/>
              <a:ext cx="1619581" cy="1597538"/>
            </a:xfrm>
            <a:custGeom>
              <a:avLst/>
              <a:gdLst>
                <a:gd name="T0" fmla="*/ 978 w 1396"/>
                <a:gd name="T1" fmla="*/ 0 h 1377"/>
                <a:gd name="T2" fmla="*/ 1396 w 1396"/>
                <a:gd name="T3" fmla="*/ 1377 h 1377"/>
                <a:gd name="T4" fmla="*/ 0 w 1396"/>
                <a:gd name="T5" fmla="*/ 1191 h 1377"/>
                <a:gd name="T6" fmla="*/ 978 w 1396"/>
                <a:gd name="T7" fmla="*/ 0 h 1377"/>
              </a:gdLst>
              <a:ahLst/>
              <a:cxnLst>
                <a:cxn ang="0">
                  <a:pos x="T0" y="T1"/>
                </a:cxn>
                <a:cxn ang="0">
                  <a:pos x="T2" y="T3"/>
                </a:cxn>
                <a:cxn ang="0">
                  <a:pos x="T4" y="T5"/>
                </a:cxn>
                <a:cxn ang="0">
                  <a:pos x="T6" y="T7"/>
                </a:cxn>
              </a:cxnLst>
              <a:rect l="0" t="0" r="r" b="b"/>
              <a:pathLst>
                <a:path w="1396" h="1377">
                  <a:moveTo>
                    <a:pt x="978" y="0"/>
                  </a:moveTo>
                  <a:lnTo>
                    <a:pt x="1396" y="1377"/>
                  </a:lnTo>
                  <a:lnTo>
                    <a:pt x="0" y="1191"/>
                  </a:lnTo>
                  <a:lnTo>
                    <a:pt x="978" y="0"/>
                  </a:lnTo>
                  <a:close/>
                </a:path>
              </a:pathLst>
            </a:custGeom>
            <a:solidFill>
              <a:srgbClr val="3F6C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4" name="Freeform 63"/>
            <p:cNvSpPr>
              <a:spLocks/>
            </p:cNvSpPr>
            <p:nvPr/>
          </p:nvSpPr>
          <p:spPr bwMode="auto">
            <a:xfrm>
              <a:off x="6435567" y="12710083"/>
              <a:ext cx="1619581" cy="1321421"/>
            </a:xfrm>
            <a:custGeom>
              <a:avLst/>
              <a:gdLst>
                <a:gd name="T0" fmla="*/ 0 w 1396"/>
                <a:gd name="T1" fmla="*/ 0 h 1139"/>
                <a:gd name="T2" fmla="*/ 588 w 1396"/>
                <a:gd name="T3" fmla="*/ 1139 h 1139"/>
                <a:gd name="T4" fmla="*/ 1396 w 1396"/>
                <a:gd name="T5" fmla="*/ 186 h 1139"/>
                <a:gd name="T6" fmla="*/ 0 w 1396"/>
                <a:gd name="T7" fmla="*/ 0 h 1139"/>
              </a:gdLst>
              <a:ahLst/>
              <a:cxnLst>
                <a:cxn ang="0">
                  <a:pos x="T0" y="T1"/>
                </a:cxn>
                <a:cxn ang="0">
                  <a:pos x="T2" y="T3"/>
                </a:cxn>
                <a:cxn ang="0">
                  <a:pos x="T4" y="T5"/>
                </a:cxn>
                <a:cxn ang="0">
                  <a:pos x="T6" y="T7"/>
                </a:cxn>
              </a:cxnLst>
              <a:rect l="0" t="0" r="r" b="b"/>
              <a:pathLst>
                <a:path w="1396" h="1139">
                  <a:moveTo>
                    <a:pt x="0" y="0"/>
                  </a:moveTo>
                  <a:lnTo>
                    <a:pt x="588" y="1139"/>
                  </a:lnTo>
                  <a:lnTo>
                    <a:pt x="1396" y="186"/>
                  </a:lnTo>
                  <a:lnTo>
                    <a:pt x="0" y="0"/>
                  </a:lnTo>
                  <a:close/>
                </a:path>
              </a:pathLst>
            </a:custGeom>
            <a:solidFill>
              <a:srgbClr val="105A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5" name="Freeform 64"/>
            <p:cNvSpPr>
              <a:spLocks/>
            </p:cNvSpPr>
            <p:nvPr/>
          </p:nvSpPr>
          <p:spPr bwMode="auto">
            <a:xfrm>
              <a:off x="8446680" y="10260967"/>
              <a:ext cx="1440916" cy="1597538"/>
            </a:xfrm>
            <a:custGeom>
              <a:avLst/>
              <a:gdLst>
                <a:gd name="T0" fmla="*/ 418 w 1242"/>
                <a:gd name="T1" fmla="*/ 1377 h 1377"/>
                <a:gd name="T2" fmla="*/ 0 w 1242"/>
                <a:gd name="T3" fmla="*/ 0 h 1377"/>
                <a:gd name="T4" fmla="*/ 1242 w 1242"/>
                <a:gd name="T5" fmla="*/ 803 h 1377"/>
                <a:gd name="T6" fmla="*/ 418 w 1242"/>
                <a:gd name="T7" fmla="*/ 1377 h 1377"/>
              </a:gdLst>
              <a:ahLst/>
              <a:cxnLst>
                <a:cxn ang="0">
                  <a:pos x="T0" y="T1"/>
                </a:cxn>
                <a:cxn ang="0">
                  <a:pos x="T2" y="T3"/>
                </a:cxn>
                <a:cxn ang="0">
                  <a:pos x="T4" y="T5"/>
                </a:cxn>
                <a:cxn ang="0">
                  <a:pos x="T6" y="T7"/>
                </a:cxn>
              </a:cxnLst>
              <a:rect l="0" t="0" r="r" b="b"/>
              <a:pathLst>
                <a:path w="1242" h="1377">
                  <a:moveTo>
                    <a:pt x="418" y="1377"/>
                  </a:moveTo>
                  <a:lnTo>
                    <a:pt x="0" y="0"/>
                  </a:lnTo>
                  <a:lnTo>
                    <a:pt x="1242" y="803"/>
                  </a:lnTo>
                  <a:lnTo>
                    <a:pt x="418" y="1377"/>
                  </a:lnTo>
                  <a:close/>
                </a:path>
              </a:pathLst>
            </a:custGeom>
            <a:solidFill>
              <a:srgbClr val="105A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6" name="Freeform 10"/>
            <p:cNvSpPr>
              <a:spLocks/>
            </p:cNvSpPr>
            <p:nvPr/>
          </p:nvSpPr>
          <p:spPr bwMode="auto">
            <a:xfrm>
              <a:off x="4313411" y="12693633"/>
              <a:ext cx="1197284" cy="1384070"/>
            </a:xfrm>
            <a:custGeom>
              <a:avLst/>
              <a:gdLst>
                <a:gd name="T0" fmla="*/ 0 w 1032"/>
                <a:gd name="T1" fmla="*/ 0 h 1193"/>
                <a:gd name="T2" fmla="*/ 1032 w 1032"/>
                <a:gd name="T3" fmla="*/ 8 h 1193"/>
                <a:gd name="T4" fmla="*/ 608 w 1032"/>
                <a:gd name="T5" fmla="*/ 1193 h 1193"/>
                <a:gd name="T6" fmla="*/ 0 w 1032"/>
                <a:gd name="T7" fmla="*/ 0 h 1193"/>
              </a:gdLst>
              <a:ahLst/>
              <a:cxnLst>
                <a:cxn ang="0">
                  <a:pos x="T0" y="T1"/>
                </a:cxn>
                <a:cxn ang="0">
                  <a:pos x="T2" y="T3"/>
                </a:cxn>
                <a:cxn ang="0">
                  <a:pos x="T4" y="T5"/>
                </a:cxn>
                <a:cxn ang="0">
                  <a:pos x="T6" y="T7"/>
                </a:cxn>
              </a:cxnLst>
              <a:rect l="0" t="0" r="r" b="b"/>
              <a:pathLst>
                <a:path w="1032" h="1193">
                  <a:moveTo>
                    <a:pt x="0" y="0"/>
                  </a:moveTo>
                  <a:lnTo>
                    <a:pt x="1032" y="8"/>
                  </a:lnTo>
                  <a:lnTo>
                    <a:pt x="608" y="1193"/>
                  </a:lnTo>
                  <a:lnTo>
                    <a:pt x="0" y="0"/>
                  </a:lnTo>
                  <a:close/>
                </a:path>
              </a:pathLst>
            </a:custGeom>
            <a:solidFill>
              <a:srgbClr val="6E82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7" name="Freeform 11"/>
            <p:cNvSpPr>
              <a:spLocks/>
            </p:cNvSpPr>
            <p:nvPr/>
          </p:nvSpPr>
          <p:spPr bwMode="auto">
            <a:xfrm>
              <a:off x="7644702" y="13092564"/>
              <a:ext cx="1132315" cy="1330703"/>
            </a:xfrm>
            <a:custGeom>
              <a:avLst/>
              <a:gdLst>
                <a:gd name="T0" fmla="*/ 808 w 976"/>
                <a:gd name="T1" fmla="*/ 0 h 1147"/>
                <a:gd name="T2" fmla="*/ 976 w 976"/>
                <a:gd name="T3" fmla="*/ 1147 h 1147"/>
                <a:gd name="T4" fmla="*/ 0 w 976"/>
                <a:gd name="T5" fmla="*/ 953 h 1147"/>
                <a:gd name="T6" fmla="*/ 808 w 976"/>
                <a:gd name="T7" fmla="*/ 0 h 1147"/>
              </a:gdLst>
              <a:ahLst/>
              <a:cxnLst>
                <a:cxn ang="0">
                  <a:pos x="T0" y="T1"/>
                </a:cxn>
                <a:cxn ang="0">
                  <a:pos x="T2" y="T3"/>
                </a:cxn>
                <a:cxn ang="0">
                  <a:pos x="T4" y="T5"/>
                </a:cxn>
                <a:cxn ang="0">
                  <a:pos x="T6" y="T7"/>
                </a:cxn>
              </a:cxnLst>
              <a:rect l="0" t="0" r="r" b="b"/>
              <a:pathLst>
                <a:path w="976" h="1147">
                  <a:moveTo>
                    <a:pt x="808" y="0"/>
                  </a:moveTo>
                  <a:lnTo>
                    <a:pt x="976" y="1147"/>
                  </a:lnTo>
                  <a:lnTo>
                    <a:pt x="0" y="953"/>
                  </a:lnTo>
                  <a:lnTo>
                    <a:pt x="808" y="0"/>
                  </a:lnTo>
                  <a:close/>
                </a:path>
              </a:pathLst>
            </a:custGeom>
            <a:solidFill>
              <a:srgbClr val="004B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8" name="Freeform 12"/>
            <p:cNvSpPr>
              <a:spLocks/>
            </p:cNvSpPr>
            <p:nvPr/>
          </p:nvSpPr>
          <p:spPr bwMode="auto">
            <a:xfrm>
              <a:off x="5563673" y="12710083"/>
              <a:ext cx="1174080" cy="1374788"/>
            </a:xfrm>
            <a:custGeom>
              <a:avLst/>
              <a:gdLst>
                <a:gd name="T0" fmla="*/ 0 w 1012"/>
                <a:gd name="T1" fmla="*/ 1185 h 1185"/>
                <a:gd name="T2" fmla="*/ 1012 w 1012"/>
                <a:gd name="T3" fmla="*/ 1139 h 1185"/>
                <a:gd name="T4" fmla="*/ 424 w 1012"/>
                <a:gd name="T5" fmla="*/ 0 h 1185"/>
                <a:gd name="T6" fmla="*/ 0 w 1012"/>
                <a:gd name="T7" fmla="*/ 1185 h 1185"/>
              </a:gdLst>
              <a:ahLst/>
              <a:cxnLst>
                <a:cxn ang="0">
                  <a:pos x="T0" y="T1"/>
                </a:cxn>
                <a:cxn ang="0">
                  <a:pos x="T2" y="T3"/>
                </a:cxn>
                <a:cxn ang="0">
                  <a:pos x="T4" y="T5"/>
                </a:cxn>
                <a:cxn ang="0">
                  <a:pos x="T6" y="T7"/>
                </a:cxn>
              </a:cxnLst>
              <a:rect l="0" t="0" r="r" b="b"/>
              <a:pathLst>
                <a:path w="1012" h="1185">
                  <a:moveTo>
                    <a:pt x="0" y="1185"/>
                  </a:moveTo>
                  <a:lnTo>
                    <a:pt x="1012" y="1139"/>
                  </a:lnTo>
                  <a:lnTo>
                    <a:pt x="424" y="0"/>
                  </a:lnTo>
                  <a:lnTo>
                    <a:pt x="0" y="1185"/>
                  </a:lnTo>
                  <a:close/>
                </a:path>
              </a:pathLst>
            </a:custGeom>
            <a:solidFill>
              <a:srgbClr val="3F6C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0" name="Freeform 13"/>
            <p:cNvSpPr>
              <a:spLocks/>
            </p:cNvSpPr>
            <p:nvPr/>
          </p:nvSpPr>
          <p:spPr bwMode="auto">
            <a:xfrm>
              <a:off x="4402366" y="9563178"/>
              <a:ext cx="1222807" cy="1045303"/>
            </a:xfrm>
            <a:custGeom>
              <a:avLst/>
              <a:gdLst>
                <a:gd name="T0" fmla="*/ 0 w 1054"/>
                <a:gd name="T1" fmla="*/ 901 h 901"/>
                <a:gd name="T2" fmla="*/ 1054 w 1054"/>
                <a:gd name="T3" fmla="*/ 798 h 901"/>
                <a:gd name="T4" fmla="*/ 1054 w 1054"/>
                <a:gd name="T5" fmla="*/ 798 h 901"/>
                <a:gd name="T6" fmla="*/ 1020 w 1054"/>
                <a:gd name="T7" fmla="*/ 672 h 901"/>
                <a:gd name="T8" fmla="*/ 940 w 1054"/>
                <a:gd name="T9" fmla="*/ 394 h 901"/>
                <a:gd name="T10" fmla="*/ 898 w 1054"/>
                <a:gd name="T11" fmla="*/ 248 h 901"/>
                <a:gd name="T12" fmla="*/ 860 w 1054"/>
                <a:gd name="T13" fmla="*/ 120 h 901"/>
                <a:gd name="T14" fmla="*/ 830 w 1054"/>
                <a:gd name="T15" fmla="*/ 32 h 901"/>
                <a:gd name="T16" fmla="*/ 820 w 1054"/>
                <a:gd name="T17" fmla="*/ 8 h 901"/>
                <a:gd name="T18" fmla="*/ 816 w 1054"/>
                <a:gd name="T19" fmla="*/ 2 h 901"/>
                <a:gd name="T20" fmla="*/ 814 w 1054"/>
                <a:gd name="T21" fmla="*/ 0 h 901"/>
                <a:gd name="T22" fmla="*/ 814 w 1054"/>
                <a:gd name="T23" fmla="*/ 0 h 901"/>
                <a:gd name="T24" fmla="*/ 774 w 1054"/>
                <a:gd name="T25" fmla="*/ 42 h 901"/>
                <a:gd name="T26" fmla="*/ 680 w 1054"/>
                <a:gd name="T27" fmla="*/ 146 h 901"/>
                <a:gd name="T28" fmla="*/ 400 w 1054"/>
                <a:gd name="T29" fmla="*/ 454 h 901"/>
                <a:gd name="T30" fmla="*/ 0 w 1054"/>
                <a:gd name="T31" fmla="*/ 901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4" h="901">
                  <a:moveTo>
                    <a:pt x="0" y="901"/>
                  </a:moveTo>
                  <a:lnTo>
                    <a:pt x="1054" y="798"/>
                  </a:lnTo>
                  <a:lnTo>
                    <a:pt x="1054" y="798"/>
                  </a:lnTo>
                  <a:lnTo>
                    <a:pt x="1020" y="672"/>
                  </a:lnTo>
                  <a:lnTo>
                    <a:pt x="940" y="394"/>
                  </a:lnTo>
                  <a:lnTo>
                    <a:pt x="898" y="248"/>
                  </a:lnTo>
                  <a:lnTo>
                    <a:pt x="860" y="120"/>
                  </a:lnTo>
                  <a:lnTo>
                    <a:pt x="830" y="32"/>
                  </a:lnTo>
                  <a:lnTo>
                    <a:pt x="820" y="8"/>
                  </a:lnTo>
                  <a:lnTo>
                    <a:pt x="816" y="2"/>
                  </a:lnTo>
                  <a:lnTo>
                    <a:pt x="814" y="0"/>
                  </a:lnTo>
                  <a:lnTo>
                    <a:pt x="814" y="0"/>
                  </a:lnTo>
                  <a:lnTo>
                    <a:pt x="774" y="42"/>
                  </a:lnTo>
                  <a:lnTo>
                    <a:pt x="680" y="146"/>
                  </a:lnTo>
                  <a:lnTo>
                    <a:pt x="400" y="454"/>
                  </a:lnTo>
                  <a:lnTo>
                    <a:pt x="0" y="901"/>
                  </a:lnTo>
                  <a:close/>
                </a:path>
              </a:pathLst>
            </a:custGeom>
            <a:solidFill>
              <a:srgbClr val="3F6C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1" name="Freeform 14"/>
            <p:cNvSpPr>
              <a:spLocks/>
            </p:cNvSpPr>
            <p:nvPr/>
          </p:nvSpPr>
          <p:spPr bwMode="auto">
            <a:xfrm>
              <a:off x="6279284" y="8619998"/>
              <a:ext cx="1222807" cy="1045303"/>
            </a:xfrm>
            <a:custGeom>
              <a:avLst/>
              <a:gdLst>
                <a:gd name="T0" fmla="*/ 0 w 1054"/>
                <a:gd name="T1" fmla="*/ 901 h 901"/>
                <a:gd name="T2" fmla="*/ 1054 w 1054"/>
                <a:gd name="T3" fmla="*/ 798 h 901"/>
                <a:gd name="T4" fmla="*/ 1054 w 1054"/>
                <a:gd name="T5" fmla="*/ 798 h 901"/>
                <a:gd name="T6" fmla="*/ 1020 w 1054"/>
                <a:gd name="T7" fmla="*/ 672 h 901"/>
                <a:gd name="T8" fmla="*/ 940 w 1054"/>
                <a:gd name="T9" fmla="*/ 394 h 901"/>
                <a:gd name="T10" fmla="*/ 898 w 1054"/>
                <a:gd name="T11" fmla="*/ 248 h 901"/>
                <a:gd name="T12" fmla="*/ 860 w 1054"/>
                <a:gd name="T13" fmla="*/ 120 h 901"/>
                <a:gd name="T14" fmla="*/ 830 w 1054"/>
                <a:gd name="T15" fmla="*/ 32 h 901"/>
                <a:gd name="T16" fmla="*/ 820 w 1054"/>
                <a:gd name="T17" fmla="*/ 8 h 901"/>
                <a:gd name="T18" fmla="*/ 816 w 1054"/>
                <a:gd name="T19" fmla="*/ 2 h 901"/>
                <a:gd name="T20" fmla="*/ 814 w 1054"/>
                <a:gd name="T21" fmla="*/ 0 h 901"/>
                <a:gd name="T22" fmla="*/ 814 w 1054"/>
                <a:gd name="T23" fmla="*/ 0 h 901"/>
                <a:gd name="T24" fmla="*/ 774 w 1054"/>
                <a:gd name="T25" fmla="*/ 42 h 901"/>
                <a:gd name="T26" fmla="*/ 680 w 1054"/>
                <a:gd name="T27" fmla="*/ 146 h 901"/>
                <a:gd name="T28" fmla="*/ 400 w 1054"/>
                <a:gd name="T29" fmla="*/ 454 h 901"/>
                <a:gd name="T30" fmla="*/ 0 w 1054"/>
                <a:gd name="T31" fmla="*/ 901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4" h="901">
                  <a:moveTo>
                    <a:pt x="0" y="901"/>
                  </a:moveTo>
                  <a:lnTo>
                    <a:pt x="1054" y="798"/>
                  </a:lnTo>
                  <a:lnTo>
                    <a:pt x="1054" y="798"/>
                  </a:lnTo>
                  <a:lnTo>
                    <a:pt x="1020" y="672"/>
                  </a:lnTo>
                  <a:lnTo>
                    <a:pt x="940" y="394"/>
                  </a:lnTo>
                  <a:lnTo>
                    <a:pt x="898" y="248"/>
                  </a:lnTo>
                  <a:lnTo>
                    <a:pt x="860" y="120"/>
                  </a:lnTo>
                  <a:lnTo>
                    <a:pt x="830" y="32"/>
                  </a:lnTo>
                  <a:lnTo>
                    <a:pt x="820" y="8"/>
                  </a:lnTo>
                  <a:lnTo>
                    <a:pt x="816" y="2"/>
                  </a:lnTo>
                  <a:lnTo>
                    <a:pt x="814" y="0"/>
                  </a:lnTo>
                  <a:lnTo>
                    <a:pt x="814" y="0"/>
                  </a:lnTo>
                  <a:lnTo>
                    <a:pt x="774" y="42"/>
                  </a:lnTo>
                  <a:lnTo>
                    <a:pt x="680" y="146"/>
                  </a:lnTo>
                  <a:lnTo>
                    <a:pt x="400" y="454"/>
                  </a:lnTo>
                  <a:lnTo>
                    <a:pt x="0" y="90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2" name="Freeform 16"/>
            <p:cNvSpPr>
              <a:spLocks/>
            </p:cNvSpPr>
            <p:nvPr/>
          </p:nvSpPr>
          <p:spPr bwMode="auto">
            <a:xfrm>
              <a:off x="9306234" y="13092564"/>
              <a:ext cx="751782" cy="1330701"/>
            </a:xfrm>
            <a:custGeom>
              <a:avLst/>
              <a:gdLst>
                <a:gd name="T0" fmla="*/ 0 w 648"/>
                <a:gd name="T1" fmla="*/ 0 h 1147"/>
                <a:gd name="T2" fmla="*/ 648 w 648"/>
                <a:gd name="T3" fmla="*/ 112 h 1147"/>
                <a:gd name="T4" fmla="*/ 168 w 648"/>
                <a:gd name="T5" fmla="*/ 1147 h 1147"/>
                <a:gd name="T6" fmla="*/ 0 w 648"/>
                <a:gd name="T7" fmla="*/ 0 h 1147"/>
              </a:gdLst>
              <a:ahLst/>
              <a:cxnLst>
                <a:cxn ang="0">
                  <a:pos x="T0" y="T1"/>
                </a:cxn>
                <a:cxn ang="0">
                  <a:pos x="T2" y="T3"/>
                </a:cxn>
                <a:cxn ang="0">
                  <a:pos x="T4" y="T5"/>
                </a:cxn>
                <a:cxn ang="0">
                  <a:pos x="T6" y="T7"/>
                </a:cxn>
              </a:cxnLst>
              <a:rect l="0" t="0" r="r" b="b"/>
              <a:pathLst>
                <a:path w="648" h="1147">
                  <a:moveTo>
                    <a:pt x="0" y="0"/>
                  </a:moveTo>
                  <a:lnTo>
                    <a:pt x="648" y="112"/>
                  </a:lnTo>
                  <a:lnTo>
                    <a:pt x="168" y="1147"/>
                  </a:lnTo>
                  <a:lnTo>
                    <a:pt x="0" y="0"/>
                  </a:lnTo>
                  <a:close/>
                </a:path>
              </a:pathLst>
            </a:custGeom>
            <a:solidFill>
              <a:srgbClr val="003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3" name="Freeform 17"/>
            <p:cNvSpPr>
              <a:spLocks/>
            </p:cNvSpPr>
            <p:nvPr/>
          </p:nvSpPr>
          <p:spPr bwMode="auto">
            <a:xfrm>
              <a:off x="9306234" y="11912218"/>
              <a:ext cx="955970" cy="795869"/>
            </a:xfrm>
            <a:custGeom>
              <a:avLst/>
              <a:gdLst>
                <a:gd name="T0" fmla="*/ 824 w 824"/>
                <a:gd name="T1" fmla="*/ 0 h 686"/>
                <a:gd name="T2" fmla="*/ 648 w 824"/>
                <a:gd name="T3" fmla="*/ 686 h 686"/>
                <a:gd name="T4" fmla="*/ 0 w 824"/>
                <a:gd name="T5" fmla="*/ 574 h 686"/>
                <a:gd name="T6" fmla="*/ 824 w 824"/>
                <a:gd name="T7" fmla="*/ 0 h 686"/>
              </a:gdLst>
              <a:ahLst/>
              <a:cxnLst>
                <a:cxn ang="0">
                  <a:pos x="T0" y="T1"/>
                </a:cxn>
                <a:cxn ang="0">
                  <a:pos x="T2" y="T3"/>
                </a:cxn>
                <a:cxn ang="0">
                  <a:pos x="T4" y="T5"/>
                </a:cxn>
                <a:cxn ang="0">
                  <a:pos x="T6" y="T7"/>
                </a:cxn>
              </a:cxnLst>
              <a:rect l="0" t="0" r="r" b="b"/>
              <a:pathLst>
                <a:path w="824" h="686">
                  <a:moveTo>
                    <a:pt x="824" y="0"/>
                  </a:moveTo>
                  <a:lnTo>
                    <a:pt x="648" y="686"/>
                  </a:lnTo>
                  <a:lnTo>
                    <a:pt x="0" y="574"/>
                  </a:lnTo>
                  <a:lnTo>
                    <a:pt x="824" y="0"/>
                  </a:lnTo>
                  <a:close/>
                </a:path>
              </a:pathLst>
            </a:custGeom>
            <a:solidFill>
              <a:srgbClr val="004B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4" name="Freeform 18"/>
            <p:cNvSpPr>
              <a:spLocks/>
            </p:cNvSpPr>
            <p:nvPr/>
          </p:nvSpPr>
          <p:spPr bwMode="auto">
            <a:xfrm>
              <a:off x="3712956" y="12693633"/>
              <a:ext cx="1044143" cy="1384070"/>
            </a:xfrm>
            <a:custGeom>
              <a:avLst/>
              <a:gdLst>
                <a:gd name="T0" fmla="*/ 292 w 900"/>
                <a:gd name="T1" fmla="*/ 0 h 1193"/>
                <a:gd name="T2" fmla="*/ 900 w 900"/>
                <a:gd name="T3" fmla="*/ 1193 h 1193"/>
                <a:gd name="T4" fmla="*/ 0 w 900"/>
                <a:gd name="T5" fmla="*/ 915 h 1193"/>
                <a:gd name="T6" fmla="*/ 292 w 900"/>
                <a:gd name="T7" fmla="*/ 0 h 1193"/>
              </a:gdLst>
              <a:ahLst/>
              <a:cxnLst>
                <a:cxn ang="0">
                  <a:pos x="T0" y="T1"/>
                </a:cxn>
                <a:cxn ang="0">
                  <a:pos x="T2" y="T3"/>
                </a:cxn>
                <a:cxn ang="0">
                  <a:pos x="T4" y="T5"/>
                </a:cxn>
                <a:cxn ang="0">
                  <a:pos x="T6" y="T7"/>
                </a:cxn>
              </a:cxnLst>
              <a:rect l="0" t="0" r="r" b="b"/>
              <a:pathLst>
                <a:path w="900" h="1193">
                  <a:moveTo>
                    <a:pt x="292" y="0"/>
                  </a:moveTo>
                  <a:lnTo>
                    <a:pt x="900" y="1193"/>
                  </a:lnTo>
                  <a:lnTo>
                    <a:pt x="0" y="915"/>
                  </a:lnTo>
                  <a:lnTo>
                    <a:pt x="292" y="0"/>
                  </a:lnTo>
                  <a:close/>
                </a:path>
              </a:pathLst>
            </a:custGeom>
            <a:solidFill>
              <a:srgbClr val="C58C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5" name="Freeform 19"/>
            <p:cNvSpPr>
              <a:spLocks/>
            </p:cNvSpPr>
            <p:nvPr/>
          </p:nvSpPr>
          <p:spPr bwMode="auto">
            <a:xfrm>
              <a:off x="3408617" y="11171932"/>
              <a:ext cx="510470" cy="1920063"/>
            </a:xfrm>
            <a:custGeom>
              <a:avLst/>
              <a:gdLst>
                <a:gd name="T0" fmla="*/ 440 w 440"/>
                <a:gd name="T1" fmla="*/ 740 h 1655"/>
                <a:gd name="T2" fmla="*/ 148 w 440"/>
                <a:gd name="T3" fmla="*/ 1655 h 1655"/>
                <a:gd name="T4" fmla="*/ 0 w 440"/>
                <a:gd name="T5" fmla="*/ 0 h 1655"/>
                <a:gd name="T6" fmla="*/ 440 w 440"/>
                <a:gd name="T7" fmla="*/ 740 h 1655"/>
              </a:gdLst>
              <a:ahLst/>
              <a:cxnLst>
                <a:cxn ang="0">
                  <a:pos x="T0" y="T1"/>
                </a:cxn>
                <a:cxn ang="0">
                  <a:pos x="T2" y="T3"/>
                </a:cxn>
                <a:cxn ang="0">
                  <a:pos x="T4" y="T5"/>
                </a:cxn>
                <a:cxn ang="0">
                  <a:pos x="T6" y="T7"/>
                </a:cxn>
              </a:cxnLst>
              <a:rect l="0" t="0" r="r" b="b"/>
              <a:pathLst>
                <a:path w="440" h="1655">
                  <a:moveTo>
                    <a:pt x="440" y="740"/>
                  </a:moveTo>
                  <a:lnTo>
                    <a:pt x="148" y="1655"/>
                  </a:lnTo>
                  <a:lnTo>
                    <a:pt x="0" y="0"/>
                  </a:lnTo>
                  <a:lnTo>
                    <a:pt x="440" y="740"/>
                  </a:lnTo>
                  <a:close/>
                </a:path>
              </a:pathLst>
            </a:custGeom>
            <a:solidFill>
              <a:srgbClr val="DFA5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6" name="Freeform 20"/>
            <p:cNvSpPr>
              <a:spLocks/>
            </p:cNvSpPr>
            <p:nvPr/>
          </p:nvSpPr>
          <p:spPr bwMode="auto">
            <a:xfrm>
              <a:off x="8446680" y="10260967"/>
              <a:ext cx="1440916" cy="931607"/>
            </a:xfrm>
            <a:custGeom>
              <a:avLst/>
              <a:gdLst>
                <a:gd name="T0" fmla="*/ 1242 w 1242"/>
                <a:gd name="T1" fmla="*/ 803 h 803"/>
                <a:gd name="T2" fmla="*/ 1238 w 1242"/>
                <a:gd name="T3" fmla="*/ 22 h 803"/>
                <a:gd name="T4" fmla="*/ 0 w 1242"/>
                <a:gd name="T5" fmla="*/ 0 h 803"/>
                <a:gd name="T6" fmla="*/ 1242 w 1242"/>
                <a:gd name="T7" fmla="*/ 803 h 803"/>
              </a:gdLst>
              <a:ahLst/>
              <a:cxnLst>
                <a:cxn ang="0">
                  <a:pos x="T0" y="T1"/>
                </a:cxn>
                <a:cxn ang="0">
                  <a:pos x="T2" y="T3"/>
                </a:cxn>
                <a:cxn ang="0">
                  <a:pos x="T4" y="T5"/>
                </a:cxn>
                <a:cxn ang="0">
                  <a:pos x="T6" y="T7"/>
                </a:cxn>
              </a:cxnLst>
              <a:rect l="0" t="0" r="r" b="b"/>
              <a:pathLst>
                <a:path w="1242" h="803">
                  <a:moveTo>
                    <a:pt x="1242" y="803"/>
                  </a:moveTo>
                  <a:lnTo>
                    <a:pt x="1238" y="22"/>
                  </a:lnTo>
                  <a:lnTo>
                    <a:pt x="0" y="0"/>
                  </a:lnTo>
                  <a:lnTo>
                    <a:pt x="1242" y="803"/>
                  </a:lnTo>
                  <a:close/>
                </a:path>
              </a:pathLst>
            </a:custGeom>
            <a:solidFill>
              <a:srgbClr val="004B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7" name="Freeform 21"/>
            <p:cNvSpPr>
              <a:spLocks/>
            </p:cNvSpPr>
            <p:nvPr/>
          </p:nvSpPr>
          <p:spPr bwMode="auto">
            <a:xfrm>
              <a:off x="10638752" y="11912218"/>
              <a:ext cx="459422" cy="819071"/>
            </a:xfrm>
            <a:custGeom>
              <a:avLst/>
              <a:gdLst>
                <a:gd name="T0" fmla="*/ 0 w 396"/>
                <a:gd name="T1" fmla="*/ 686 h 706"/>
                <a:gd name="T2" fmla="*/ 396 w 396"/>
                <a:gd name="T3" fmla="*/ 706 h 706"/>
                <a:gd name="T4" fmla="*/ 176 w 396"/>
                <a:gd name="T5" fmla="*/ 0 h 706"/>
                <a:gd name="T6" fmla="*/ 0 w 396"/>
                <a:gd name="T7" fmla="*/ 686 h 706"/>
              </a:gdLst>
              <a:ahLst/>
              <a:cxnLst>
                <a:cxn ang="0">
                  <a:pos x="T0" y="T1"/>
                </a:cxn>
                <a:cxn ang="0">
                  <a:pos x="T2" y="T3"/>
                </a:cxn>
                <a:cxn ang="0">
                  <a:pos x="T4" y="T5"/>
                </a:cxn>
                <a:cxn ang="0">
                  <a:pos x="T6" y="T7"/>
                </a:cxn>
              </a:cxnLst>
              <a:rect l="0" t="0" r="r" b="b"/>
              <a:pathLst>
                <a:path w="396" h="706">
                  <a:moveTo>
                    <a:pt x="0" y="686"/>
                  </a:moveTo>
                  <a:lnTo>
                    <a:pt x="396" y="706"/>
                  </a:lnTo>
                  <a:lnTo>
                    <a:pt x="176" y="0"/>
                  </a:lnTo>
                  <a:lnTo>
                    <a:pt x="0" y="686"/>
                  </a:lnTo>
                  <a:close/>
                </a:path>
              </a:pathLst>
            </a:custGeom>
            <a:solidFill>
              <a:srgbClr val="003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8" name="Freeform 22"/>
            <p:cNvSpPr>
              <a:spLocks/>
            </p:cNvSpPr>
            <p:nvPr/>
          </p:nvSpPr>
          <p:spPr bwMode="auto">
            <a:xfrm>
              <a:off x="9651701" y="13322877"/>
              <a:ext cx="1016299" cy="1200764"/>
            </a:xfrm>
            <a:custGeom>
              <a:avLst/>
              <a:gdLst>
                <a:gd name="T0" fmla="*/ 876 w 876"/>
                <a:gd name="T1" fmla="*/ 20 h 1035"/>
                <a:gd name="T2" fmla="*/ 480 w 876"/>
                <a:gd name="T3" fmla="*/ 0 h 1035"/>
                <a:gd name="T4" fmla="*/ 0 w 876"/>
                <a:gd name="T5" fmla="*/ 1035 h 1035"/>
                <a:gd name="T6" fmla="*/ 678 w 876"/>
                <a:gd name="T7" fmla="*/ 841 h 1035"/>
                <a:gd name="T8" fmla="*/ 876 w 876"/>
                <a:gd name="T9" fmla="*/ 20 h 1035"/>
              </a:gdLst>
              <a:ahLst/>
              <a:cxnLst>
                <a:cxn ang="0">
                  <a:pos x="T0" y="T1"/>
                </a:cxn>
                <a:cxn ang="0">
                  <a:pos x="T2" y="T3"/>
                </a:cxn>
                <a:cxn ang="0">
                  <a:pos x="T4" y="T5"/>
                </a:cxn>
                <a:cxn ang="0">
                  <a:pos x="T6" y="T7"/>
                </a:cxn>
                <a:cxn ang="0">
                  <a:pos x="T8" y="T9"/>
                </a:cxn>
              </a:cxnLst>
              <a:rect l="0" t="0" r="r" b="b"/>
              <a:pathLst>
                <a:path w="876" h="1035">
                  <a:moveTo>
                    <a:pt x="876" y="20"/>
                  </a:moveTo>
                  <a:lnTo>
                    <a:pt x="480" y="0"/>
                  </a:lnTo>
                  <a:lnTo>
                    <a:pt x="0" y="1035"/>
                  </a:lnTo>
                  <a:lnTo>
                    <a:pt x="678" y="841"/>
                  </a:lnTo>
                  <a:lnTo>
                    <a:pt x="876" y="20"/>
                  </a:lnTo>
                  <a:close/>
                </a:path>
              </a:pathLst>
            </a:custGeom>
            <a:solidFill>
              <a:srgbClr val="0018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49" name="TextBox 48"/>
          <p:cNvSpPr txBox="1"/>
          <p:nvPr/>
        </p:nvSpPr>
        <p:spPr>
          <a:xfrm>
            <a:off x="4498621" y="5799017"/>
            <a:ext cx="7885759" cy="261610"/>
          </a:xfrm>
          <a:prstGeom prst="rect">
            <a:avLst/>
          </a:prstGeom>
          <a:noFill/>
        </p:spPr>
        <p:txBody>
          <a:bodyPr wrap="square" rtlCol="0">
            <a:spAutoFit/>
          </a:bodyPr>
          <a:lstStyle/>
          <a:p>
            <a:r>
              <a:rPr lang="en-GB" sz="1100" dirty="0">
                <a:solidFill>
                  <a:schemeClr val="accent3"/>
                </a:solidFill>
              </a:rPr>
              <a:t>Source: </a:t>
            </a:r>
            <a:r>
              <a:rPr lang="en-US" sz="1100" dirty="0">
                <a:solidFill>
                  <a:schemeClr val="accent3"/>
                </a:solidFill>
              </a:rPr>
              <a:t>OECD analysis of data collected by The Illinois Blockchain Initiative (March 2018)</a:t>
            </a:r>
            <a:endParaRPr lang="en-GB" sz="1100" dirty="0">
              <a:solidFill>
                <a:schemeClr val="accent3"/>
              </a:solidFill>
            </a:endParaRPr>
          </a:p>
        </p:txBody>
      </p:sp>
    </p:spTree>
    <p:extLst>
      <p:ext uri="{BB962C8B-B14F-4D97-AF65-F5344CB8AC3E}">
        <p14:creationId xmlns:p14="http://schemas.microsoft.com/office/powerpoint/2010/main" val="3604400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F99E629-D198-47C2-BD25-8F19ED39F144}"/>
              </a:ext>
            </a:extLst>
          </p:cNvPr>
          <p:cNvSpPr txBox="1"/>
          <p:nvPr/>
        </p:nvSpPr>
        <p:spPr>
          <a:xfrm>
            <a:off x="355062" y="523413"/>
            <a:ext cx="11240038" cy="954107"/>
          </a:xfrm>
          <a:prstGeom prst="rect">
            <a:avLst/>
          </a:prstGeom>
          <a:noFill/>
        </p:spPr>
        <p:txBody>
          <a:bodyPr wrap="square" rtlCol="0">
            <a:spAutoFit/>
          </a:bodyPr>
          <a:lstStyle/>
          <a:p>
            <a:pPr algn="ctr"/>
            <a:r>
              <a:rPr lang="en-US" sz="2800" spc="300" dirty="0">
                <a:blipFill>
                  <a:blip r:embed="rId3"/>
                  <a:stretch>
                    <a:fillRect/>
                  </a:stretch>
                </a:blipFill>
                <a:latin typeface="Lato Black" panose="020F0A02020204030203" pitchFamily="34" charset="0"/>
              </a:rPr>
              <a:t>CURRENT TOOLS AND METHODS AND HOW THEY ARE USED ARE FAILING GOVERNMENTS</a:t>
            </a:r>
          </a:p>
        </p:txBody>
      </p:sp>
      <p:sp>
        <p:nvSpPr>
          <p:cNvPr id="17" name="Rectangle 16">
            <a:extLst>
              <a:ext uri="{FF2B5EF4-FFF2-40B4-BE49-F238E27FC236}">
                <a16:creationId xmlns:a16="http://schemas.microsoft.com/office/drawing/2014/main" id="{A6C7408B-3DD1-49A1-BA45-1FB08F95F355}"/>
              </a:ext>
            </a:extLst>
          </p:cNvPr>
          <p:cNvSpPr/>
          <p:nvPr/>
        </p:nvSpPr>
        <p:spPr>
          <a:xfrm>
            <a:off x="182880" y="6540879"/>
            <a:ext cx="4644019" cy="230832"/>
          </a:xfrm>
          <a:prstGeom prst="rect">
            <a:avLst/>
          </a:prstGeom>
          <a:solidFill>
            <a:schemeClr val="bg1"/>
          </a:solidFill>
          <a:ln>
            <a:noFill/>
          </a:ln>
        </p:spPr>
        <p:txBody>
          <a:bodyPr wrap="square">
            <a:spAutoFit/>
          </a:bodyPr>
          <a:lstStyle/>
          <a:p>
            <a:pPr lvl="0">
              <a:lnSpc>
                <a:spcPct val="90000"/>
              </a:lnSpc>
              <a:spcBef>
                <a:spcPts val="1000"/>
              </a:spcBef>
              <a:defRPr/>
            </a:pPr>
            <a:r>
              <a:rPr lang="en-US" sz="1000" spc="100" dirty="0">
                <a:solidFill>
                  <a:schemeClr val="accent1">
                    <a:lumMod val="50000"/>
                  </a:schemeClr>
                </a:solidFill>
                <a:latin typeface="Lato" panose="020F0502020204030203" pitchFamily="34" charset="0"/>
              </a:rPr>
              <a:t>AIG EXPERT GROUP MEETING IN PARIS, OECD, 29-05-2019</a:t>
            </a:r>
          </a:p>
        </p:txBody>
      </p:sp>
      <p:cxnSp>
        <p:nvCxnSpPr>
          <p:cNvPr id="7" name="Straight Connector 6"/>
          <p:cNvCxnSpPr/>
          <p:nvPr/>
        </p:nvCxnSpPr>
        <p:spPr>
          <a:xfrm>
            <a:off x="7071610" y="1661506"/>
            <a:ext cx="53163" cy="4433777"/>
          </a:xfrm>
          <a:prstGeom prst="line">
            <a:avLst/>
          </a:prstGeom>
        </p:spPr>
        <p:style>
          <a:lnRef idx="3">
            <a:schemeClr val="accent1"/>
          </a:lnRef>
          <a:fillRef idx="0">
            <a:schemeClr val="accent1"/>
          </a:fillRef>
          <a:effectRef idx="2">
            <a:schemeClr val="accent1"/>
          </a:effectRef>
          <a:fontRef idx="minor">
            <a:schemeClr val="tx1"/>
          </a:fontRef>
        </p:style>
      </p:cxnSp>
      <p:sp>
        <p:nvSpPr>
          <p:cNvPr id="18" name="Frame 17"/>
          <p:cNvSpPr/>
          <p:nvPr/>
        </p:nvSpPr>
        <p:spPr>
          <a:xfrm>
            <a:off x="0" y="-57150"/>
            <a:ext cx="12192000" cy="6915149"/>
          </a:xfrm>
          <a:prstGeom prst="frame">
            <a:avLst>
              <a:gd name="adj1" fmla="val 1481"/>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16222B"/>
              </a:solidFill>
              <a:effectLst/>
              <a:uLnTx/>
              <a:uFillTx/>
              <a:latin typeface="Lato"/>
              <a:ea typeface="+mn-ea"/>
              <a:cs typeface="+mn-cs"/>
            </a:endParaRPr>
          </a:p>
        </p:txBody>
      </p:sp>
      <p:sp>
        <p:nvSpPr>
          <p:cNvPr id="19" name="Rectangle 18">
            <a:extLst>
              <a:ext uri="{FF2B5EF4-FFF2-40B4-BE49-F238E27FC236}">
                <a16:creationId xmlns:a16="http://schemas.microsoft.com/office/drawing/2014/main" id="{AA12EAA5-49CB-414E-ABD3-EF155937362A}"/>
              </a:ext>
            </a:extLst>
          </p:cNvPr>
          <p:cNvSpPr/>
          <p:nvPr/>
        </p:nvSpPr>
        <p:spPr>
          <a:xfrm>
            <a:off x="7260264" y="2201014"/>
            <a:ext cx="4334836" cy="3354765"/>
          </a:xfrm>
          <a:prstGeom prst="rect">
            <a:avLst/>
          </a:prstGeom>
        </p:spPr>
        <p:txBody>
          <a:bodyPr wrap="square" anchor="ctr">
            <a:spAutoFit/>
          </a:bodyPr>
          <a:lstStyle/>
          <a:p>
            <a:r>
              <a:rPr lang="en-GB" sz="2400" b="1" i="1" dirty="0">
                <a:solidFill>
                  <a:schemeClr val="accent5"/>
                </a:solidFill>
              </a:rPr>
              <a:t>Foresight activities tend to be </a:t>
            </a:r>
            <a:r>
              <a:rPr lang="en-GB" sz="2400" b="1" i="1" dirty="0" err="1">
                <a:solidFill>
                  <a:schemeClr val="accent5"/>
                </a:solidFill>
              </a:rPr>
              <a:t>silod</a:t>
            </a:r>
            <a:r>
              <a:rPr lang="en-GB" sz="2400" b="1" i="1" dirty="0">
                <a:solidFill>
                  <a:schemeClr val="accent5"/>
                </a:solidFill>
              </a:rPr>
              <a:t> and do not translate in actively exploring options</a:t>
            </a:r>
            <a:endParaRPr lang="et-EE" sz="2400" b="1" i="1" dirty="0">
              <a:solidFill>
                <a:schemeClr val="accent5"/>
              </a:solidFill>
            </a:endParaRPr>
          </a:p>
          <a:p>
            <a:r>
              <a:rPr lang="en-GB" sz="2000" dirty="0">
                <a:solidFill>
                  <a:schemeClr val="accent5"/>
                </a:solidFill>
              </a:rPr>
              <a:t>This does not help governments to deal with </a:t>
            </a:r>
            <a:r>
              <a:rPr lang="en-US" sz="2000" dirty="0">
                <a:solidFill>
                  <a:schemeClr val="accent5"/>
                </a:solidFill>
              </a:rPr>
              <a:t>deal with complex and fast-evolving new technologies.  This means that anticipatory innovation governance should blend foresight, engagement and reflexivity into an integrated and systemic approach.</a:t>
            </a:r>
            <a:endParaRPr lang="en-GB" sz="2000" dirty="0">
              <a:solidFill>
                <a:schemeClr val="accent5"/>
              </a:solidFil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4079" y="2058083"/>
            <a:ext cx="6662181" cy="3498167"/>
          </a:xfrm>
          <a:prstGeom prst="rect">
            <a:avLst/>
          </a:prstGeom>
        </p:spPr>
      </p:pic>
    </p:spTree>
    <p:extLst>
      <p:ext uri="{BB962C8B-B14F-4D97-AF65-F5344CB8AC3E}">
        <p14:creationId xmlns:p14="http://schemas.microsoft.com/office/powerpoint/2010/main" val="818338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9697800" y="-1520250"/>
            <a:ext cx="6210300" cy="5273676"/>
            <a:chOff x="-8542338" y="1584325"/>
            <a:chExt cx="6210300" cy="5273676"/>
          </a:xfrm>
        </p:grpSpPr>
        <p:sp>
          <p:nvSpPr>
            <p:cNvPr id="6" name="Freeform 5"/>
            <p:cNvSpPr>
              <a:spLocks/>
            </p:cNvSpPr>
            <p:nvPr/>
          </p:nvSpPr>
          <p:spPr bwMode="auto">
            <a:xfrm>
              <a:off x="-6326188" y="2851150"/>
              <a:ext cx="1673225" cy="1890713"/>
            </a:xfrm>
            <a:custGeom>
              <a:avLst/>
              <a:gdLst>
                <a:gd name="T0" fmla="*/ 0 w 1054"/>
                <a:gd name="T1" fmla="*/ 103 h 1191"/>
                <a:gd name="T2" fmla="*/ 1054 w 1054"/>
                <a:gd name="T3" fmla="*/ 0 h 1191"/>
                <a:gd name="T4" fmla="*/ 76 w 1054"/>
                <a:gd name="T5" fmla="*/ 1191 h 1191"/>
                <a:gd name="T6" fmla="*/ 0 w 1054"/>
                <a:gd name="T7" fmla="*/ 103 h 1191"/>
              </a:gdLst>
              <a:ahLst/>
              <a:cxnLst>
                <a:cxn ang="0">
                  <a:pos x="T0" y="T1"/>
                </a:cxn>
                <a:cxn ang="0">
                  <a:pos x="T2" y="T3"/>
                </a:cxn>
                <a:cxn ang="0">
                  <a:pos x="T4" y="T5"/>
                </a:cxn>
                <a:cxn ang="0">
                  <a:pos x="T6" y="T7"/>
                </a:cxn>
              </a:cxnLst>
              <a:rect l="0" t="0" r="r" b="b"/>
              <a:pathLst>
                <a:path w="1054" h="1191">
                  <a:moveTo>
                    <a:pt x="0" y="103"/>
                  </a:moveTo>
                  <a:lnTo>
                    <a:pt x="1054" y="0"/>
                  </a:lnTo>
                  <a:lnTo>
                    <a:pt x="76" y="1191"/>
                  </a:lnTo>
                  <a:lnTo>
                    <a:pt x="0" y="103"/>
                  </a:lnTo>
                  <a:close/>
                </a:path>
              </a:pathLst>
            </a:custGeom>
            <a:solidFill>
              <a:srgbClr val="6E82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 name="Freeform 6"/>
            <p:cNvSpPr>
              <a:spLocks/>
            </p:cNvSpPr>
            <p:nvPr/>
          </p:nvSpPr>
          <p:spPr bwMode="auto">
            <a:xfrm>
              <a:off x="-6205538" y="2851150"/>
              <a:ext cx="2216150" cy="2185988"/>
            </a:xfrm>
            <a:custGeom>
              <a:avLst/>
              <a:gdLst>
                <a:gd name="T0" fmla="*/ 978 w 1396"/>
                <a:gd name="T1" fmla="*/ 0 h 1377"/>
                <a:gd name="T2" fmla="*/ 1396 w 1396"/>
                <a:gd name="T3" fmla="*/ 1377 h 1377"/>
                <a:gd name="T4" fmla="*/ 0 w 1396"/>
                <a:gd name="T5" fmla="*/ 1191 h 1377"/>
                <a:gd name="T6" fmla="*/ 978 w 1396"/>
                <a:gd name="T7" fmla="*/ 0 h 1377"/>
              </a:gdLst>
              <a:ahLst/>
              <a:cxnLst>
                <a:cxn ang="0">
                  <a:pos x="T0" y="T1"/>
                </a:cxn>
                <a:cxn ang="0">
                  <a:pos x="T2" y="T3"/>
                </a:cxn>
                <a:cxn ang="0">
                  <a:pos x="T4" y="T5"/>
                </a:cxn>
                <a:cxn ang="0">
                  <a:pos x="T6" y="T7"/>
                </a:cxn>
              </a:cxnLst>
              <a:rect l="0" t="0" r="r" b="b"/>
              <a:pathLst>
                <a:path w="1396" h="1377">
                  <a:moveTo>
                    <a:pt x="978" y="0"/>
                  </a:moveTo>
                  <a:lnTo>
                    <a:pt x="1396" y="1377"/>
                  </a:lnTo>
                  <a:lnTo>
                    <a:pt x="0" y="1191"/>
                  </a:lnTo>
                  <a:lnTo>
                    <a:pt x="978" y="0"/>
                  </a:lnTo>
                  <a:close/>
                </a:path>
              </a:pathLst>
            </a:custGeom>
            <a:solidFill>
              <a:srgbClr val="3F6C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 name="Freeform 7"/>
            <p:cNvSpPr>
              <a:spLocks/>
            </p:cNvSpPr>
            <p:nvPr/>
          </p:nvSpPr>
          <p:spPr bwMode="auto">
            <a:xfrm>
              <a:off x="-6205538" y="4741863"/>
              <a:ext cx="2216150" cy="1808163"/>
            </a:xfrm>
            <a:custGeom>
              <a:avLst/>
              <a:gdLst>
                <a:gd name="T0" fmla="*/ 0 w 1396"/>
                <a:gd name="T1" fmla="*/ 0 h 1139"/>
                <a:gd name="T2" fmla="*/ 588 w 1396"/>
                <a:gd name="T3" fmla="*/ 1139 h 1139"/>
                <a:gd name="T4" fmla="*/ 1396 w 1396"/>
                <a:gd name="T5" fmla="*/ 186 h 1139"/>
                <a:gd name="T6" fmla="*/ 0 w 1396"/>
                <a:gd name="T7" fmla="*/ 0 h 1139"/>
              </a:gdLst>
              <a:ahLst/>
              <a:cxnLst>
                <a:cxn ang="0">
                  <a:pos x="T0" y="T1"/>
                </a:cxn>
                <a:cxn ang="0">
                  <a:pos x="T2" y="T3"/>
                </a:cxn>
                <a:cxn ang="0">
                  <a:pos x="T4" y="T5"/>
                </a:cxn>
                <a:cxn ang="0">
                  <a:pos x="T6" y="T7"/>
                </a:cxn>
              </a:cxnLst>
              <a:rect l="0" t="0" r="r" b="b"/>
              <a:pathLst>
                <a:path w="1396" h="1139">
                  <a:moveTo>
                    <a:pt x="0" y="0"/>
                  </a:moveTo>
                  <a:lnTo>
                    <a:pt x="588" y="1139"/>
                  </a:lnTo>
                  <a:lnTo>
                    <a:pt x="1396" y="186"/>
                  </a:lnTo>
                  <a:lnTo>
                    <a:pt x="0" y="0"/>
                  </a:lnTo>
                  <a:close/>
                </a:path>
              </a:pathLst>
            </a:custGeom>
            <a:solidFill>
              <a:srgbClr val="105A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 name="Freeform 8"/>
            <p:cNvSpPr>
              <a:spLocks/>
            </p:cNvSpPr>
            <p:nvPr/>
          </p:nvSpPr>
          <p:spPr bwMode="auto">
            <a:xfrm>
              <a:off x="-7843838" y="3014663"/>
              <a:ext cx="1638300" cy="1727200"/>
            </a:xfrm>
            <a:custGeom>
              <a:avLst/>
              <a:gdLst>
                <a:gd name="T0" fmla="*/ 1032 w 1032"/>
                <a:gd name="T1" fmla="*/ 1088 h 1088"/>
                <a:gd name="T2" fmla="*/ 0 w 1032"/>
                <a:gd name="T3" fmla="*/ 1080 h 1088"/>
                <a:gd name="T4" fmla="*/ 956 w 1032"/>
                <a:gd name="T5" fmla="*/ 0 h 1088"/>
                <a:gd name="T6" fmla="*/ 1032 w 1032"/>
                <a:gd name="T7" fmla="*/ 1088 h 1088"/>
              </a:gdLst>
              <a:ahLst/>
              <a:cxnLst>
                <a:cxn ang="0">
                  <a:pos x="T0" y="T1"/>
                </a:cxn>
                <a:cxn ang="0">
                  <a:pos x="T2" y="T3"/>
                </a:cxn>
                <a:cxn ang="0">
                  <a:pos x="T4" y="T5"/>
                </a:cxn>
                <a:cxn ang="0">
                  <a:pos x="T6" y="T7"/>
                </a:cxn>
              </a:cxnLst>
              <a:rect l="0" t="0" r="r" b="b"/>
              <a:pathLst>
                <a:path w="1032" h="1088">
                  <a:moveTo>
                    <a:pt x="1032" y="1088"/>
                  </a:moveTo>
                  <a:lnTo>
                    <a:pt x="0" y="1080"/>
                  </a:lnTo>
                  <a:lnTo>
                    <a:pt x="956" y="0"/>
                  </a:lnTo>
                  <a:lnTo>
                    <a:pt x="1032" y="1088"/>
                  </a:lnTo>
                  <a:close/>
                </a:path>
              </a:pathLst>
            </a:custGeom>
            <a:solidFill>
              <a:srgbClr val="9892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 name="Freeform 9"/>
            <p:cNvSpPr>
              <a:spLocks/>
            </p:cNvSpPr>
            <p:nvPr/>
          </p:nvSpPr>
          <p:spPr bwMode="auto">
            <a:xfrm>
              <a:off x="-4652963" y="2851150"/>
              <a:ext cx="1971675" cy="2185988"/>
            </a:xfrm>
            <a:custGeom>
              <a:avLst/>
              <a:gdLst>
                <a:gd name="T0" fmla="*/ 418 w 1242"/>
                <a:gd name="T1" fmla="*/ 1377 h 1377"/>
                <a:gd name="T2" fmla="*/ 0 w 1242"/>
                <a:gd name="T3" fmla="*/ 0 h 1377"/>
                <a:gd name="T4" fmla="*/ 1242 w 1242"/>
                <a:gd name="T5" fmla="*/ 803 h 1377"/>
                <a:gd name="T6" fmla="*/ 418 w 1242"/>
                <a:gd name="T7" fmla="*/ 1377 h 1377"/>
              </a:gdLst>
              <a:ahLst/>
              <a:cxnLst>
                <a:cxn ang="0">
                  <a:pos x="T0" y="T1"/>
                </a:cxn>
                <a:cxn ang="0">
                  <a:pos x="T2" y="T3"/>
                </a:cxn>
                <a:cxn ang="0">
                  <a:pos x="T4" y="T5"/>
                </a:cxn>
                <a:cxn ang="0">
                  <a:pos x="T6" y="T7"/>
                </a:cxn>
              </a:cxnLst>
              <a:rect l="0" t="0" r="r" b="b"/>
              <a:pathLst>
                <a:path w="1242" h="1377">
                  <a:moveTo>
                    <a:pt x="418" y="1377"/>
                  </a:moveTo>
                  <a:lnTo>
                    <a:pt x="0" y="0"/>
                  </a:lnTo>
                  <a:lnTo>
                    <a:pt x="1242" y="803"/>
                  </a:lnTo>
                  <a:lnTo>
                    <a:pt x="418" y="1377"/>
                  </a:lnTo>
                  <a:close/>
                </a:path>
              </a:pathLst>
            </a:custGeom>
            <a:solidFill>
              <a:srgbClr val="105A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 name="Freeform 10"/>
            <p:cNvSpPr>
              <a:spLocks/>
            </p:cNvSpPr>
            <p:nvPr/>
          </p:nvSpPr>
          <p:spPr bwMode="auto">
            <a:xfrm>
              <a:off x="-7843838" y="4729163"/>
              <a:ext cx="1638300" cy="1893888"/>
            </a:xfrm>
            <a:custGeom>
              <a:avLst/>
              <a:gdLst>
                <a:gd name="T0" fmla="*/ 0 w 1032"/>
                <a:gd name="T1" fmla="*/ 0 h 1193"/>
                <a:gd name="T2" fmla="*/ 1032 w 1032"/>
                <a:gd name="T3" fmla="*/ 8 h 1193"/>
                <a:gd name="T4" fmla="*/ 608 w 1032"/>
                <a:gd name="T5" fmla="*/ 1193 h 1193"/>
                <a:gd name="T6" fmla="*/ 0 w 1032"/>
                <a:gd name="T7" fmla="*/ 0 h 1193"/>
              </a:gdLst>
              <a:ahLst/>
              <a:cxnLst>
                <a:cxn ang="0">
                  <a:pos x="T0" y="T1"/>
                </a:cxn>
                <a:cxn ang="0">
                  <a:pos x="T2" y="T3"/>
                </a:cxn>
                <a:cxn ang="0">
                  <a:pos x="T4" y="T5"/>
                </a:cxn>
                <a:cxn ang="0">
                  <a:pos x="T6" y="T7"/>
                </a:cxn>
              </a:cxnLst>
              <a:rect l="0" t="0" r="r" b="b"/>
              <a:pathLst>
                <a:path w="1032" h="1193">
                  <a:moveTo>
                    <a:pt x="0" y="0"/>
                  </a:moveTo>
                  <a:lnTo>
                    <a:pt x="1032" y="8"/>
                  </a:lnTo>
                  <a:lnTo>
                    <a:pt x="608" y="1193"/>
                  </a:lnTo>
                  <a:lnTo>
                    <a:pt x="0" y="0"/>
                  </a:lnTo>
                  <a:close/>
                </a:path>
              </a:pathLst>
            </a:custGeom>
            <a:solidFill>
              <a:srgbClr val="6E82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 name="Freeform 11"/>
            <p:cNvSpPr>
              <a:spLocks/>
            </p:cNvSpPr>
            <p:nvPr/>
          </p:nvSpPr>
          <p:spPr bwMode="auto">
            <a:xfrm>
              <a:off x="-5272088" y="5037138"/>
              <a:ext cx="1549400" cy="1820863"/>
            </a:xfrm>
            <a:custGeom>
              <a:avLst/>
              <a:gdLst>
                <a:gd name="T0" fmla="*/ 808 w 976"/>
                <a:gd name="T1" fmla="*/ 0 h 1147"/>
                <a:gd name="T2" fmla="*/ 976 w 976"/>
                <a:gd name="T3" fmla="*/ 1147 h 1147"/>
                <a:gd name="T4" fmla="*/ 0 w 976"/>
                <a:gd name="T5" fmla="*/ 953 h 1147"/>
                <a:gd name="T6" fmla="*/ 808 w 976"/>
                <a:gd name="T7" fmla="*/ 0 h 1147"/>
              </a:gdLst>
              <a:ahLst/>
              <a:cxnLst>
                <a:cxn ang="0">
                  <a:pos x="T0" y="T1"/>
                </a:cxn>
                <a:cxn ang="0">
                  <a:pos x="T2" y="T3"/>
                </a:cxn>
                <a:cxn ang="0">
                  <a:pos x="T4" y="T5"/>
                </a:cxn>
                <a:cxn ang="0">
                  <a:pos x="T6" y="T7"/>
                </a:cxn>
              </a:cxnLst>
              <a:rect l="0" t="0" r="r" b="b"/>
              <a:pathLst>
                <a:path w="976" h="1147">
                  <a:moveTo>
                    <a:pt x="808" y="0"/>
                  </a:moveTo>
                  <a:lnTo>
                    <a:pt x="976" y="1147"/>
                  </a:lnTo>
                  <a:lnTo>
                    <a:pt x="0" y="953"/>
                  </a:lnTo>
                  <a:lnTo>
                    <a:pt x="808" y="0"/>
                  </a:lnTo>
                  <a:close/>
                </a:path>
              </a:pathLst>
            </a:custGeom>
            <a:solidFill>
              <a:srgbClr val="004B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 name="Freeform 12"/>
            <p:cNvSpPr>
              <a:spLocks/>
            </p:cNvSpPr>
            <p:nvPr/>
          </p:nvSpPr>
          <p:spPr bwMode="auto">
            <a:xfrm>
              <a:off x="-6878638" y="4741863"/>
              <a:ext cx="1606550" cy="1881188"/>
            </a:xfrm>
            <a:custGeom>
              <a:avLst/>
              <a:gdLst>
                <a:gd name="T0" fmla="*/ 0 w 1012"/>
                <a:gd name="T1" fmla="*/ 1185 h 1185"/>
                <a:gd name="T2" fmla="*/ 1012 w 1012"/>
                <a:gd name="T3" fmla="*/ 1139 h 1185"/>
                <a:gd name="T4" fmla="*/ 424 w 1012"/>
                <a:gd name="T5" fmla="*/ 0 h 1185"/>
                <a:gd name="T6" fmla="*/ 0 w 1012"/>
                <a:gd name="T7" fmla="*/ 1185 h 1185"/>
              </a:gdLst>
              <a:ahLst/>
              <a:cxnLst>
                <a:cxn ang="0">
                  <a:pos x="T0" y="T1"/>
                </a:cxn>
                <a:cxn ang="0">
                  <a:pos x="T2" y="T3"/>
                </a:cxn>
                <a:cxn ang="0">
                  <a:pos x="T4" y="T5"/>
                </a:cxn>
                <a:cxn ang="0">
                  <a:pos x="T6" y="T7"/>
                </a:cxn>
              </a:cxnLst>
              <a:rect l="0" t="0" r="r" b="b"/>
              <a:pathLst>
                <a:path w="1012" h="1185">
                  <a:moveTo>
                    <a:pt x="0" y="1185"/>
                  </a:moveTo>
                  <a:lnTo>
                    <a:pt x="1012" y="1139"/>
                  </a:lnTo>
                  <a:lnTo>
                    <a:pt x="424" y="0"/>
                  </a:lnTo>
                  <a:lnTo>
                    <a:pt x="0" y="1185"/>
                  </a:lnTo>
                  <a:close/>
                </a:path>
              </a:pathLst>
            </a:custGeom>
            <a:solidFill>
              <a:srgbClr val="3F6C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 name="Freeform 13"/>
            <p:cNvSpPr>
              <a:spLocks/>
            </p:cNvSpPr>
            <p:nvPr/>
          </p:nvSpPr>
          <p:spPr bwMode="auto">
            <a:xfrm>
              <a:off x="-6326188" y="1584325"/>
              <a:ext cx="1673225" cy="1430338"/>
            </a:xfrm>
            <a:custGeom>
              <a:avLst/>
              <a:gdLst>
                <a:gd name="T0" fmla="*/ 0 w 1054"/>
                <a:gd name="T1" fmla="*/ 901 h 901"/>
                <a:gd name="T2" fmla="*/ 1054 w 1054"/>
                <a:gd name="T3" fmla="*/ 798 h 901"/>
                <a:gd name="T4" fmla="*/ 1054 w 1054"/>
                <a:gd name="T5" fmla="*/ 798 h 901"/>
                <a:gd name="T6" fmla="*/ 1020 w 1054"/>
                <a:gd name="T7" fmla="*/ 672 h 901"/>
                <a:gd name="T8" fmla="*/ 940 w 1054"/>
                <a:gd name="T9" fmla="*/ 394 h 901"/>
                <a:gd name="T10" fmla="*/ 898 w 1054"/>
                <a:gd name="T11" fmla="*/ 248 h 901"/>
                <a:gd name="T12" fmla="*/ 860 w 1054"/>
                <a:gd name="T13" fmla="*/ 120 h 901"/>
                <a:gd name="T14" fmla="*/ 830 w 1054"/>
                <a:gd name="T15" fmla="*/ 32 h 901"/>
                <a:gd name="T16" fmla="*/ 820 w 1054"/>
                <a:gd name="T17" fmla="*/ 8 h 901"/>
                <a:gd name="T18" fmla="*/ 816 w 1054"/>
                <a:gd name="T19" fmla="*/ 2 h 901"/>
                <a:gd name="T20" fmla="*/ 814 w 1054"/>
                <a:gd name="T21" fmla="*/ 0 h 901"/>
                <a:gd name="T22" fmla="*/ 814 w 1054"/>
                <a:gd name="T23" fmla="*/ 0 h 901"/>
                <a:gd name="T24" fmla="*/ 774 w 1054"/>
                <a:gd name="T25" fmla="*/ 42 h 901"/>
                <a:gd name="T26" fmla="*/ 680 w 1054"/>
                <a:gd name="T27" fmla="*/ 146 h 901"/>
                <a:gd name="T28" fmla="*/ 400 w 1054"/>
                <a:gd name="T29" fmla="*/ 454 h 901"/>
                <a:gd name="T30" fmla="*/ 0 w 1054"/>
                <a:gd name="T31" fmla="*/ 901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4" h="901">
                  <a:moveTo>
                    <a:pt x="0" y="901"/>
                  </a:moveTo>
                  <a:lnTo>
                    <a:pt x="1054" y="798"/>
                  </a:lnTo>
                  <a:lnTo>
                    <a:pt x="1054" y="798"/>
                  </a:lnTo>
                  <a:lnTo>
                    <a:pt x="1020" y="672"/>
                  </a:lnTo>
                  <a:lnTo>
                    <a:pt x="940" y="394"/>
                  </a:lnTo>
                  <a:lnTo>
                    <a:pt x="898" y="248"/>
                  </a:lnTo>
                  <a:lnTo>
                    <a:pt x="860" y="120"/>
                  </a:lnTo>
                  <a:lnTo>
                    <a:pt x="830" y="32"/>
                  </a:lnTo>
                  <a:lnTo>
                    <a:pt x="820" y="8"/>
                  </a:lnTo>
                  <a:lnTo>
                    <a:pt x="816" y="2"/>
                  </a:lnTo>
                  <a:lnTo>
                    <a:pt x="814" y="0"/>
                  </a:lnTo>
                  <a:lnTo>
                    <a:pt x="814" y="0"/>
                  </a:lnTo>
                  <a:lnTo>
                    <a:pt x="774" y="42"/>
                  </a:lnTo>
                  <a:lnTo>
                    <a:pt x="680" y="146"/>
                  </a:lnTo>
                  <a:lnTo>
                    <a:pt x="400" y="454"/>
                  </a:lnTo>
                  <a:lnTo>
                    <a:pt x="0" y="901"/>
                  </a:lnTo>
                  <a:close/>
                </a:path>
              </a:pathLst>
            </a:custGeom>
            <a:solidFill>
              <a:srgbClr val="3F6C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0" name="Freeform 14"/>
            <p:cNvSpPr>
              <a:spLocks/>
            </p:cNvSpPr>
            <p:nvPr/>
          </p:nvSpPr>
          <p:spPr bwMode="auto">
            <a:xfrm>
              <a:off x="-6326188" y="1584325"/>
              <a:ext cx="1673225" cy="1430338"/>
            </a:xfrm>
            <a:custGeom>
              <a:avLst/>
              <a:gdLst>
                <a:gd name="T0" fmla="*/ 0 w 1054"/>
                <a:gd name="T1" fmla="*/ 901 h 901"/>
                <a:gd name="T2" fmla="*/ 1054 w 1054"/>
                <a:gd name="T3" fmla="*/ 798 h 901"/>
                <a:gd name="T4" fmla="*/ 1054 w 1054"/>
                <a:gd name="T5" fmla="*/ 798 h 901"/>
                <a:gd name="T6" fmla="*/ 1020 w 1054"/>
                <a:gd name="T7" fmla="*/ 672 h 901"/>
                <a:gd name="T8" fmla="*/ 940 w 1054"/>
                <a:gd name="T9" fmla="*/ 394 h 901"/>
                <a:gd name="T10" fmla="*/ 898 w 1054"/>
                <a:gd name="T11" fmla="*/ 248 h 901"/>
                <a:gd name="T12" fmla="*/ 860 w 1054"/>
                <a:gd name="T13" fmla="*/ 120 h 901"/>
                <a:gd name="T14" fmla="*/ 830 w 1054"/>
                <a:gd name="T15" fmla="*/ 32 h 901"/>
                <a:gd name="T16" fmla="*/ 820 w 1054"/>
                <a:gd name="T17" fmla="*/ 8 h 901"/>
                <a:gd name="T18" fmla="*/ 816 w 1054"/>
                <a:gd name="T19" fmla="*/ 2 h 901"/>
                <a:gd name="T20" fmla="*/ 814 w 1054"/>
                <a:gd name="T21" fmla="*/ 0 h 901"/>
                <a:gd name="T22" fmla="*/ 814 w 1054"/>
                <a:gd name="T23" fmla="*/ 0 h 901"/>
                <a:gd name="T24" fmla="*/ 774 w 1054"/>
                <a:gd name="T25" fmla="*/ 42 h 901"/>
                <a:gd name="T26" fmla="*/ 680 w 1054"/>
                <a:gd name="T27" fmla="*/ 146 h 901"/>
                <a:gd name="T28" fmla="*/ 400 w 1054"/>
                <a:gd name="T29" fmla="*/ 454 h 901"/>
                <a:gd name="T30" fmla="*/ 0 w 1054"/>
                <a:gd name="T31" fmla="*/ 901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4" h="901">
                  <a:moveTo>
                    <a:pt x="0" y="901"/>
                  </a:moveTo>
                  <a:lnTo>
                    <a:pt x="1054" y="798"/>
                  </a:lnTo>
                  <a:lnTo>
                    <a:pt x="1054" y="798"/>
                  </a:lnTo>
                  <a:lnTo>
                    <a:pt x="1020" y="672"/>
                  </a:lnTo>
                  <a:lnTo>
                    <a:pt x="940" y="394"/>
                  </a:lnTo>
                  <a:lnTo>
                    <a:pt x="898" y="248"/>
                  </a:lnTo>
                  <a:lnTo>
                    <a:pt x="860" y="120"/>
                  </a:lnTo>
                  <a:lnTo>
                    <a:pt x="830" y="32"/>
                  </a:lnTo>
                  <a:lnTo>
                    <a:pt x="820" y="8"/>
                  </a:lnTo>
                  <a:lnTo>
                    <a:pt x="816" y="2"/>
                  </a:lnTo>
                  <a:lnTo>
                    <a:pt x="814" y="0"/>
                  </a:lnTo>
                  <a:lnTo>
                    <a:pt x="814" y="0"/>
                  </a:lnTo>
                  <a:lnTo>
                    <a:pt x="774" y="42"/>
                  </a:lnTo>
                  <a:lnTo>
                    <a:pt x="680" y="146"/>
                  </a:lnTo>
                  <a:lnTo>
                    <a:pt x="400" y="454"/>
                  </a:lnTo>
                  <a:lnTo>
                    <a:pt x="0" y="90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1" name="Freeform 15"/>
            <p:cNvSpPr>
              <a:spLocks/>
            </p:cNvSpPr>
            <p:nvPr/>
          </p:nvSpPr>
          <p:spPr bwMode="auto">
            <a:xfrm>
              <a:off x="-8542338" y="3014663"/>
              <a:ext cx="2216150" cy="1714500"/>
            </a:xfrm>
            <a:custGeom>
              <a:avLst/>
              <a:gdLst>
                <a:gd name="T0" fmla="*/ 440 w 1396"/>
                <a:gd name="T1" fmla="*/ 1080 h 1080"/>
                <a:gd name="T2" fmla="*/ 1396 w 1396"/>
                <a:gd name="T3" fmla="*/ 0 h 1080"/>
                <a:gd name="T4" fmla="*/ 0 w 1396"/>
                <a:gd name="T5" fmla="*/ 340 h 1080"/>
                <a:gd name="T6" fmla="*/ 440 w 1396"/>
                <a:gd name="T7" fmla="*/ 1080 h 1080"/>
              </a:gdLst>
              <a:ahLst/>
              <a:cxnLst>
                <a:cxn ang="0">
                  <a:pos x="T0" y="T1"/>
                </a:cxn>
                <a:cxn ang="0">
                  <a:pos x="T2" y="T3"/>
                </a:cxn>
                <a:cxn ang="0">
                  <a:pos x="T4" y="T5"/>
                </a:cxn>
                <a:cxn ang="0">
                  <a:pos x="T6" y="T7"/>
                </a:cxn>
              </a:cxnLst>
              <a:rect l="0" t="0" r="r" b="b"/>
              <a:pathLst>
                <a:path w="1396" h="1080">
                  <a:moveTo>
                    <a:pt x="440" y="1080"/>
                  </a:moveTo>
                  <a:lnTo>
                    <a:pt x="1396" y="0"/>
                  </a:lnTo>
                  <a:lnTo>
                    <a:pt x="0" y="340"/>
                  </a:lnTo>
                  <a:lnTo>
                    <a:pt x="440" y="1080"/>
                  </a:lnTo>
                  <a:close/>
                </a:path>
              </a:pathLst>
            </a:custGeom>
            <a:solidFill>
              <a:srgbClr val="C58C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2" name="Freeform 16"/>
            <p:cNvSpPr>
              <a:spLocks/>
            </p:cNvSpPr>
            <p:nvPr/>
          </p:nvSpPr>
          <p:spPr bwMode="auto">
            <a:xfrm>
              <a:off x="-3989388" y="5037138"/>
              <a:ext cx="1028700" cy="1820863"/>
            </a:xfrm>
            <a:custGeom>
              <a:avLst/>
              <a:gdLst>
                <a:gd name="T0" fmla="*/ 0 w 648"/>
                <a:gd name="T1" fmla="*/ 0 h 1147"/>
                <a:gd name="T2" fmla="*/ 648 w 648"/>
                <a:gd name="T3" fmla="*/ 112 h 1147"/>
                <a:gd name="T4" fmla="*/ 168 w 648"/>
                <a:gd name="T5" fmla="*/ 1147 h 1147"/>
                <a:gd name="T6" fmla="*/ 0 w 648"/>
                <a:gd name="T7" fmla="*/ 0 h 1147"/>
              </a:gdLst>
              <a:ahLst/>
              <a:cxnLst>
                <a:cxn ang="0">
                  <a:pos x="T0" y="T1"/>
                </a:cxn>
                <a:cxn ang="0">
                  <a:pos x="T2" y="T3"/>
                </a:cxn>
                <a:cxn ang="0">
                  <a:pos x="T4" y="T5"/>
                </a:cxn>
                <a:cxn ang="0">
                  <a:pos x="T6" y="T7"/>
                </a:cxn>
              </a:cxnLst>
              <a:rect l="0" t="0" r="r" b="b"/>
              <a:pathLst>
                <a:path w="648" h="1147">
                  <a:moveTo>
                    <a:pt x="0" y="0"/>
                  </a:moveTo>
                  <a:lnTo>
                    <a:pt x="648" y="112"/>
                  </a:lnTo>
                  <a:lnTo>
                    <a:pt x="168" y="1147"/>
                  </a:lnTo>
                  <a:lnTo>
                    <a:pt x="0" y="0"/>
                  </a:lnTo>
                  <a:close/>
                </a:path>
              </a:pathLst>
            </a:custGeom>
            <a:solidFill>
              <a:srgbClr val="003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3" name="Freeform 17"/>
            <p:cNvSpPr>
              <a:spLocks/>
            </p:cNvSpPr>
            <p:nvPr/>
          </p:nvSpPr>
          <p:spPr bwMode="auto">
            <a:xfrm>
              <a:off x="-3989388" y="4125913"/>
              <a:ext cx="1308100" cy="1089025"/>
            </a:xfrm>
            <a:custGeom>
              <a:avLst/>
              <a:gdLst>
                <a:gd name="T0" fmla="*/ 824 w 824"/>
                <a:gd name="T1" fmla="*/ 0 h 686"/>
                <a:gd name="T2" fmla="*/ 648 w 824"/>
                <a:gd name="T3" fmla="*/ 686 h 686"/>
                <a:gd name="T4" fmla="*/ 0 w 824"/>
                <a:gd name="T5" fmla="*/ 574 h 686"/>
                <a:gd name="T6" fmla="*/ 824 w 824"/>
                <a:gd name="T7" fmla="*/ 0 h 686"/>
              </a:gdLst>
              <a:ahLst/>
              <a:cxnLst>
                <a:cxn ang="0">
                  <a:pos x="T0" y="T1"/>
                </a:cxn>
                <a:cxn ang="0">
                  <a:pos x="T2" y="T3"/>
                </a:cxn>
                <a:cxn ang="0">
                  <a:pos x="T4" y="T5"/>
                </a:cxn>
                <a:cxn ang="0">
                  <a:pos x="T6" y="T7"/>
                </a:cxn>
              </a:cxnLst>
              <a:rect l="0" t="0" r="r" b="b"/>
              <a:pathLst>
                <a:path w="824" h="686">
                  <a:moveTo>
                    <a:pt x="824" y="0"/>
                  </a:moveTo>
                  <a:lnTo>
                    <a:pt x="648" y="686"/>
                  </a:lnTo>
                  <a:lnTo>
                    <a:pt x="0" y="574"/>
                  </a:lnTo>
                  <a:lnTo>
                    <a:pt x="824" y="0"/>
                  </a:lnTo>
                  <a:close/>
                </a:path>
              </a:pathLst>
            </a:custGeom>
            <a:solidFill>
              <a:srgbClr val="004B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4" name="Freeform 18"/>
            <p:cNvSpPr>
              <a:spLocks/>
            </p:cNvSpPr>
            <p:nvPr/>
          </p:nvSpPr>
          <p:spPr bwMode="auto">
            <a:xfrm>
              <a:off x="-8307388" y="4729163"/>
              <a:ext cx="1428750" cy="1893888"/>
            </a:xfrm>
            <a:custGeom>
              <a:avLst/>
              <a:gdLst>
                <a:gd name="T0" fmla="*/ 292 w 900"/>
                <a:gd name="T1" fmla="*/ 0 h 1193"/>
                <a:gd name="T2" fmla="*/ 900 w 900"/>
                <a:gd name="T3" fmla="*/ 1193 h 1193"/>
                <a:gd name="T4" fmla="*/ 0 w 900"/>
                <a:gd name="T5" fmla="*/ 915 h 1193"/>
                <a:gd name="T6" fmla="*/ 292 w 900"/>
                <a:gd name="T7" fmla="*/ 0 h 1193"/>
              </a:gdLst>
              <a:ahLst/>
              <a:cxnLst>
                <a:cxn ang="0">
                  <a:pos x="T0" y="T1"/>
                </a:cxn>
                <a:cxn ang="0">
                  <a:pos x="T2" y="T3"/>
                </a:cxn>
                <a:cxn ang="0">
                  <a:pos x="T4" y="T5"/>
                </a:cxn>
                <a:cxn ang="0">
                  <a:pos x="T6" y="T7"/>
                </a:cxn>
              </a:cxnLst>
              <a:rect l="0" t="0" r="r" b="b"/>
              <a:pathLst>
                <a:path w="900" h="1193">
                  <a:moveTo>
                    <a:pt x="292" y="0"/>
                  </a:moveTo>
                  <a:lnTo>
                    <a:pt x="900" y="1193"/>
                  </a:lnTo>
                  <a:lnTo>
                    <a:pt x="0" y="915"/>
                  </a:lnTo>
                  <a:lnTo>
                    <a:pt x="292" y="0"/>
                  </a:lnTo>
                  <a:close/>
                </a:path>
              </a:pathLst>
            </a:custGeom>
            <a:solidFill>
              <a:srgbClr val="C58C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5" name="Freeform 19"/>
            <p:cNvSpPr>
              <a:spLocks/>
            </p:cNvSpPr>
            <p:nvPr/>
          </p:nvSpPr>
          <p:spPr bwMode="auto">
            <a:xfrm>
              <a:off x="-8542338" y="3554413"/>
              <a:ext cx="698500" cy="2627313"/>
            </a:xfrm>
            <a:custGeom>
              <a:avLst/>
              <a:gdLst>
                <a:gd name="T0" fmla="*/ 440 w 440"/>
                <a:gd name="T1" fmla="*/ 740 h 1655"/>
                <a:gd name="T2" fmla="*/ 148 w 440"/>
                <a:gd name="T3" fmla="*/ 1655 h 1655"/>
                <a:gd name="T4" fmla="*/ 0 w 440"/>
                <a:gd name="T5" fmla="*/ 0 h 1655"/>
                <a:gd name="T6" fmla="*/ 440 w 440"/>
                <a:gd name="T7" fmla="*/ 740 h 1655"/>
              </a:gdLst>
              <a:ahLst/>
              <a:cxnLst>
                <a:cxn ang="0">
                  <a:pos x="T0" y="T1"/>
                </a:cxn>
                <a:cxn ang="0">
                  <a:pos x="T2" y="T3"/>
                </a:cxn>
                <a:cxn ang="0">
                  <a:pos x="T4" y="T5"/>
                </a:cxn>
                <a:cxn ang="0">
                  <a:pos x="T6" y="T7"/>
                </a:cxn>
              </a:cxnLst>
              <a:rect l="0" t="0" r="r" b="b"/>
              <a:pathLst>
                <a:path w="440" h="1655">
                  <a:moveTo>
                    <a:pt x="440" y="740"/>
                  </a:moveTo>
                  <a:lnTo>
                    <a:pt x="148" y="1655"/>
                  </a:lnTo>
                  <a:lnTo>
                    <a:pt x="0" y="0"/>
                  </a:lnTo>
                  <a:lnTo>
                    <a:pt x="440" y="740"/>
                  </a:lnTo>
                  <a:close/>
                </a:path>
              </a:pathLst>
            </a:custGeom>
            <a:solidFill>
              <a:srgbClr val="DFA5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6" name="Freeform 20"/>
            <p:cNvSpPr>
              <a:spLocks/>
            </p:cNvSpPr>
            <p:nvPr/>
          </p:nvSpPr>
          <p:spPr bwMode="auto">
            <a:xfrm>
              <a:off x="-4652963" y="2851150"/>
              <a:ext cx="1971675" cy="1274763"/>
            </a:xfrm>
            <a:custGeom>
              <a:avLst/>
              <a:gdLst>
                <a:gd name="T0" fmla="*/ 1242 w 1242"/>
                <a:gd name="T1" fmla="*/ 803 h 803"/>
                <a:gd name="T2" fmla="*/ 1238 w 1242"/>
                <a:gd name="T3" fmla="*/ 22 h 803"/>
                <a:gd name="T4" fmla="*/ 0 w 1242"/>
                <a:gd name="T5" fmla="*/ 0 h 803"/>
                <a:gd name="T6" fmla="*/ 1242 w 1242"/>
                <a:gd name="T7" fmla="*/ 803 h 803"/>
              </a:gdLst>
              <a:ahLst/>
              <a:cxnLst>
                <a:cxn ang="0">
                  <a:pos x="T0" y="T1"/>
                </a:cxn>
                <a:cxn ang="0">
                  <a:pos x="T2" y="T3"/>
                </a:cxn>
                <a:cxn ang="0">
                  <a:pos x="T4" y="T5"/>
                </a:cxn>
                <a:cxn ang="0">
                  <a:pos x="T6" y="T7"/>
                </a:cxn>
              </a:cxnLst>
              <a:rect l="0" t="0" r="r" b="b"/>
              <a:pathLst>
                <a:path w="1242" h="803">
                  <a:moveTo>
                    <a:pt x="1242" y="803"/>
                  </a:moveTo>
                  <a:lnTo>
                    <a:pt x="1238" y="22"/>
                  </a:lnTo>
                  <a:lnTo>
                    <a:pt x="0" y="0"/>
                  </a:lnTo>
                  <a:lnTo>
                    <a:pt x="1242" y="803"/>
                  </a:lnTo>
                  <a:close/>
                </a:path>
              </a:pathLst>
            </a:custGeom>
            <a:solidFill>
              <a:srgbClr val="004B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7" name="Freeform 21"/>
            <p:cNvSpPr>
              <a:spLocks/>
            </p:cNvSpPr>
            <p:nvPr/>
          </p:nvSpPr>
          <p:spPr bwMode="auto">
            <a:xfrm>
              <a:off x="-2960688" y="4125913"/>
              <a:ext cx="628650" cy="1120775"/>
            </a:xfrm>
            <a:custGeom>
              <a:avLst/>
              <a:gdLst>
                <a:gd name="T0" fmla="*/ 0 w 396"/>
                <a:gd name="T1" fmla="*/ 686 h 706"/>
                <a:gd name="T2" fmla="*/ 396 w 396"/>
                <a:gd name="T3" fmla="*/ 706 h 706"/>
                <a:gd name="T4" fmla="*/ 176 w 396"/>
                <a:gd name="T5" fmla="*/ 0 h 706"/>
                <a:gd name="T6" fmla="*/ 0 w 396"/>
                <a:gd name="T7" fmla="*/ 686 h 706"/>
              </a:gdLst>
              <a:ahLst/>
              <a:cxnLst>
                <a:cxn ang="0">
                  <a:pos x="T0" y="T1"/>
                </a:cxn>
                <a:cxn ang="0">
                  <a:pos x="T2" y="T3"/>
                </a:cxn>
                <a:cxn ang="0">
                  <a:pos x="T4" y="T5"/>
                </a:cxn>
                <a:cxn ang="0">
                  <a:pos x="T6" y="T7"/>
                </a:cxn>
              </a:cxnLst>
              <a:rect l="0" t="0" r="r" b="b"/>
              <a:pathLst>
                <a:path w="396" h="706">
                  <a:moveTo>
                    <a:pt x="0" y="686"/>
                  </a:moveTo>
                  <a:lnTo>
                    <a:pt x="396" y="706"/>
                  </a:lnTo>
                  <a:lnTo>
                    <a:pt x="176" y="0"/>
                  </a:lnTo>
                  <a:lnTo>
                    <a:pt x="0" y="686"/>
                  </a:lnTo>
                  <a:close/>
                </a:path>
              </a:pathLst>
            </a:custGeom>
            <a:solidFill>
              <a:srgbClr val="003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8" name="Freeform 22"/>
            <p:cNvSpPr>
              <a:spLocks/>
            </p:cNvSpPr>
            <p:nvPr/>
          </p:nvSpPr>
          <p:spPr bwMode="auto">
            <a:xfrm>
              <a:off x="-3722688" y="5214938"/>
              <a:ext cx="1390650" cy="1643063"/>
            </a:xfrm>
            <a:custGeom>
              <a:avLst/>
              <a:gdLst>
                <a:gd name="T0" fmla="*/ 876 w 876"/>
                <a:gd name="T1" fmla="*/ 20 h 1035"/>
                <a:gd name="T2" fmla="*/ 480 w 876"/>
                <a:gd name="T3" fmla="*/ 0 h 1035"/>
                <a:gd name="T4" fmla="*/ 0 w 876"/>
                <a:gd name="T5" fmla="*/ 1035 h 1035"/>
                <a:gd name="T6" fmla="*/ 678 w 876"/>
                <a:gd name="T7" fmla="*/ 841 h 1035"/>
                <a:gd name="T8" fmla="*/ 876 w 876"/>
                <a:gd name="T9" fmla="*/ 20 h 1035"/>
              </a:gdLst>
              <a:ahLst/>
              <a:cxnLst>
                <a:cxn ang="0">
                  <a:pos x="T0" y="T1"/>
                </a:cxn>
                <a:cxn ang="0">
                  <a:pos x="T2" y="T3"/>
                </a:cxn>
                <a:cxn ang="0">
                  <a:pos x="T4" y="T5"/>
                </a:cxn>
                <a:cxn ang="0">
                  <a:pos x="T6" y="T7"/>
                </a:cxn>
                <a:cxn ang="0">
                  <a:pos x="T8" y="T9"/>
                </a:cxn>
              </a:cxnLst>
              <a:rect l="0" t="0" r="r" b="b"/>
              <a:pathLst>
                <a:path w="876" h="1035">
                  <a:moveTo>
                    <a:pt x="876" y="20"/>
                  </a:moveTo>
                  <a:lnTo>
                    <a:pt x="480" y="0"/>
                  </a:lnTo>
                  <a:lnTo>
                    <a:pt x="0" y="1035"/>
                  </a:lnTo>
                  <a:lnTo>
                    <a:pt x="678" y="841"/>
                  </a:lnTo>
                  <a:lnTo>
                    <a:pt x="876" y="20"/>
                  </a:lnTo>
                  <a:close/>
                </a:path>
              </a:pathLst>
            </a:custGeom>
            <a:solidFill>
              <a:srgbClr val="0018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30" name="Group 29"/>
          <p:cNvGrpSpPr/>
          <p:nvPr/>
        </p:nvGrpSpPr>
        <p:grpSpPr>
          <a:xfrm rot="4116640">
            <a:off x="9752369" y="125329"/>
            <a:ext cx="7689557" cy="5903643"/>
            <a:chOff x="3408617" y="8619998"/>
            <a:chExt cx="7689557" cy="5903643"/>
          </a:xfrm>
        </p:grpSpPr>
        <p:sp>
          <p:nvSpPr>
            <p:cNvPr id="39" name="Freeform 38"/>
            <p:cNvSpPr>
              <a:spLocks/>
            </p:cNvSpPr>
            <p:nvPr/>
          </p:nvSpPr>
          <p:spPr bwMode="auto">
            <a:xfrm>
              <a:off x="6279284" y="10260967"/>
              <a:ext cx="1222807" cy="1381749"/>
            </a:xfrm>
            <a:custGeom>
              <a:avLst/>
              <a:gdLst>
                <a:gd name="T0" fmla="*/ 0 w 1054"/>
                <a:gd name="T1" fmla="*/ 103 h 1191"/>
                <a:gd name="T2" fmla="*/ 1054 w 1054"/>
                <a:gd name="T3" fmla="*/ 0 h 1191"/>
                <a:gd name="T4" fmla="*/ 76 w 1054"/>
                <a:gd name="T5" fmla="*/ 1191 h 1191"/>
                <a:gd name="T6" fmla="*/ 0 w 1054"/>
                <a:gd name="T7" fmla="*/ 103 h 1191"/>
              </a:gdLst>
              <a:ahLst/>
              <a:cxnLst>
                <a:cxn ang="0">
                  <a:pos x="T0" y="T1"/>
                </a:cxn>
                <a:cxn ang="0">
                  <a:pos x="T2" y="T3"/>
                </a:cxn>
                <a:cxn ang="0">
                  <a:pos x="T4" y="T5"/>
                </a:cxn>
                <a:cxn ang="0">
                  <a:pos x="T6" y="T7"/>
                </a:cxn>
              </a:cxnLst>
              <a:rect l="0" t="0" r="r" b="b"/>
              <a:pathLst>
                <a:path w="1054" h="1191">
                  <a:moveTo>
                    <a:pt x="0" y="103"/>
                  </a:moveTo>
                  <a:lnTo>
                    <a:pt x="1054" y="0"/>
                  </a:lnTo>
                  <a:lnTo>
                    <a:pt x="76" y="1191"/>
                  </a:lnTo>
                  <a:lnTo>
                    <a:pt x="0" y="103"/>
                  </a:lnTo>
                  <a:close/>
                </a:path>
              </a:pathLst>
            </a:custGeom>
            <a:solidFill>
              <a:srgbClr val="6E82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0" name="Freeform 39"/>
            <p:cNvSpPr>
              <a:spLocks/>
            </p:cNvSpPr>
            <p:nvPr/>
          </p:nvSpPr>
          <p:spPr bwMode="auto">
            <a:xfrm>
              <a:off x="6435567" y="10260967"/>
              <a:ext cx="1619581" cy="1597538"/>
            </a:xfrm>
            <a:custGeom>
              <a:avLst/>
              <a:gdLst>
                <a:gd name="T0" fmla="*/ 978 w 1396"/>
                <a:gd name="T1" fmla="*/ 0 h 1377"/>
                <a:gd name="T2" fmla="*/ 1396 w 1396"/>
                <a:gd name="T3" fmla="*/ 1377 h 1377"/>
                <a:gd name="T4" fmla="*/ 0 w 1396"/>
                <a:gd name="T5" fmla="*/ 1191 h 1377"/>
                <a:gd name="T6" fmla="*/ 978 w 1396"/>
                <a:gd name="T7" fmla="*/ 0 h 1377"/>
              </a:gdLst>
              <a:ahLst/>
              <a:cxnLst>
                <a:cxn ang="0">
                  <a:pos x="T0" y="T1"/>
                </a:cxn>
                <a:cxn ang="0">
                  <a:pos x="T2" y="T3"/>
                </a:cxn>
                <a:cxn ang="0">
                  <a:pos x="T4" y="T5"/>
                </a:cxn>
                <a:cxn ang="0">
                  <a:pos x="T6" y="T7"/>
                </a:cxn>
              </a:cxnLst>
              <a:rect l="0" t="0" r="r" b="b"/>
              <a:pathLst>
                <a:path w="1396" h="1377">
                  <a:moveTo>
                    <a:pt x="978" y="0"/>
                  </a:moveTo>
                  <a:lnTo>
                    <a:pt x="1396" y="1377"/>
                  </a:lnTo>
                  <a:lnTo>
                    <a:pt x="0" y="1191"/>
                  </a:lnTo>
                  <a:lnTo>
                    <a:pt x="978" y="0"/>
                  </a:lnTo>
                  <a:close/>
                </a:path>
              </a:pathLst>
            </a:custGeom>
            <a:solidFill>
              <a:srgbClr val="3F6C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1" name="Freeform 40"/>
            <p:cNvSpPr>
              <a:spLocks/>
            </p:cNvSpPr>
            <p:nvPr/>
          </p:nvSpPr>
          <p:spPr bwMode="auto">
            <a:xfrm>
              <a:off x="6435567" y="12710083"/>
              <a:ext cx="1619581" cy="1321421"/>
            </a:xfrm>
            <a:custGeom>
              <a:avLst/>
              <a:gdLst>
                <a:gd name="T0" fmla="*/ 0 w 1396"/>
                <a:gd name="T1" fmla="*/ 0 h 1139"/>
                <a:gd name="T2" fmla="*/ 588 w 1396"/>
                <a:gd name="T3" fmla="*/ 1139 h 1139"/>
                <a:gd name="T4" fmla="*/ 1396 w 1396"/>
                <a:gd name="T5" fmla="*/ 186 h 1139"/>
                <a:gd name="T6" fmla="*/ 0 w 1396"/>
                <a:gd name="T7" fmla="*/ 0 h 1139"/>
              </a:gdLst>
              <a:ahLst/>
              <a:cxnLst>
                <a:cxn ang="0">
                  <a:pos x="T0" y="T1"/>
                </a:cxn>
                <a:cxn ang="0">
                  <a:pos x="T2" y="T3"/>
                </a:cxn>
                <a:cxn ang="0">
                  <a:pos x="T4" y="T5"/>
                </a:cxn>
                <a:cxn ang="0">
                  <a:pos x="T6" y="T7"/>
                </a:cxn>
              </a:cxnLst>
              <a:rect l="0" t="0" r="r" b="b"/>
              <a:pathLst>
                <a:path w="1396" h="1139">
                  <a:moveTo>
                    <a:pt x="0" y="0"/>
                  </a:moveTo>
                  <a:lnTo>
                    <a:pt x="588" y="1139"/>
                  </a:lnTo>
                  <a:lnTo>
                    <a:pt x="1396" y="186"/>
                  </a:lnTo>
                  <a:lnTo>
                    <a:pt x="0" y="0"/>
                  </a:lnTo>
                  <a:close/>
                </a:path>
              </a:pathLst>
            </a:custGeom>
            <a:solidFill>
              <a:srgbClr val="105A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3" name="Freeform 42"/>
            <p:cNvSpPr>
              <a:spLocks/>
            </p:cNvSpPr>
            <p:nvPr/>
          </p:nvSpPr>
          <p:spPr bwMode="auto">
            <a:xfrm>
              <a:off x="8446680" y="10260967"/>
              <a:ext cx="1440916" cy="1597538"/>
            </a:xfrm>
            <a:custGeom>
              <a:avLst/>
              <a:gdLst>
                <a:gd name="T0" fmla="*/ 418 w 1242"/>
                <a:gd name="T1" fmla="*/ 1377 h 1377"/>
                <a:gd name="T2" fmla="*/ 0 w 1242"/>
                <a:gd name="T3" fmla="*/ 0 h 1377"/>
                <a:gd name="T4" fmla="*/ 1242 w 1242"/>
                <a:gd name="T5" fmla="*/ 803 h 1377"/>
                <a:gd name="T6" fmla="*/ 418 w 1242"/>
                <a:gd name="T7" fmla="*/ 1377 h 1377"/>
              </a:gdLst>
              <a:ahLst/>
              <a:cxnLst>
                <a:cxn ang="0">
                  <a:pos x="T0" y="T1"/>
                </a:cxn>
                <a:cxn ang="0">
                  <a:pos x="T2" y="T3"/>
                </a:cxn>
                <a:cxn ang="0">
                  <a:pos x="T4" y="T5"/>
                </a:cxn>
                <a:cxn ang="0">
                  <a:pos x="T6" y="T7"/>
                </a:cxn>
              </a:cxnLst>
              <a:rect l="0" t="0" r="r" b="b"/>
              <a:pathLst>
                <a:path w="1242" h="1377">
                  <a:moveTo>
                    <a:pt x="418" y="1377"/>
                  </a:moveTo>
                  <a:lnTo>
                    <a:pt x="0" y="0"/>
                  </a:lnTo>
                  <a:lnTo>
                    <a:pt x="1242" y="803"/>
                  </a:lnTo>
                  <a:lnTo>
                    <a:pt x="418" y="1377"/>
                  </a:lnTo>
                  <a:close/>
                </a:path>
              </a:pathLst>
            </a:custGeom>
            <a:solidFill>
              <a:srgbClr val="105A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4" name="Freeform 10"/>
            <p:cNvSpPr>
              <a:spLocks/>
            </p:cNvSpPr>
            <p:nvPr/>
          </p:nvSpPr>
          <p:spPr bwMode="auto">
            <a:xfrm>
              <a:off x="4313411" y="12693633"/>
              <a:ext cx="1197284" cy="1384070"/>
            </a:xfrm>
            <a:custGeom>
              <a:avLst/>
              <a:gdLst>
                <a:gd name="T0" fmla="*/ 0 w 1032"/>
                <a:gd name="T1" fmla="*/ 0 h 1193"/>
                <a:gd name="T2" fmla="*/ 1032 w 1032"/>
                <a:gd name="T3" fmla="*/ 8 h 1193"/>
                <a:gd name="T4" fmla="*/ 608 w 1032"/>
                <a:gd name="T5" fmla="*/ 1193 h 1193"/>
                <a:gd name="T6" fmla="*/ 0 w 1032"/>
                <a:gd name="T7" fmla="*/ 0 h 1193"/>
              </a:gdLst>
              <a:ahLst/>
              <a:cxnLst>
                <a:cxn ang="0">
                  <a:pos x="T0" y="T1"/>
                </a:cxn>
                <a:cxn ang="0">
                  <a:pos x="T2" y="T3"/>
                </a:cxn>
                <a:cxn ang="0">
                  <a:pos x="T4" y="T5"/>
                </a:cxn>
                <a:cxn ang="0">
                  <a:pos x="T6" y="T7"/>
                </a:cxn>
              </a:cxnLst>
              <a:rect l="0" t="0" r="r" b="b"/>
              <a:pathLst>
                <a:path w="1032" h="1193">
                  <a:moveTo>
                    <a:pt x="0" y="0"/>
                  </a:moveTo>
                  <a:lnTo>
                    <a:pt x="1032" y="8"/>
                  </a:lnTo>
                  <a:lnTo>
                    <a:pt x="608" y="1193"/>
                  </a:lnTo>
                  <a:lnTo>
                    <a:pt x="0" y="0"/>
                  </a:lnTo>
                  <a:close/>
                </a:path>
              </a:pathLst>
            </a:custGeom>
            <a:solidFill>
              <a:srgbClr val="6E82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5" name="Freeform 11"/>
            <p:cNvSpPr>
              <a:spLocks/>
            </p:cNvSpPr>
            <p:nvPr/>
          </p:nvSpPr>
          <p:spPr bwMode="auto">
            <a:xfrm>
              <a:off x="7644702" y="13092564"/>
              <a:ext cx="1132315" cy="1330703"/>
            </a:xfrm>
            <a:custGeom>
              <a:avLst/>
              <a:gdLst>
                <a:gd name="T0" fmla="*/ 808 w 976"/>
                <a:gd name="T1" fmla="*/ 0 h 1147"/>
                <a:gd name="T2" fmla="*/ 976 w 976"/>
                <a:gd name="T3" fmla="*/ 1147 h 1147"/>
                <a:gd name="T4" fmla="*/ 0 w 976"/>
                <a:gd name="T5" fmla="*/ 953 h 1147"/>
                <a:gd name="T6" fmla="*/ 808 w 976"/>
                <a:gd name="T7" fmla="*/ 0 h 1147"/>
              </a:gdLst>
              <a:ahLst/>
              <a:cxnLst>
                <a:cxn ang="0">
                  <a:pos x="T0" y="T1"/>
                </a:cxn>
                <a:cxn ang="0">
                  <a:pos x="T2" y="T3"/>
                </a:cxn>
                <a:cxn ang="0">
                  <a:pos x="T4" y="T5"/>
                </a:cxn>
                <a:cxn ang="0">
                  <a:pos x="T6" y="T7"/>
                </a:cxn>
              </a:cxnLst>
              <a:rect l="0" t="0" r="r" b="b"/>
              <a:pathLst>
                <a:path w="976" h="1147">
                  <a:moveTo>
                    <a:pt x="808" y="0"/>
                  </a:moveTo>
                  <a:lnTo>
                    <a:pt x="976" y="1147"/>
                  </a:lnTo>
                  <a:lnTo>
                    <a:pt x="0" y="953"/>
                  </a:lnTo>
                  <a:lnTo>
                    <a:pt x="808" y="0"/>
                  </a:lnTo>
                  <a:close/>
                </a:path>
              </a:pathLst>
            </a:custGeom>
            <a:solidFill>
              <a:srgbClr val="004B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6" name="Freeform 12"/>
            <p:cNvSpPr>
              <a:spLocks/>
            </p:cNvSpPr>
            <p:nvPr/>
          </p:nvSpPr>
          <p:spPr bwMode="auto">
            <a:xfrm>
              <a:off x="5563673" y="12710083"/>
              <a:ext cx="1174080" cy="1374788"/>
            </a:xfrm>
            <a:custGeom>
              <a:avLst/>
              <a:gdLst>
                <a:gd name="T0" fmla="*/ 0 w 1012"/>
                <a:gd name="T1" fmla="*/ 1185 h 1185"/>
                <a:gd name="T2" fmla="*/ 1012 w 1012"/>
                <a:gd name="T3" fmla="*/ 1139 h 1185"/>
                <a:gd name="T4" fmla="*/ 424 w 1012"/>
                <a:gd name="T5" fmla="*/ 0 h 1185"/>
                <a:gd name="T6" fmla="*/ 0 w 1012"/>
                <a:gd name="T7" fmla="*/ 1185 h 1185"/>
              </a:gdLst>
              <a:ahLst/>
              <a:cxnLst>
                <a:cxn ang="0">
                  <a:pos x="T0" y="T1"/>
                </a:cxn>
                <a:cxn ang="0">
                  <a:pos x="T2" y="T3"/>
                </a:cxn>
                <a:cxn ang="0">
                  <a:pos x="T4" y="T5"/>
                </a:cxn>
                <a:cxn ang="0">
                  <a:pos x="T6" y="T7"/>
                </a:cxn>
              </a:cxnLst>
              <a:rect l="0" t="0" r="r" b="b"/>
              <a:pathLst>
                <a:path w="1012" h="1185">
                  <a:moveTo>
                    <a:pt x="0" y="1185"/>
                  </a:moveTo>
                  <a:lnTo>
                    <a:pt x="1012" y="1139"/>
                  </a:lnTo>
                  <a:lnTo>
                    <a:pt x="424" y="0"/>
                  </a:lnTo>
                  <a:lnTo>
                    <a:pt x="0" y="1185"/>
                  </a:lnTo>
                  <a:close/>
                </a:path>
              </a:pathLst>
            </a:custGeom>
            <a:solidFill>
              <a:srgbClr val="3F6C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7" name="Freeform 13"/>
            <p:cNvSpPr>
              <a:spLocks/>
            </p:cNvSpPr>
            <p:nvPr/>
          </p:nvSpPr>
          <p:spPr bwMode="auto">
            <a:xfrm>
              <a:off x="6279284" y="8619998"/>
              <a:ext cx="1222807" cy="1045303"/>
            </a:xfrm>
            <a:custGeom>
              <a:avLst/>
              <a:gdLst>
                <a:gd name="T0" fmla="*/ 0 w 1054"/>
                <a:gd name="T1" fmla="*/ 901 h 901"/>
                <a:gd name="T2" fmla="*/ 1054 w 1054"/>
                <a:gd name="T3" fmla="*/ 798 h 901"/>
                <a:gd name="T4" fmla="*/ 1054 w 1054"/>
                <a:gd name="T5" fmla="*/ 798 h 901"/>
                <a:gd name="T6" fmla="*/ 1020 w 1054"/>
                <a:gd name="T7" fmla="*/ 672 h 901"/>
                <a:gd name="T8" fmla="*/ 940 w 1054"/>
                <a:gd name="T9" fmla="*/ 394 h 901"/>
                <a:gd name="T10" fmla="*/ 898 w 1054"/>
                <a:gd name="T11" fmla="*/ 248 h 901"/>
                <a:gd name="T12" fmla="*/ 860 w 1054"/>
                <a:gd name="T13" fmla="*/ 120 h 901"/>
                <a:gd name="T14" fmla="*/ 830 w 1054"/>
                <a:gd name="T15" fmla="*/ 32 h 901"/>
                <a:gd name="T16" fmla="*/ 820 w 1054"/>
                <a:gd name="T17" fmla="*/ 8 h 901"/>
                <a:gd name="T18" fmla="*/ 816 w 1054"/>
                <a:gd name="T19" fmla="*/ 2 h 901"/>
                <a:gd name="T20" fmla="*/ 814 w 1054"/>
                <a:gd name="T21" fmla="*/ 0 h 901"/>
                <a:gd name="T22" fmla="*/ 814 w 1054"/>
                <a:gd name="T23" fmla="*/ 0 h 901"/>
                <a:gd name="T24" fmla="*/ 774 w 1054"/>
                <a:gd name="T25" fmla="*/ 42 h 901"/>
                <a:gd name="T26" fmla="*/ 680 w 1054"/>
                <a:gd name="T27" fmla="*/ 146 h 901"/>
                <a:gd name="T28" fmla="*/ 400 w 1054"/>
                <a:gd name="T29" fmla="*/ 454 h 901"/>
                <a:gd name="T30" fmla="*/ 0 w 1054"/>
                <a:gd name="T31" fmla="*/ 901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4" h="901">
                  <a:moveTo>
                    <a:pt x="0" y="901"/>
                  </a:moveTo>
                  <a:lnTo>
                    <a:pt x="1054" y="798"/>
                  </a:lnTo>
                  <a:lnTo>
                    <a:pt x="1054" y="798"/>
                  </a:lnTo>
                  <a:lnTo>
                    <a:pt x="1020" y="672"/>
                  </a:lnTo>
                  <a:lnTo>
                    <a:pt x="940" y="394"/>
                  </a:lnTo>
                  <a:lnTo>
                    <a:pt x="898" y="248"/>
                  </a:lnTo>
                  <a:lnTo>
                    <a:pt x="860" y="120"/>
                  </a:lnTo>
                  <a:lnTo>
                    <a:pt x="830" y="32"/>
                  </a:lnTo>
                  <a:lnTo>
                    <a:pt x="820" y="8"/>
                  </a:lnTo>
                  <a:lnTo>
                    <a:pt x="816" y="2"/>
                  </a:lnTo>
                  <a:lnTo>
                    <a:pt x="814" y="0"/>
                  </a:lnTo>
                  <a:lnTo>
                    <a:pt x="814" y="0"/>
                  </a:lnTo>
                  <a:lnTo>
                    <a:pt x="774" y="42"/>
                  </a:lnTo>
                  <a:lnTo>
                    <a:pt x="680" y="146"/>
                  </a:lnTo>
                  <a:lnTo>
                    <a:pt x="400" y="454"/>
                  </a:lnTo>
                  <a:lnTo>
                    <a:pt x="0" y="901"/>
                  </a:lnTo>
                  <a:close/>
                </a:path>
              </a:pathLst>
            </a:custGeom>
            <a:solidFill>
              <a:srgbClr val="3F6C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8" name="Freeform 14"/>
            <p:cNvSpPr>
              <a:spLocks/>
            </p:cNvSpPr>
            <p:nvPr/>
          </p:nvSpPr>
          <p:spPr bwMode="auto">
            <a:xfrm>
              <a:off x="6279284" y="8619998"/>
              <a:ext cx="1222807" cy="1045303"/>
            </a:xfrm>
            <a:custGeom>
              <a:avLst/>
              <a:gdLst>
                <a:gd name="T0" fmla="*/ 0 w 1054"/>
                <a:gd name="T1" fmla="*/ 901 h 901"/>
                <a:gd name="T2" fmla="*/ 1054 w 1054"/>
                <a:gd name="T3" fmla="*/ 798 h 901"/>
                <a:gd name="T4" fmla="*/ 1054 w 1054"/>
                <a:gd name="T5" fmla="*/ 798 h 901"/>
                <a:gd name="T6" fmla="*/ 1020 w 1054"/>
                <a:gd name="T7" fmla="*/ 672 h 901"/>
                <a:gd name="T8" fmla="*/ 940 w 1054"/>
                <a:gd name="T9" fmla="*/ 394 h 901"/>
                <a:gd name="T10" fmla="*/ 898 w 1054"/>
                <a:gd name="T11" fmla="*/ 248 h 901"/>
                <a:gd name="T12" fmla="*/ 860 w 1054"/>
                <a:gd name="T13" fmla="*/ 120 h 901"/>
                <a:gd name="T14" fmla="*/ 830 w 1054"/>
                <a:gd name="T15" fmla="*/ 32 h 901"/>
                <a:gd name="T16" fmla="*/ 820 w 1054"/>
                <a:gd name="T17" fmla="*/ 8 h 901"/>
                <a:gd name="T18" fmla="*/ 816 w 1054"/>
                <a:gd name="T19" fmla="*/ 2 h 901"/>
                <a:gd name="T20" fmla="*/ 814 w 1054"/>
                <a:gd name="T21" fmla="*/ 0 h 901"/>
                <a:gd name="T22" fmla="*/ 814 w 1054"/>
                <a:gd name="T23" fmla="*/ 0 h 901"/>
                <a:gd name="T24" fmla="*/ 774 w 1054"/>
                <a:gd name="T25" fmla="*/ 42 h 901"/>
                <a:gd name="T26" fmla="*/ 680 w 1054"/>
                <a:gd name="T27" fmla="*/ 146 h 901"/>
                <a:gd name="T28" fmla="*/ 400 w 1054"/>
                <a:gd name="T29" fmla="*/ 454 h 901"/>
                <a:gd name="T30" fmla="*/ 0 w 1054"/>
                <a:gd name="T31" fmla="*/ 901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4" h="901">
                  <a:moveTo>
                    <a:pt x="0" y="901"/>
                  </a:moveTo>
                  <a:lnTo>
                    <a:pt x="1054" y="798"/>
                  </a:lnTo>
                  <a:lnTo>
                    <a:pt x="1054" y="798"/>
                  </a:lnTo>
                  <a:lnTo>
                    <a:pt x="1020" y="672"/>
                  </a:lnTo>
                  <a:lnTo>
                    <a:pt x="940" y="394"/>
                  </a:lnTo>
                  <a:lnTo>
                    <a:pt x="898" y="248"/>
                  </a:lnTo>
                  <a:lnTo>
                    <a:pt x="860" y="120"/>
                  </a:lnTo>
                  <a:lnTo>
                    <a:pt x="830" y="32"/>
                  </a:lnTo>
                  <a:lnTo>
                    <a:pt x="820" y="8"/>
                  </a:lnTo>
                  <a:lnTo>
                    <a:pt x="816" y="2"/>
                  </a:lnTo>
                  <a:lnTo>
                    <a:pt x="814" y="0"/>
                  </a:lnTo>
                  <a:lnTo>
                    <a:pt x="814" y="0"/>
                  </a:lnTo>
                  <a:lnTo>
                    <a:pt x="774" y="42"/>
                  </a:lnTo>
                  <a:lnTo>
                    <a:pt x="680" y="146"/>
                  </a:lnTo>
                  <a:lnTo>
                    <a:pt x="400" y="454"/>
                  </a:lnTo>
                  <a:lnTo>
                    <a:pt x="0" y="90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0" name="Freeform 16"/>
            <p:cNvSpPr>
              <a:spLocks/>
            </p:cNvSpPr>
            <p:nvPr/>
          </p:nvSpPr>
          <p:spPr bwMode="auto">
            <a:xfrm>
              <a:off x="9306234" y="13092564"/>
              <a:ext cx="751782" cy="1330701"/>
            </a:xfrm>
            <a:custGeom>
              <a:avLst/>
              <a:gdLst>
                <a:gd name="T0" fmla="*/ 0 w 648"/>
                <a:gd name="T1" fmla="*/ 0 h 1147"/>
                <a:gd name="T2" fmla="*/ 648 w 648"/>
                <a:gd name="T3" fmla="*/ 112 h 1147"/>
                <a:gd name="T4" fmla="*/ 168 w 648"/>
                <a:gd name="T5" fmla="*/ 1147 h 1147"/>
                <a:gd name="T6" fmla="*/ 0 w 648"/>
                <a:gd name="T7" fmla="*/ 0 h 1147"/>
              </a:gdLst>
              <a:ahLst/>
              <a:cxnLst>
                <a:cxn ang="0">
                  <a:pos x="T0" y="T1"/>
                </a:cxn>
                <a:cxn ang="0">
                  <a:pos x="T2" y="T3"/>
                </a:cxn>
                <a:cxn ang="0">
                  <a:pos x="T4" y="T5"/>
                </a:cxn>
                <a:cxn ang="0">
                  <a:pos x="T6" y="T7"/>
                </a:cxn>
              </a:cxnLst>
              <a:rect l="0" t="0" r="r" b="b"/>
              <a:pathLst>
                <a:path w="648" h="1147">
                  <a:moveTo>
                    <a:pt x="0" y="0"/>
                  </a:moveTo>
                  <a:lnTo>
                    <a:pt x="648" y="112"/>
                  </a:lnTo>
                  <a:lnTo>
                    <a:pt x="168" y="1147"/>
                  </a:lnTo>
                  <a:lnTo>
                    <a:pt x="0" y="0"/>
                  </a:lnTo>
                  <a:close/>
                </a:path>
              </a:pathLst>
            </a:custGeom>
            <a:solidFill>
              <a:srgbClr val="003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1" name="Freeform 17"/>
            <p:cNvSpPr>
              <a:spLocks/>
            </p:cNvSpPr>
            <p:nvPr/>
          </p:nvSpPr>
          <p:spPr bwMode="auto">
            <a:xfrm>
              <a:off x="9306234" y="11912218"/>
              <a:ext cx="955970" cy="795869"/>
            </a:xfrm>
            <a:custGeom>
              <a:avLst/>
              <a:gdLst>
                <a:gd name="T0" fmla="*/ 824 w 824"/>
                <a:gd name="T1" fmla="*/ 0 h 686"/>
                <a:gd name="T2" fmla="*/ 648 w 824"/>
                <a:gd name="T3" fmla="*/ 686 h 686"/>
                <a:gd name="T4" fmla="*/ 0 w 824"/>
                <a:gd name="T5" fmla="*/ 574 h 686"/>
                <a:gd name="T6" fmla="*/ 824 w 824"/>
                <a:gd name="T7" fmla="*/ 0 h 686"/>
              </a:gdLst>
              <a:ahLst/>
              <a:cxnLst>
                <a:cxn ang="0">
                  <a:pos x="T0" y="T1"/>
                </a:cxn>
                <a:cxn ang="0">
                  <a:pos x="T2" y="T3"/>
                </a:cxn>
                <a:cxn ang="0">
                  <a:pos x="T4" y="T5"/>
                </a:cxn>
                <a:cxn ang="0">
                  <a:pos x="T6" y="T7"/>
                </a:cxn>
              </a:cxnLst>
              <a:rect l="0" t="0" r="r" b="b"/>
              <a:pathLst>
                <a:path w="824" h="686">
                  <a:moveTo>
                    <a:pt x="824" y="0"/>
                  </a:moveTo>
                  <a:lnTo>
                    <a:pt x="648" y="686"/>
                  </a:lnTo>
                  <a:lnTo>
                    <a:pt x="0" y="574"/>
                  </a:lnTo>
                  <a:lnTo>
                    <a:pt x="824" y="0"/>
                  </a:lnTo>
                  <a:close/>
                </a:path>
              </a:pathLst>
            </a:custGeom>
            <a:solidFill>
              <a:srgbClr val="004B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2" name="Freeform 18"/>
            <p:cNvSpPr>
              <a:spLocks/>
            </p:cNvSpPr>
            <p:nvPr/>
          </p:nvSpPr>
          <p:spPr bwMode="auto">
            <a:xfrm>
              <a:off x="3712956" y="12693633"/>
              <a:ext cx="1044143" cy="1384070"/>
            </a:xfrm>
            <a:custGeom>
              <a:avLst/>
              <a:gdLst>
                <a:gd name="T0" fmla="*/ 292 w 900"/>
                <a:gd name="T1" fmla="*/ 0 h 1193"/>
                <a:gd name="T2" fmla="*/ 900 w 900"/>
                <a:gd name="T3" fmla="*/ 1193 h 1193"/>
                <a:gd name="T4" fmla="*/ 0 w 900"/>
                <a:gd name="T5" fmla="*/ 915 h 1193"/>
                <a:gd name="T6" fmla="*/ 292 w 900"/>
                <a:gd name="T7" fmla="*/ 0 h 1193"/>
              </a:gdLst>
              <a:ahLst/>
              <a:cxnLst>
                <a:cxn ang="0">
                  <a:pos x="T0" y="T1"/>
                </a:cxn>
                <a:cxn ang="0">
                  <a:pos x="T2" y="T3"/>
                </a:cxn>
                <a:cxn ang="0">
                  <a:pos x="T4" y="T5"/>
                </a:cxn>
                <a:cxn ang="0">
                  <a:pos x="T6" y="T7"/>
                </a:cxn>
              </a:cxnLst>
              <a:rect l="0" t="0" r="r" b="b"/>
              <a:pathLst>
                <a:path w="900" h="1193">
                  <a:moveTo>
                    <a:pt x="292" y="0"/>
                  </a:moveTo>
                  <a:lnTo>
                    <a:pt x="900" y="1193"/>
                  </a:lnTo>
                  <a:lnTo>
                    <a:pt x="0" y="915"/>
                  </a:lnTo>
                  <a:lnTo>
                    <a:pt x="292" y="0"/>
                  </a:lnTo>
                  <a:close/>
                </a:path>
              </a:pathLst>
            </a:custGeom>
            <a:solidFill>
              <a:srgbClr val="C58C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3" name="Freeform 19"/>
            <p:cNvSpPr>
              <a:spLocks/>
            </p:cNvSpPr>
            <p:nvPr/>
          </p:nvSpPr>
          <p:spPr bwMode="auto">
            <a:xfrm>
              <a:off x="3408617" y="11171932"/>
              <a:ext cx="510470" cy="1920063"/>
            </a:xfrm>
            <a:custGeom>
              <a:avLst/>
              <a:gdLst>
                <a:gd name="T0" fmla="*/ 440 w 440"/>
                <a:gd name="T1" fmla="*/ 740 h 1655"/>
                <a:gd name="T2" fmla="*/ 148 w 440"/>
                <a:gd name="T3" fmla="*/ 1655 h 1655"/>
                <a:gd name="T4" fmla="*/ 0 w 440"/>
                <a:gd name="T5" fmla="*/ 0 h 1655"/>
                <a:gd name="T6" fmla="*/ 440 w 440"/>
                <a:gd name="T7" fmla="*/ 740 h 1655"/>
              </a:gdLst>
              <a:ahLst/>
              <a:cxnLst>
                <a:cxn ang="0">
                  <a:pos x="T0" y="T1"/>
                </a:cxn>
                <a:cxn ang="0">
                  <a:pos x="T2" y="T3"/>
                </a:cxn>
                <a:cxn ang="0">
                  <a:pos x="T4" y="T5"/>
                </a:cxn>
                <a:cxn ang="0">
                  <a:pos x="T6" y="T7"/>
                </a:cxn>
              </a:cxnLst>
              <a:rect l="0" t="0" r="r" b="b"/>
              <a:pathLst>
                <a:path w="440" h="1655">
                  <a:moveTo>
                    <a:pt x="440" y="740"/>
                  </a:moveTo>
                  <a:lnTo>
                    <a:pt x="148" y="1655"/>
                  </a:lnTo>
                  <a:lnTo>
                    <a:pt x="0" y="0"/>
                  </a:lnTo>
                  <a:lnTo>
                    <a:pt x="440" y="740"/>
                  </a:lnTo>
                  <a:close/>
                </a:path>
              </a:pathLst>
            </a:custGeom>
            <a:solidFill>
              <a:srgbClr val="DFA5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4" name="Freeform 20"/>
            <p:cNvSpPr>
              <a:spLocks/>
            </p:cNvSpPr>
            <p:nvPr/>
          </p:nvSpPr>
          <p:spPr bwMode="auto">
            <a:xfrm>
              <a:off x="8446680" y="10260967"/>
              <a:ext cx="1440916" cy="931607"/>
            </a:xfrm>
            <a:custGeom>
              <a:avLst/>
              <a:gdLst>
                <a:gd name="T0" fmla="*/ 1242 w 1242"/>
                <a:gd name="T1" fmla="*/ 803 h 803"/>
                <a:gd name="T2" fmla="*/ 1238 w 1242"/>
                <a:gd name="T3" fmla="*/ 22 h 803"/>
                <a:gd name="T4" fmla="*/ 0 w 1242"/>
                <a:gd name="T5" fmla="*/ 0 h 803"/>
                <a:gd name="T6" fmla="*/ 1242 w 1242"/>
                <a:gd name="T7" fmla="*/ 803 h 803"/>
              </a:gdLst>
              <a:ahLst/>
              <a:cxnLst>
                <a:cxn ang="0">
                  <a:pos x="T0" y="T1"/>
                </a:cxn>
                <a:cxn ang="0">
                  <a:pos x="T2" y="T3"/>
                </a:cxn>
                <a:cxn ang="0">
                  <a:pos x="T4" y="T5"/>
                </a:cxn>
                <a:cxn ang="0">
                  <a:pos x="T6" y="T7"/>
                </a:cxn>
              </a:cxnLst>
              <a:rect l="0" t="0" r="r" b="b"/>
              <a:pathLst>
                <a:path w="1242" h="803">
                  <a:moveTo>
                    <a:pt x="1242" y="803"/>
                  </a:moveTo>
                  <a:lnTo>
                    <a:pt x="1238" y="22"/>
                  </a:lnTo>
                  <a:lnTo>
                    <a:pt x="0" y="0"/>
                  </a:lnTo>
                  <a:lnTo>
                    <a:pt x="1242" y="803"/>
                  </a:lnTo>
                  <a:close/>
                </a:path>
              </a:pathLst>
            </a:custGeom>
            <a:solidFill>
              <a:srgbClr val="004B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5" name="Freeform 21"/>
            <p:cNvSpPr>
              <a:spLocks/>
            </p:cNvSpPr>
            <p:nvPr/>
          </p:nvSpPr>
          <p:spPr bwMode="auto">
            <a:xfrm>
              <a:off x="10638752" y="11912218"/>
              <a:ext cx="459422" cy="819071"/>
            </a:xfrm>
            <a:custGeom>
              <a:avLst/>
              <a:gdLst>
                <a:gd name="T0" fmla="*/ 0 w 396"/>
                <a:gd name="T1" fmla="*/ 686 h 706"/>
                <a:gd name="T2" fmla="*/ 396 w 396"/>
                <a:gd name="T3" fmla="*/ 706 h 706"/>
                <a:gd name="T4" fmla="*/ 176 w 396"/>
                <a:gd name="T5" fmla="*/ 0 h 706"/>
                <a:gd name="T6" fmla="*/ 0 w 396"/>
                <a:gd name="T7" fmla="*/ 686 h 706"/>
              </a:gdLst>
              <a:ahLst/>
              <a:cxnLst>
                <a:cxn ang="0">
                  <a:pos x="T0" y="T1"/>
                </a:cxn>
                <a:cxn ang="0">
                  <a:pos x="T2" y="T3"/>
                </a:cxn>
                <a:cxn ang="0">
                  <a:pos x="T4" y="T5"/>
                </a:cxn>
                <a:cxn ang="0">
                  <a:pos x="T6" y="T7"/>
                </a:cxn>
              </a:cxnLst>
              <a:rect l="0" t="0" r="r" b="b"/>
              <a:pathLst>
                <a:path w="396" h="706">
                  <a:moveTo>
                    <a:pt x="0" y="686"/>
                  </a:moveTo>
                  <a:lnTo>
                    <a:pt x="396" y="706"/>
                  </a:lnTo>
                  <a:lnTo>
                    <a:pt x="176" y="0"/>
                  </a:lnTo>
                  <a:lnTo>
                    <a:pt x="0" y="686"/>
                  </a:lnTo>
                  <a:close/>
                </a:path>
              </a:pathLst>
            </a:custGeom>
            <a:solidFill>
              <a:srgbClr val="003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6" name="Freeform 22"/>
            <p:cNvSpPr>
              <a:spLocks/>
            </p:cNvSpPr>
            <p:nvPr/>
          </p:nvSpPr>
          <p:spPr bwMode="auto">
            <a:xfrm>
              <a:off x="9651701" y="13322877"/>
              <a:ext cx="1016299" cy="1200764"/>
            </a:xfrm>
            <a:custGeom>
              <a:avLst/>
              <a:gdLst>
                <a:gd name="T0" fmla="*/ 876 w 876"/>
                <a:gd name="T1" fmla="*/ 20 h 1035"/>
                <a:gd name="T2" fmla="*/ 480 w 876"/>
                <a:gd name="T3" fmla="*/ 0 h 1035"/>
                <a:gd name="T4" fmla="*/ 0 w 876"/>
                <a:gd name="T5" fmla="*/ 1035 h 1035"/>
                <a:gd name="T6" fmla="*/ 678 w 876"/>
                <a:gd name="T7" fmla="*/ 841 h 1035"/>
                <a:gd name="T8" fmla="*/ 876 w 876"/>
                <a:gd name="T9" fmla="*/ 20 h 1035"/>
              </a:gdLst>
              <a:ahLst/>
              <a:cxnLst>
                <a:cxn ang="0">
                  <a:pos x="T0" y="T1"/>
                </a:cxn>
                <a:cxn ang="0">
                  <a:pos x="T2" y="T3"/>
                </a:cxn>
                <a:cxn ang="0">
                  <a:pos x="T4" y="T5"/>
                </a:cxn>
                <a:cxn ang="0">
                  <a:pos x="T6" y="T7"/>
                </a:cxn>
                <a:cxn ang="0">
                  <a:pos x="T8" y="T9"/>
                </a:cxn>
              </a:cxnLst>
              <a:rect l="0" t="0" r="r" b="b"/>
              <a:pathLst>
                <a:path w="876" h="1035">
                  <a:moveTo>
                    <a:pt x="876" y="20"/>
                  </a:moveTo>
                  <a:lnTo>
                    <a:pt x="480" y="0"/>
                  </a:lnTo>
                  <a:lnTo>
                    <a:pt x="0" y="1035"/>
                  </a:lnTo>
                  <a:lnTo>
                    <a:pt x="678" y="841"/>
                  </a:lnTo>
                  <a:lnTo>
                    <a:pt x="876" y="20"/>
                  </a:lnTo>
                  <a:close/>
                </a:path>
              </a:pathLst>
            </a:custGeom>
            <a:solidFill>
              <a:srgbClr val="0018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pic>
        <p:nvPicPr>
          <p:cNvPr id="68" name="Picture 6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1149" y="2469740"/>
            <a:ext cx="7929702" cy="1729668"/>
          </a:xfrm>
          <a:prstGeom prst="rect">
            <a:avLst/>
          </a:prstGeom>
        </p:spPr>
      </p:pic>
      <p:grpSp>
        <p:nvGrpSpPr>
          <p:cNvPr id="71" name="Group 70"/>
          <p:cNvGrpSpPr/>
          <p:nvPr/>
        </p:nvGrpSpPr>
        <p:grpSpPr>
          <a:xfrm rot="7103205">
            <a:off x="-2411348" y="1507880"/>
            <a:ext cx="6394574" cy="4009060"/>
            <a:chOff x="1251506" y="8619998"/>
            <a:chExt cx="9416494" cy="5903643"/>
          </a:xfrm>
        </p:grpSpPr>
        <p:sp>
          <p:nvSpPr>
            <p:cNvPr id="72" name="Freeform 71"/>
            <p:cNvSpPr>
              <a:spLocks/>
            </p:cNvSpPr>
            <p:nvPr/>
          </p:nvSpPr>
          <p:spPr bwMode="auto">
            <a:xfrm>
              <a:off x="6279284" y="10260967"/>
              <a:ext cx="1222807" cy="1381749"/>
            </a:xfrm>
            <a:custGeom>
              <a:avLst/>
              <a:gdLst>
                <a:gd name="T0" fmla="*/ 0 w 1054"/>
                <a:gd name="T1" fmla="*/ 103 h 1191"/>
                <a:gd name="T2" fmla="*/ 1054 w 1054"/>
                <a:gd name="T3" fmla="*/ 0 h 1191"/>
                <a:gd name="T4" fmla="*/ 76 w 1054"/>
                <a:gd name="T5" fmla="*/ 1191 h 1191"/>
                <a:gd name="T6" fmla="*/ 0 w 1054"/>
                <a:gd name="T7" fmla="*/ 103 h 1191"/>
              </a:gdLst>
              <a:ahLst/>
              <a:cxnLst>
                <a:cxn ang="0">
                  <a:pos x="T0" y="T1"/>
                </a:cxn>
                <a:cxn ang="0">
                  <a:pos x="T2" y="T3"/>
                </a:cxn>
                <a:cxn ang="0">
                  <a:pos x="T4" y="T5"/>
                </a:cxn>
                <a:cxn ang="0">
                  <a:pos x="T6" y="T7"/>
                </a:cxn>
              </a:cxnLst>
              <a:rect l="0" t="0" r="r" b="b"/>
              <a:pathLst>
                <a:path w="1054" h="1191">
                  <a:moveTo>
                    <a:pt x="0" y="103"/>
                  </a:moveTo>
                  <a:lnTo>
                    <a:pt x="1054" y="0"/>
                  </a:lnTo>
                  <a:lnTo>
                    <a:pt x="76" y="1191"/>
                  </a:lnTo>
                  <a:lnTo>
                    <a:pt x="0" y="103"/>
                  </a:lnTo>
                  <a:close/>
                </a:path>
              </a:pathLst>
            </a:custGeom>
            <a:solidFill>
              <a:srgbClr val="6E82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3" name="Freeform 72"/>
            <p:cNvSpPr>
              <a:spLocks/>
            </p:cNvSpPr>
            <p:nvPr/>
          </p:nvSpPr>
          <p:spPr bwMode="auto">
            <a:xfrm>
              <a:off x="6435567" y="10260967"/>
              <a:ext cx="1619581" cy="1597538"/>
            </a:xfrm>
            <a:custGeom>
              <a:avLst/>
              <a:gdLst>
                <a:gd name="T0" fmla="*/ 978 w 1396"/>
                <a:gd name="T1" fmla="*/ 0 h 1377"/>
                <a:gd name="T2" fmla="*/ 1396 w 1396"/>
                <a:gd name="T3" fmla="*/ 1377 h 1377"/>
                <a:gd name="T4" fmla="*/ 0 w 1396"/>
                <a:gd name="T5" fmla="*/ 1191 h 1377"/>
                <a:gd name="T6" fmla="*/ 978 w 1396"/>
                <a:gd name="T7" fmla="*/ 0 h 1377"/>
              </a:gdLst>
              <a:ahLst/>
              <a:cxnLst>
                <a:cxn ang="0">
                  <a:pos x="T0" y="T1"/>
                </a:cxn>
                <a:cxn ang="0">
                  <a:pos x="T2" y="T3"/>
                </a:cxn>
                <a:cxn ang="0">
                  <a:pos x="T4" y="T5"/>
                </a:cxn>
                <a:cxn ang="0">
                  <a:pos x="T6" y="T7"/>
                </a:cxn>
              </a:cxnLst>
              <a:rect l="0" t="0" r="r" b="b"/>
              <a:pathLst>
                <a:path w="1396" h="1377">
                  <a:moveTo>
                    <a:pt x="978" y="0"/>
                  </a:moveTo>
                  <a:lnTo>
                    <a:pt x="1396" y="1377"/>
                  </a:lnTo>
                  <a:lnTo>
                    <a:pt x="0" y="1191"/>
                  </a:lnTo>
                  <a:lnTo>
                    <a:pt x="978" y="0"/>
                  </a:lnTo>
                  <a:close/>
                </a:path>
              </a:pathLst>
            </a:custGeom>
            <a:solidFill>
              <a:srgbClr val="3F6C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4" name="Freeform 73"/>
            <p:cNvSpPr>
              <a:spLocks/>
            </p:cNvSpPr>
            <p:nvPr/>
          </p:nvSpPr>
          <p:spPr bwMode="auto">
            <a:xfrm>
              <a:off x="6435567" y="12710083"/>
              <a:ext cx="1619581" cy="1321421"/>
            </a:xfrm>
            <a:custGeom>
              <a:avLst/>
              <a:gdLst>
                <a:gd name="T0" fmla="*/ 0 w 1396"/>
                <a:gd name="T1" fmla="*/ 0 h 1139"/>
                <a:gd name="T2" fmla="*/ 588 w 1396"/>
                <a:gd name="T3" fmla="*/ 1139 h 1139"/>
                <a:gd name="T4" fmla="*/ 1396 w 1396"/>
                <a:gd name="T5" fmla="*/ 186 h 1139"/>
                <a:gd name="T6" fmla="*/ 0 w 1396"/>
                <a:gd name="T7" fmla="*/ 0 h 1139"/>
              </a:gdLst>
              <a:ahLst/>
              <a:cxnLst>
                <a:cxn ang="0">
                  <a:pos x="T0" y="T1"/>
                </a:cxn>
                <a:cxn ang="0">
                  <a:pos x="T2" y="T3"/>
                </a:cxn>
                <a:cxn ang="0">
                  <a:pos x="T4" y="T5"/>
                </a:cxn>
                <a:cxn ang="0">
                  <a:pos x="T6" y="T7"/>
                </a:cxn>
              </a:cxnLst>
              <a:rect l="0" t="0" r="r" b="b"/>
              <a:pathLst>
                <a:path w="1396" h="1139">
                  <a:moveTo>
                    <a:pt x="0" y="0"/>
                  </a:moveTo>
                  <a:lnTo>
                    <a:pt x="588" y="1139"/>
                  </a:lnTo>
                  <a:lnTo>
                    <a:pt x="1396" y="186"/>
                  </a:lnTo>
                  <a:lnTo>
                    <a:pt x="0" y="0"/>
                  </a:lnTo>
                  <a:close/>
                </a:path>
              </a:pathLst>
            </a:custGeom>
            <a:solidFill>
              <a:srgbClr val="105A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5" name="Freeform 74"/>
            <p:cNvSpPr>
              <a:spLocks/>
            </p:cNvSpPr>
            <p:nvPr/>
          </p:nvSpPr>
          <p:spPr bwMode="auto">
            <a:xfrm>
              <a:off x="8446680" y="10260966"/>
              <a:ext cx="1440916" cy="1597538"/>
            </a:xfrm>
            <a:custGeom>
              <a:avLst/>
              <a:gdLst>
                <a:gd name="T0" fmla="*/ 418 w 1242"/>
                <a:gd name="T1" fmla="*/ 1377 h 1377"/>
                <a:gd name="T2" fmla="*/ 0 w 1242"/>
                <a:gd name="T3" fmla="*/ 0 h 1377"/>
                <a:gd name="T4" fmla="*/ 1242 w 1242"/>
                <a:gd name="T5" fmla="*/ 803 h 1377"/>
                <a:gd name="T6" fmla="*/ 418 w 1242"/>
                <a:gd name="T7" fmla="*/ 1377 h 1377"/>
              </a:gdLst>
              <a:ahLst/>
              <a:cxnLst>
                <a:cxn ang="0">
                  <a:pos x="T0" y="T1"/>
                </a:cxn>
                <a:cxn ang="0">
                  <a:pos x="T2" y="T3"/>
                </a:cxn>
                <a:cxn ang="0">
                  <a:pos x="T4" y="T5"/>
                </a:cxn>
                <a:cxn ang="0">
                  <a:pos x="T6" y="T7"/>
                </a:cxn>
              </a:cxnLst>
              <a:rect l="0" t="0" r="r" b="b"/>
              <a:pathLst>
                <a:path w="1242" h="1377">
                  <a:moveTo>
                    <a:pt x="418" y="1377"/>
                  </a:moveTo>
                  <a:lnTo>
                    <a:pt x="0" y="0"/>
                  </a:lnTo>
                  <a:lnTo>
                    <a:pt x="1242" y="803"/>
                  </a:lnTo>
                  <a:lnTo>
                    <a:pt x="418" y="1377"/>
                  </a:lnTo>
                  <a:close/>
                </a:path>
              </a:pathLst>
            </a:custGeom>
            <a:solidFill>
              <a:srgbClr val="105A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6" name="Freeform 10"/>
            <p:cNvSpPr>
              <a:spLocks/>
            </p:cNvSpPr>
            <p:nvPr/>
          </p:nvSpPr>
          <p:spPr bwMode="auto">
            <a:xfrm>
              <a:off x="4313411" y="12693633"/>
              <a:ext cx="1197284" cy="1384070"/>
            </a:xfrm>
            <a:custGeom>
              <a:avLst/>
              <a:gdLst>
                <a:gd name="T0" fmla="*/ 0 w 1032"/>
                <a:gd name="T1" fmla="*/ 0 h 1193"/>
                <a:gd name="T2" fmla="*/ 1032 w 1032"/>
                <a:gd name="T3" fmla="*/ 8 h 1193"/>
                <a:gd name="T4" fmla="*/ 608 w 1032"/>
                <a:gd name="T5" fmla="*/ 1193 h 1193"/>
                <a:gd name="T6" fmla="*/ 0 w 1032"/>
                <a:gd name="T7" fmla="*/ 0 h 1193"/>
              </a:gdLst>
              <a:ahLst/>
              <a:cxnLst>
                <a:cxn ang="0">
                  <a:pos x="T0" y="T1"/>
                </a:cxn>
                <a:cxn ang="0">
                  <a:pos x="T2" y="T3"/>
                </a:cxn>
                <a:cxn ang="0">
                  <a:pos x="T4" y="T5"/>
                </a:cxn>
                <a:cxn ang="0">
                  <a:pos x="T6" y="T7"/>
                </a:cxn>
              </a:cxnLst>
              <a:rect l="0" t="0" r="r" b="b"/>
              <a:pathLst>
                <a:path w="1032" h="1193">
                  <a:moveTo>
                    <a:pt x="0" y="0"/>
                  </a:moveTo>
                  <a:lnTo>
                    <a:pt x="1032" y="8"/>
                  </a:lnTo>
                  <a:lnTo>
                    <a:pt x="608" y="1193"/>
                  </a:lnTo>
                  <a:lnTo>
                    <a:pt x="0" y="0"/>
                  </a:lnTo>
                  <a:close/>
                </a:path>
              </a:pathLst>
            </a:custGeom>
            <a:solidFill>
              <a:srgbClr val="6E82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7" name="Freeform 11"/>
            <p:cNvSpPr>
              <a:spLocks/>
            </p:cNvSpPr>
            <p:nvPr/>
          </p:nvSpPr>
          <p:spPr bwMode="auto">
            <a:xfrm>
              <a:off x="7644702" y="13092564"/>
              <a:ext cx="1132315" cy="1330703"/>
            </a:xfrm>
            <a:custGeom>
              <a:avLst/>
              <a:gdLst>
                <a:gd name="T0" fmla="*/ 808 w 976"/>
                <a:gd name="T1" fmla="*/ 0 h 1147"/>
                <a:gd name="T2" fmla="*/ 976 w 976"/>
                <a:gd name="T3" fmla="*/ 1147 h 1147"/>
                <a:gd name="T4" fmla="*/ 0 w 976"/>
                <a:gd name="T5" fmla="*/ 953 h 1147"/>
                <a:gd name="T6" fmla="*/ 808 w 976"/>
                <a:gd name="T7" fmla="*/ 0 h 1147"/>
              </a:gdLst>
              <a:ahLst/>
              <a:cxnLst>
                <a:cxn ang="0">
                  <a:pos x="T0" y="T1"/>
                </a:cxn>
                <a:cxn ang="0">
                  <a:pos x="T2" y="T3"/>
                </a:cxn>
                <a:cxn ang="0">
                  <a:pos x="T4" y="T5"/>
                </a:cxn>
                <a:cxn ang="0">
                  <a:pos x="T6" y="T7"/>
                </a:cxn>
              </a:cxnLst>
              <a:rect l="0" t="0" r="r" b="b"/>
              <a:pathLst>
                <a:path w="976" h="1147">
                  <a:moveTo>
                    <a:pt x="808" y="0"/>
                  </a:moveTo>
                  <a:lnTo>
                    <a:pt x="976" y="1147"/>
                  </a:lnTo>
                  <a:lnTo>
                    <a:pt x="0" y="953"/>
                  </a:lnTo>
                  <a:lnTo>
                    <a:pt x="808" y="0"/>
                  </a:lnTo>
                  <a:close/>
                </a:path>
              </a:pathLst>
            </a:custGeom>
            <a:solidFill>
              <a:srgbClr val="004B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8" name="Freeform 12"/>
            <p:cNvSpPr>
              <a:spLocks/>
            </p:cNvSpPr>
            <p:nvPr/>
          </p:nvSpPr>
          <p:spPr bwMode="auto">
            <a:xfrm>
              <a:off x="5563673" y="12710083"/>
              <a:ext cx="1174080" cy="1374788"/>
            </a:xfrm>
            <a:custGeom>
              <a:avLst/>
              <a:gdLst>
                <a:gd name="T0" fmla="*/ 0 w 1012"/>
                <a:gd name="T1" fmla="*/ 1185 h 1185"/>
                <a:gd name="T2" fmla="*/ 1012 w 1012"/>
                <a:gd name="T3" fmla="*/ 1139 h 1185"/>
                <a:gd name="T4" fmla="*/ 424 w 1012"/>
                <a:gd name="T5" fmla="*/ 0 h 1185"/>
                <a:gd name="T6" fmla="*/ 0 w 1012"/>
                <a:gd name="T7" fmla="*/ 1185 h 1185"/>
              </a:gdLst>
              <a:ahLst/>
              <a:cxnLst>
                <a:cxn ang="0">
                  <a:pos x="T0" y="T1"/>
                </a:cxn>
                <a:cxn ang="0">
                  <a:pos x="T2" y="T3"/>
                </a:cxn>
                <a:cxn ang="0">
                  <a:pos x="T4" y="T5"/>
                </a:cxn>
                <a:cxn ang="0">
                  <a:pos x="T6" y="T7"/>
                </a:cxn>
              </a:cxnLst>
              <a:rect l="0" t="0" r="r" b="b"/>
              <a:pathLst>
                <a:path w="1012" h="1185">
                  <a:moveTo>
                    <a:pt x="0" y="1185"/>
                  </a:moveTo>
                  <a:lnTo>
                    <a:pt x="1012" y="1139"/>
                  </a:lnTo>
                  <a:lnTo>
                    <a:pt x="424" y="0"/>
                  </a:lnTo>
                  <a:lnTo>
                    <a:pt x="0" y="1185"/>
                  </a:lnTo>
                  <a:close/>
                </a:path>
              </a:pathLst>
            </a:custGeom>
            <a:solidFill>
              <a:srgbClr val="3F6C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9" name="Freeform 13"/>
            <p:cNvSpPr>
              <a:spLocks/>
            </p:cNvSpPr>
            <p:nvPr/>
          </p:nvSpPr>
          <p:spPr bwMode="auto">
            <a:xfrm>
              <a:off x="6279284" y="8619998"/>
              <a:ext cx="1222807" cy="1045303"/>
            </a:xfrm>
            <a:custGeom>
              <a:avLst/>
              <a:gdLst>
                <a:gd name="T0" fmla="*/ 0 w 1054"/>
                <a:gd name="T1" fmla="*/ 901 h 901"/>
                <a:gd name="T2" fmla="*/ 1054 w 1054"/>
                <a:gd name="T3" fmla="*/ 798 h 901"/>
                <a:gd name="T4" fmla="*/ 1054 w 1054"/>
                <a:gd name="T5" fmla="*/ 798 h 901"/>
                <a:gd name="T6" fmla="*/ 1020 w 1054"/>
                <a:gd name="T7" fmla="*/ 672 h 901"/>
                <a:gd name="T8" fmla="*/ 940 w 1054"/>
                <a:gd name="T9" fmla="*/ 394 h 901"/>
                <a:gd name="T10" fmla="*/ 898 w 1054"/>
                <a:gd name="T11" fmla="*/ 248 h 901"/>
                <a:gd name="T12" fmla="*/ 860 w 1054"/>
                <a:gd name="T13" fmla="*/ 120 h 901"/>
                <a:gd name="T14" fmla="*/ 830 w 1054"/>
                <a:gd name="T15" fmla="*/ 32 h 901"/>
                <a:gd name="T16" fmla="*/ 820 w 1054"/>
                <a:gd name="T17" fmla="*/ 8 h 901"/>
                <a:gd name="T18" fmla="*/ 816 w 1054"/>
                <a:gd name="T19" fmla="*/ 2 h 901"/>
                <a:gd name="T20" fmla="*/ 814 w 1054"/>
                <a:gd name="T21" fmla="*/ 0 h 901"/>
                <a:gd name="T22" fmla="*/ 814 w 1054"/>
                <a:gd name="T23" fmla="*/ 0 h 901"/>
                <a:gd name="T24" fmla="*/ 774 w 1054"/>
                <a:gd name="T25" fmla="*/ 42 h 901"/>
                <a:gd name="T26" fmla="*/ 680 w 1054"/>
                <a:gd name="T27" fmla="*/ 146 h 901"/>
                <a:gd name="T28" fmla="*/ 400 w 1054"/>
                <a:gd name="T29" fmla="*/ 454 h 901"/>
                <a:gd name="T30" fmla="*/ 0 w 1054"/>
                <a:gd name="T31" fmla="*/ 901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4" h="901">
                  <a:moveTo>
                    <a:pt x="0" y="901"/>
                  </a:moveTo>
                  <a:lnTo>
                    <a:pt x="1054" y="798"/>
                  </a:lnTo>
                  <a:lnTo>
                    <a:pt x="1054" y="798"/>
                  </a:lnTo>
                  <a:lnTo>
                    <a:pt x="1020" y="672"/>
                  </a:lnTo>
                  <a:lnTo>
                    <a:pt x="940" y="394"/>
                  </a:lnTo>
                  <a:lnTo>
                    <a:pt x="898" y="248"/>
                  </a:lnTo>
                  <a:lnTo>
                    <a:pt x="860" y="120"/>
                  </a:lnTo>
                  <a:lnTo>
                    <a:pt x="830" y="32"/>
                  </a:lnTo>
                  <a:lnTo>
                    <a:pt x="820" y="8"/>
                  </a:lnTo>
                  <a:lnTo>
                    <a:pt x="816" y="2"/>
                  </a:lnTo>
                  <a:lnTo>
                    <a:pt x="814" y="0"/>
                  </a:lnTo>
                  <a:lnTo>
                    <a:pt x="814" y="0"/>
                  </a:lnTo>
                  <a:lnTo>
                    <a:pt x="774" y="42"/>
                  </a:lnTo>
                  <a:lnTo>
                    <a:pt x="680" y="146"/>
                  </a:lnTo>
                  <a:lnTo>
                    <a:pt x="400" y="454"/>
                  </a:lnTo>
                  <a:lnTo>
                    <a:pt x="0" y="901"/>
                  </a:lnTo>
                  <a:close/>
                </a:path>
              </a:pathLst>
            </a:custGeom>
            <a:solidFill>
              <a:srgbClr val="3F6C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0" name="Freeform 14"/>
            <p:cNvSpPr>
              <a:spLocks/>
            </p:cNvSpPr>
            <p:nvPr/>
          </p:nvSpPr>
          <p:spPr bwMode="auto">
            <a:xfrm>
              <a:off x="6279284" y="8619998"/>
              <a:ext cx="1222807" cy="1045303"/>
            </a:xfrm>
            <a:custGeom>
              <a:avLst/>
              <a:gdLst>
                <a:gd name="T0" fmla="*/ 0 w 1054"/>
                <a:gd name="T1" fmla="*/ 901 h 901"/>
                <a:gd name="T2" fmla="*/ 1054 w 1054"/>
                <a:gd name="T3" fmla="*/ 798 h 901"/>
                <a:gd name="T4" fmla="*/ 1054 w 1054"/>
                <a:gd name="T5" fmla="*/ 798 h 901"/>
                <a:gd name="T6" fmla="*/ 1020 w 1054"/>
                <a:gd name="T7" fmla="*/ 672 h 901"/>
                <a:gd name="T8" fmla="*/ 940 w 1054"/>
                <a:gd name="T9" fmla="*/ 394 h 901"/>
                <a:gd name="T10" fmla="*/ 898 w 1054"/>
                <a:gd name="T11" fmla="*/ 248 h 901"/>
                <a:gd name="T12" fmla="*/ 860 w 1054"/>
                <a:gd name="T13" fmla="*/ 120 h 901"/>
                <a:gd name="T14" fmla="*/ 830 w 1054"/>
                <a:gd name="T15" fmla="*/ 32 h 901"/>
                <a:gd name="T16" fmla="*/ 820 w 1054"/>
                <a:gd name="T17" fmla="*/ 8 h 901"/>
                <a:gd name="T18" fmla="*/ 816 w 1054"/>
                <a:gd name="T19" fmla="*/ 2 h 901"/>
                <a:gd name="T20" fmla="*/ 814 w 1054"/>
                <a:gd name="T21" fmla="*/ 0 h 901"/>
                <a:gd name="T22" fmla="*/ 814 w 1054"/>
                <a:gd name="T23" fmla="*/ 0 h 901"/>
                <a:gd name="T24" fmla="*/ 774 w 1054"/>
                <a:gd name="T25" fmla="*/ 42 h 901"/>
                <a:gd name="T26" fmla="*/ 680 w 1054"/>
                <a:gd name="T27" fmla="*/ 146 h 901"/>
                <a:gd name="T28" fmla="*/ 400 w 1054"/>
                <a:gd name="T29" fmla="*/ 454 h 901"/>
                <a:gd name="T30" fmla="*/ 0 w 1054"/>
                <a:gd name="T31" fmla="*/ 901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4" h="901">
                  <a:moveTo>
                    <a:pt x="0" y="901"/>
                  </a:moveTo>
                  <a:lnTo>
                    <a:pt x="1054" y="798"/>
                  </a:lnTo>
                  <a:lnTo>
                    <a:pt x="1054" y="798"/>
                  </a:lnTo>
                  <a:lnTo>
                    <a:pt x="1020" y="672"/>
                  </a:lnTo>
                  <a:lnTo>
                    <a:pt x="940" y="394"/>
                  </a:lnTo>
                  <a:lnTo>
                    <a:pt x="898" y="248"/>
                  </a:lnTo>
                  <a:lnTo>
                    <a:pt x="860" y="120"/>
                  </a:lnTo>
                  <a:lnTo>
                    <a:pt x="830" y="32"/>
                  </a:lnTo>
                  <a:lnTo>
                    <a:pt x="820" y="8"/>
                  </a:lnTo>
                  <a:lnTo>
                    <a:pt x="816" y="2"/>
                  </a:lnTo>
                  <a:lnTo>
                    <a:pt x="814" y="0"/>
                  </a:lnTo>
                  <a:lnTo>
                    <a:pt x="814" y="0"/>
                  </a:lnTo>
                  <a:lnTo>
                    <a:pt x="774" y="42"/>
                  </a:lnTo>
                  <a:lnTo>
                    <a:pt x="680" y="146"/>
                  </a:lnTo>
                  <a:lnTo>
                    <a:pt x="400" y="454"/>
                  </a:lnTo>
                  <a:lnTo>
                    <a:pt x="0" y="90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1" name="Freeform 16"/>
            <p:cNvSpPr>
              <a:spLocks/>
            </p:cNvSpPr>
            <p:nvPr/>
          </p:nvSpPr>
          <p:spPr bwMode="auto">
            <a:xfrm>
              <a:off x="9306233" y="13092562"/>
              <a:ext cx="751782" cy="1330701"/>
            </a:xfrm>
            <a:custGeom>
              <a:avLst/>
              <a:gdLst>
                <a:gd name="T0" fmla="*/ 0 w 648"/>
                <a:gd name="T1" fmla="*/ 0 h 1147"/>
                <a:gd name="T2" fmla="*/ 648 w 648"/>
                <a:gd name="T3" fmla="*/ 112 h 1147"/>
                <a:gd name="T4" fmla="*/ 168 w 648"/>
                <a:gd name="T5" fmla="*/ 1147 h 1147"/>
                <a:gd name="T6" fmla="*/ 0 w 648"/>
                <a:gd name="T7" fmla="*/ 0 h 1147"/>
              </a:gdLst>
              <a:ahLst/>
              <a:cxnLst>
                <a:cxn ang="0">
                  <a:pos x="T0" y="T1"/>
                </a:cxn>
                <a:cxn ang="0">
                  <a:pos x="T2" y="T3"/>
                </a:cxn>
                <a:cxn ang="0">
                  <a:pos x="T4" y="T5"/>
                </a:cxn>
                <a:cxn ang="0">
                  <a:pos x="T6" y="T7"/>
                </a:cxn>
              </a:cxnLst>
              <a:rect l="0" t="0" r="r" b="b"/>
              <a:pathLst>
                <a:path w="648" h="1147">
                  <a:moveTo>
                    <a:pt x="0" y="0"/>
                  </a:moveTo>
                  <a:lnTo>
                    <a:pt x="648" y="112"/>
                  </a:lnTo>
                  <a:lnTo>
                    <a:pt x="168" y="1147"/>
                  </a:lnTo>
                  <a:lnTo>
                    <a:pt x="0" y="0"/>
                  </a:lnTo>
                  <a:close/>
                </a:path>
              </a:pathLst>
            </a:custGeom>
            <a:solidFill>
              <a:srgbClr val="003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2" name="Freeform 17"/>
            <p:cNvSpPr>
              <a:spLocks/>
            </p:cNvSpPr>
            <p:nvPr/>
          </p:nvSpPr>
          <p:spPr bwMode="auto">
            <a:xfrm>
              <a:off x="2274976" y="13716030"/>
              <a:ext cx="955970" cy="795870"/>
            </a:xfrm>
            <a:custGeom>
              <a:avLst/>
              <a:gdLst>
                <a:gd name="T0" fmla="*/ 824 w 824"/>
                <a:gd name="T1" fmla="*/ 0 h 686"/>
                <a:gd name="T2" fmla="*/ 648 w 824"/>
                <a:gd name="T3" fmla="*/ 686 h 686"/>
                <a:gd name="T4" fmla="*/ 0 w 824"/>
                <a:gd name="T5" fmla="*/ 574 h 686"/>
                <a:gd name="T6" fmla="*/ 824 w 824"/>
                <a:gd name="T7" fmla="*/ 0 h 686"/>
              </a:gdLst>
              <a:ahLst/>
              <a:cxnLst>
                <a:cxn ang="0">
                  <a:pos x="T0" y="T1"/>
                </a:cxn>
                <a:cxn ang="0">
                  <a:pos x="T2" y="T3"/>
                </a:cxn>
                <a:cxn ang="0">
                  <a:pos x="T4" y="T5"/>
                </a:cxn>
                <a:cxn ang="0">
                  <a:pos x="T6" y="T7"/>
                </a:cxn>
              </a:cxnLst>
              <a:rect l="0" t="0" r="r" b="b"/>
              <a:pathLst>
                <a:path w="824" h="686">
                  <a:moveTo>
                    <a:pt x="824" y="0"/>
                  </a:moveTo>
                  <a:lnTo>
                    <a:pt x="648" y="686"/>
                  </a:lnTo>
                  <a:lnTo>
                    <a:pt x="0" y="574"/>
                  </a:lnTo>
                  <a:lnTo>
                    <a:pt x="824" y="0"/>
                  </a:lnTo>
                  <a:close/>
                </a:path>
              </a:pathLst>
            </a:custGeom>
            <a:solidFill>
              <a:srgbClr val="004B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3" name="Freeform 18"/>
            <p:cNvSpPr>
              <a:spLocks/>
            </p:cNvSpPr>
            <p:nvPr/>
          </p:nvSpPr>
          <p:spPr bwMode="auto">
            <a:xfrm>
              <a:off x="3712956" y="12693633"/>
              <a:ext cx="1044143" cy="1384070"/>
            </a:xfrm>
            <a:custGeom>
              <a:avLst/>
              <a:gdLst>
                <a:gd name="T0" fmla="*/ 292 w 900"/>
                <a:gd name="T1" fmla="*/ 0 h 1193"/>
                <a:gd name="T2" fmla="*/ 900 w 900"/>
                <a:gd name="T3" fmla="*/ 1193 h 1193"/>
                <a:gd name="T4" fmla="*/ 0 w 900"/>
                <a:gd name="T5" fmla="*/ 915 h 1193"/>
                <a:gd name="T6" fmla="*/ 292 w 900"/>
                <a:gd name="T7" fmla="*/ 0 h 1193"/>
              </a:gdLst>
              <a:ahLst/>
              <a:cxnLst>
                <a:cxn ang="0">
                  <a:pos x="T0" y="T1"/>
                </a:cxn>
                <a:cxn ang="0">
                  <a:pos x="T2" y="T3"/>
                </a:cxn>
                <a:cxn ang="0">
                  <a:pos x="T4" y="T5"/>
                </a:cxn>
                <a:cxn ang="0">
                  <a:pos x="T6" y="T7"/>
                </a:cxn>
              </a:cxnLst>
              <a:rect l="0" t="0" r="r" b="b"/>
              <a:pathLst>
                <a:path w="900" h="1193">
                  <a:moveTo>
                    <a:pt x="292" y="0"/>
                  </a:moveTo>
                  <a:lnTo>
                    <a:pt x="900" y="1193"/>
                  </a:lnTo>
                  <a:lnTo>
                    <a:pt x="0" y="915"/>
                  </a:lnTo>
                  <a:lnTo>
                    <a:pt x="292" y="0"/>
                  </a:lnTo>
                  <a:close/>
                </a:path>
              </a:pathLst>
            </a:custGeom>
            <a:solidFill>
              <a:srgbClr val="C58C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4" name="Freeform 19"/>
            <p:cNvSpPr>
              <a:spLocks/>
            </p:cNvSpPr>
            <p:nvPr/>
          </p:nvSpPr>
          <p:spPr bwMode="auto">
            <a:xfrm>
              <a:off x="3408617" y="11171932"/>
              <a:ext cx="510470" cy="1920063"/>
            </a:xfrm>
            <a:custGeom>
              <a:avLst/>
              <a:gdLst>
                <a:gd name="T0" fmla="*/ 440 w 440"/>
                <a:gd name="T1" fmla="*/ 740 h 1655"/>
                <a:gd name="T2" fmla="*/ 148 w 440"/>
                <a:gd name="T3" fmla="*/ 1655 h 1655"/>
                <a:gd name="T4" fmla="*/ 0 w 440"/>
                <a:gd name="T5" fmla="*/ 0 h 1655"/>
                <a:gd name="T6" fmla="*/ 440 w 440"/>
                <a:gd name="T7" fmla="*/ 740 h 1655"/>
              </a:gdLst>
              <a:ahLst/>
              <a:cxnLst>
                <a:cxn ang="0">
                  <a:pos x="T0" y="T1"/>
                </a:cxn>
                <a:cxn ang="0">
                  <a:pos x="T2" y="T3"/>
                </a:cxn>
                <a:cxn ang="0">
                  <a:pos x="T4" y="T5"/>
                </a:cxn>
                <a:cxn ang="0">
                  <a:pos x="T6" y="T7"/>
                </a:cxn>
              </a:cxnLst>
              <a:rect l="0" t="0" r="r" b="b"/>
              <a:pathLst>
                <a:path w="440" h="1655">
                  <a:moveTo>
                    <a:pt x="440" y="740"/>
                  </a:moveTo>
                  <a:lnTo>
                    <a:pt x="148" y="1655"/>
                  </a:lnTo>
                  <a:lnTo>
                    <a:pt x="0" y="0"/>
                  </a:lnTo>
                  <a:lnTo>
                    <a:pt x="440" y="740"/>
                  </a:lnTo>
                  <a:close/>
                </a:path>
              </a:pathLst>
            </a:custGeom>
            <a:solidFill>
              <a:srgbClr val="DFA5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5" name="Freeform 20"/>
            <p:cNvSpPr>
              <a:spLocks/>
            </p:cNvSpPr>
            <p:nvPr/>
          </p:nvSpPr>
          <p:spPr bwMode="auto">
            <a:xfrm>
              <a:off x="8446680" y="10260967"/>
              <a:ext cx="1440916" cy="931607"/>
            </a:xfrm>
            <a:custGeom>
              <a:avLst/>
              <a:gdLst>
                <a:gd name="T0" fmla="*/ 1242 w 1242"/>
                <a:gd name="T1" fmla="*/ 803 h 803"/>
                <a:gd name="T2" fmla="*/ 1238 w 1242"/>
                <a:gd name="T3" fmla="*/ 22 h 803"/>
                <a:gd name="T4" fmla="*/ 0 w 1242"/>
                <a:gd name="T5" fmla="*/ 0 h 803"/>
                <a:gd name="T6" fmla="*/ 1242 w 1242"/>
                <a:gd name="T7" fmla="*/ 803 h 803"/>
              </a:gdLst>
              <a:ahLst/>
              <a:cxnLst>
                <a:cxn ang="0">
                  <a:pos x="T0" y="T1"/>
                </a:cxn>
                <a:cxn ang="0">
                  <a:pos x="T2" y="T3"/>
                </a:cxn>
                <a:cxn ang="0">
                  <a:pos x="T4" y="T5"/>
                </a:cxn>
                <a:cxn ang="0">
                  <a:pos x="T6" y="T7"/>
                </a:cxn>
              </a:cxnLst>
              <a:rect l="0" t="0" r="r" b="b"/>
              <a:pathLst>
                <a:path w="1242" h="803">
                  <a:moveTo>
                    <a:pt x="1242" y="803"/>
                  </a:moveTo>
                  <a:lnTo>
                    <a:pt x="1238" y="22"/>
                  </a:lnTo>
                  <a:lnTo>
                    <a:pt x="0" y="0"/>
                  </a:lnTo>
                  <a:lnTo>
                    <a:pt x="1242" y="803"/>
                  </a:lnTo>
                  <a:close/>
                </a:path>
              </a:pathLst>
            </a:custGeom>
            <a:solidFill>
              <a:srgbClr val="004B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6" name="Freeform 21"/>
            <p:cNvSpPr>
              <a:spLocks/>
            </p:cNvSpPr>
            <p:nvPr/>
          </p:nvSpPr>
          <p:spPr bwMode="auto">
            <a:xfrm>
              <a:off x="1251506" y="13245145"/>
              <a:ext cx="459422" cy="819071"/>
            </a:xfrm>
            <a:custGeom>
              <a:avLst/>
              <a:gdLst>
                <a:gd name="T0" fmla="*/ 0 w 396"/>
                <a:gd name="T1" fmla="*/ 686 h 706"/>
                <a:gd name="T2" fmla="*/ 396 w 396"/>
                <a:gd name="T3" fmla="*/ 706 h 706"/>
                <a:gd name="T4" fmla="*/ 176 w 396"/>
                <a:gd name="T5" fmla="*/ 0 h 706"/>
                <a:gd name="T6" fmla="*/ 0 w 396"/>
                <a:gd name="T7" fmla="*/ 686 h 706"/>
              </a:gdLst>
              <a:ahLst/>
              <a:cxnLst>
                <a:cxn ang="0">
                  <a:pos x="T0" y="T1"/>
                </a:cxn>
                <a:cxn ang="0">
                  <a:pos x="T2" y="T3"/>
                </a:cxn>
                <a:cxn ang="0">
                  <a:pos x="T4" y="T5"/>
                </a:cxn>
                <a:cxn ang="0">
                  <a:pos x="T6" y="T7"/>
                </a:cxn>
              </a:cxnLst>
              <a:rect l="0" t="0" r="r" b="b"/>
              <a:pathLst>
                <a:path w="396" h="706">
                  <a:moveTo>
                    <a:pt x="0" y="686"/>
                  </a:moveTo>
                  <a:lnTo>
                    <a:pt x="396" y="706"/>
                  </a:lnTo>
                  <a:lnTo>
                    <a:pt x="176" y="0"/>
                  </a:lnTo>
                  <a:lnTo>
                    <a:pt x="0" y="686"/>
                  </a:lnTo>
                  <a:close/>
                </a:path>
              </a:pathLst>
            </a:custGeom>
            <a:solidFill>
              <a:srgbClr val="003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7" name="Freeform 22"/>
            <p:cNvSpPr>
              <a:spLocks/>
            </p:cNvSpPr>
            <p:nvPr/>
          </p:nvSpPr>
          <p:spPr bwMode="auto">
            <a:xfrm>
              <a:off x="9651701" y="13322877"/>
              <a:ext cx="1016299" cy="1200764"/>
            </a:xfrm>
            <a:custGeom>
              <a:avLst/>
              <a:gdLst>
                <a:gd name="T0" fmla="*/ 876 w 876"/>
                <a:gd name="T1" fmla="*/ 20 h 1035"/>
                <a:gd name="T2" fmla="*/ 480 w 876"/>
                <a:gd name="T3" fmla="*/ 0 h 1035"/>
                <a:gd name="T4" fmla="*/ 0 w 876"/>
                <a:gd name="T5" fmla="*/ 1035 h 1035"/>
                <a:gd name="T6" fmla="*/ 678 w 876"/>
                <a:gd name="T7" fmla="*/ 841 h 1035"/>
                <a:gd name="T8" fmla="*/ 876 w 876"/>
                <a:gd name="T9" fmla="*/ 20 h 1035"/>
              </a:gdLst>
              <a:ahLst/>
              <a:cxnLst>
                <a:cxn ang="0">
                  <a:pos x="T0" y="T1"/>
                </a:cxn>
                <a:cxn ang="0">
                  <a:pos x="T2" y="T3"/>
                </a:cxn>
                <a:cxn ang="0">
                  <a:pos x="T4" y="T5"/>
                </a:cxn>
                <a:cxn ang="0">
                  <a:pos x="T6" y="T7"/>
                </a:cxn>
                <a:cxn ang="0">
                  <a:pos x="T8" y="T9"/>
                </a:cxn>
              </a:cxnLst>
              <a:rect l="0" t="0" r="r" b="b"/>
              <a:pathLst>
                <a:path w="876" h="1035">
                  <a:moveTo>
                    <a:pt x="876" y="20"/>
                  </a:moveTo>
                  <a:lnTo>
                    <a:pt x="480" y="0"/>
                  </a:lnTo>
                  <a:lnTo>
                    <a:pt x="0" y="1035"/>
                  </a:lnTo>
                  <a:lnTo>
                    <a:pt x="678" y="841"/>
                  </a:lnTo>
                  <a:lnTo>
                    <a:pt x="876" y="20"/>
                  </a:lnTo>
                  <a:close/>
                </a:path>
              </a:pathLst>
            </a:custGeom>
            <a:solidFill>
              <a:srgbClr val="0018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70" name="TextBox 69">
            <a:extLst>
              <a:ext uri="{FF2B5EF4-FFF2-40B4-BE49-F238E27FC236}">
                <a16:creationId xmlns:a16="http://schemas.microsoft.com/office/drawing/2014/main" id="{9F99E629-D198-47C2-BD25-8F19ED39F144}"/>
              </a:ext>
            </a:extLst>
          </p:cNvPr>
          <p:cNvSpPr txBox="1"/>
          <p:nvPr/>
        </p:nvSpPr>
        <p:spPr>
          <a:xfrm>
            <a:off x="7629196" y="6174897"/>
            <a:ext cx="2932213" cy="307777"/>
          </a:xfrm>
          <a:prstGeom prst="rect">
            <a:avLst/>
          </a:prstGeom>
          <a:noFill/>
        </p:spPr>
        <p:txBody>
          <a:bodyPr wrap="none" rtlCol="0">
            <a:spAutoFit/>
          </a:bodyPr>
          <a:lstStyle/>
          <a:p>
            <a:pPr algn="ctr"/>
            <a:r>
              <a:rPr lang="en-IN" sz="1400" spc="300" dirty="0">
                <a:solidFill>
                  <a:schemeClr val="accent5"/>
                </a:solidFill>
              </a:rPr>
              <a:t>piret.tonurist@oecd.org</a:t>
            </a:r>
          </a:p>
        </p:txBody>
      </p:sp>
      <p:sp>
        <p:nvSpPr>
          <p:cNvPr id="34" name="Freeform 10"/>
          <p:cNvSpPr>
            <a:spLocks noChangeAspect="1" noEditPoints="1"/>
          </p:cNvSpPr>
          <p:nvPr/>
        </p:nvSpPr>
        <p:spPr bwMode="auto">
          <a:xfrm>
            <a:off x="7383147" y="6266748"/>
            <a:ext cx="246049" cy="149405"/>
          </a:xfrm>
          <a:custGeom>
            <a:avLst/>
            <a:gdLst>
              <a:gd name="T0" fmla="*/ 1467 w 1469"/>
              <a:gd name="T1" fmla="*/ 76 h 892"/>
              <a:gd name="T2" fmla="*/ 1461 w 1469"/>
              <a:gd name="T3" fmla="*/ 46 h 892"/>
              <a:gd name="T4" fmla="*/ 1445 w 1469"/>
              <a:gd name="T5" fmla="*/ 22 h 892"/>
              <a:gd name="T6" fmla="*/ 1421 w 1469"/>
              <a:gd name="T7" fmla="*/ 6 h 892"/>
              <a:gd name="T8" fmla="*/ 1393 w 1469"/>
              <a:gd name="T9" fmla="*/ 0 h 892"/>
              <a:gd name="T10" fmla="*/ 1393 w 1469"/>
              <a:gd name="T11" fmla="*/ 0 h 892"/>
              <a:gd name="T12" fmla="*/ 76 w 1469"/>
              <a:gd name="T13" fmla="*/ 2 h 892"/>
              <a:gd name="T14" fmla="*/ 46 w 1469"/>
              <a:gd name="T15" fmla="*/ 8 h 892"/>
              <a:gd name="T16" fmla="*/ 22 w 1469"/>
              <a:gd name="T17" fmla="*/ 24 h 892"/>
              <a:gd name="T18" fmla="*/ 12 w 1469"/>
              <a:gd name="T19" fmla="*/ 36 h 892"/>
              <a:gd name="T20" fmla="*/ 2 w 1469"/>
              <a:gd name="T21" fmla="*/ 62 h 892"/>
              <a:gd name="T22" fmla="*/ 2 w 1469"/>
              <a:gd name="T23" fmla="*/ 816 h 892"/>
              <a:gd name="T24" fmla="*/ 2 w 1469"/>
              <a:gd name="T25" fmla="*/ 832 h 892"/>
              <a:gd name="T26" fmla="*/ 14 w 1469"/>
              <a:gd name="T27" fmla="*/ 858 h 892"/>
              <a:gd name="T28" fmla="*/ 24 w 1469"/>
              <a:gd name="T29" fmla="*/ 870 h 892"/>
              <a:gd name="T30" fmla="*/ 48 w 1469"/>
              <a:gd name="T31" fmla="*/ 886 h 892"/>
              <a:gd name="T32" fmla="*/ 76 w 1469"/>
              <a:gd name="T33" fmla="*/ 892 h 892"/>
              <a:gd name="T34" fmla="*/ 76 w 1469"/>
              <a:gd name="T35" fmla="*/ 892 h 892"/>
              <a:gd name="T36" fmla="*/ 1393 w 1469"/>
              <a:gd name="T37" fmla="*/ 890 h 892"/>
              <a:gd name="T38" fmla="*/ 1423 w 1469"/>
              <a:gd name="T39" fmla="*/ 884 h 892"/>
              <a:gd name="T40" fmla="*/ 1447 w 1469"/>
              <a:gd name="T41" fmla="*/ 868 h 892"/>
              <a:gd name="T42" fmla="*/ 1463 w 1469"/>
              <a:gd name="T43" fmla="*/ 844 h 892"/>
              <a:gd name="T44" fmla="*/ 1469 w 1469"/>
              <a:gd name="T45" fmla="*/ 814 h 892"/>
              <a:gd name="T46" fmla="*/ 1309 w 1469"/>
              <a:gd name="T47" fmla="*/ 76 h 892"/>
              <a:gd name="T48" fmla="*/ 158 w 1469"/>
              <a:gd name="T49" fmla="*/ 76 h 892"/>
              <a:gd name="T50" fmla="*/ 977 w 1469"/>
              <a:gd name="T51" fmla="*/ 550 h 892"/>
              <a:gd name="T52" fmla="*/ 148 w 1469"/>
              <a:gd name="T53" fmla="*/ 816 h 892"/>
              <a:gd name="T54" fmla="*/ 492 w 1469"/>
              <a:gd name="T55" fmla="*/ 550 h 892"/>
              <a:gd name="T56" fmla="*/ 502 w 1469"/>
              <a:gd name="T57" fmla="*/ 540 h 892"/>
              <a:gd name="T58" fmla="*/ 506 w 1469"/>
              <a:gd name="T59" fmla="*/ 526 h 892"/>
              <a:gd name="T60" fmla="*/ 504 w 1469"/>
              <a:gd name="T61" fmla="*/ 510 h 892"/>
              <a:gd name="T62" fmla="*/ 498 w 1469"/>
              <a:gd name="T63" fmla="*/ 498 h 892"/>
              <a:gd name="T64" fmla="*/ 494 w 1469"/>
              <a:gd name="T65" fmla="*/ 492 h 892"/>
              <a:gd name="T66" fmla="*/ 480 w 1469"/>
              <a:gd name="T67" fmla="*/ 484 h 892"/>
              <a:gd name="T68" fmla="*/ 466 w 1469"/>
              <a:gd name="T69" fmla="*/ 484 h 892"/>
              <a:gd name="T70" fmla="*/ 452 w 1469"/>
              <a:gd name="T71" fmla="*/ 486 h 892"/>
              <a:gd name="T72" fmla="*/ 76 w 1469"/>
              <a:gd name="T73" fmla="*/ 778 h 892"/>
              <a:gd name="T74" fmla="*/ 712 w 1469"/>
              <a:gd name="T75" fmla="*/ 552 h 892"/>
              <a:gd name="T76" fmla="*/ 722 w 1469"/>
              <a:gd name="T77" fmla="*/ 556 h 892"/>
              <a:gd name="T78" fmla="*/ 734 w 1469"/>
              <a:gd name="T79" fmla="*/ 558 h 892"/>
              <a:gd name="T80" fmla="*/ 756 w 1469"/>
              <a:gd name="T81" fmla="*/ 552 h 892"/>
              <a:gd name="T82" fmla="*/ 1393 w 1469"/>
              <a:gd name="T83" fmla="*/ 778 h 892"/>
              <a:gd name="T84" fmla="*/ 1023 w 1469"/>
              <a:gd name="T85" fmla="*/ 490 h 892"/>
              <a:gd name="T86" fmla="*/ 1011 w 1469"/>
              <a:gd name="T87" fmla="*/ 484 h 892"/>
              <a:gd name="T88" fmla="*/ 997 w 1469"/>
              <a:gd name="T89" fmla="*/ 484 h 892"/>
              <a:gd name="T90" fmla="*/ 983 w 1469"/>
              <a:gd name="T91" fmla="*/ 488 h 892"/>
              <a:gd name="T92" fmla="*/ 971 w 1469"/>
              <a:gd name="T93" fmla="*/ 498 h 892"/>
              <a:gd name="T94" fmla="*/ 967 w 1469"/>
              <a:gd name="T95" fmla="*/ 504 h 892"/>
              <a:gd name="T96" fmla="*/ 963 w 1469"/>
              <a:gd name="T97" fmla="*/ 518 h 892"/>
              <a:gd name="T98" fmla="*/ 965 w 1469"/>
              <a:gd name="T99" fmla="*/ 532 h 892"/>
              <a:gd name="T100" fmla="*/ 973 w 1469"/>
              <a:gd name="T101" fmla="*/ 546 h 892"/>
              <a:gd name="T102" fmla="*/ 977 w 1469"/>
              <a:gd name="T103" fmla="*/ 55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69" h="892">
                <a:moveTo>
                  <a:pt x="1467" y="76"/>
                </a:moveTo>
                <a:lnTo>
                  <a:pt x="1467" y="76"/>
                </a:lnTo>
                <a:lnTo>
                  <a:pt x="1465" y="60"/>
                </a:lnTo>
                <a:lnTo>
                  <a:pt x="1461" y="46"/>
                </a:lnTo>
                <a:lnTo>
                  <a:pt x="1455" y="34"/>
                </a:lnTo>
                <a:lnTo>
                  <a:pt x="1445" y="22"/>
                </a:lnTo>
                <a:lnTo>
                  <a:pt x="1435" y="12"/>
                </a:lnTo>
                <a:lnTo>
                  <a:pt x="1421" y="6"/>
                </a:lnTo>
                <a:lnTo>
                  <a:pt x="1407" y="2"/>
                </a:lnTo>
                <a:lnTo>
                  <a:pt x="1393" y="0"/>
                </a:lnTo>
                <a:lnTo>
                  <a:pt x="1393" y="0"/>
                </a:lnTo>
                <a:lnTo>
                  <a:pt x="1393" y="0"/>
                </a:lnTo>
                <a:lnTo>
                  <a:pt x="76" y="2"/>
                </a:lnTo>
                <a:lnTo>
                  <a:pt x="76" y="2"/>
                </a:lnTo>
                <a:lnTo>
                  <a:pt x="60" y="4"/>
                </a:lnTo>
                <a:lnTo>
                  <a:pt x="46" y="8"/>
                </a:lnTo>
                <a:lnTo>
                  <a:pt x="34" y="14"/>
                </a:lnTo>
                <a:lnTo>
                  <a:pt x="22" y="24"/>
                </a:lnTo>
                <a:lnTo>
                  <a:pt x="22" y="24"/>
                </a:lnTo>
                <a:lnTo>
                  <a:pt x="12" y="36"/>
                </a:lnTo>
                <a:lnTo>
                  <a:pt x="6" y="48"/>
                </a:lnTo>
                <a:lnTo>
                  <a:pt x="2" y="62"/>
                </a:lnTo>
                <a:lnTo>
                  <a:pt x="0" y="78"/>
                </a:lnTo>
                <a:lnTo>
                  <a:pt x="2" y="816"/>
                </a:lnTo>
                <a:lnTo>
                  <a:pt x="2" y="816"/>
                </a:lnTo>
                <a:lnTo>
                  <a:pt x="2" y="832"/>
                </a:lnTo>
                <a:lnTo>
                  <a:pt x="6" y="846"/>
                </a:lnTo>
                <a:lnTo>
                  <a:pt x="14" y="858"/>
                </a:lnTo>
                <a:lnTo>
                  <a:pt x="24" y="870"/>
                </a:lnTo>
                <a:lnTo>
                  <a:pt x="24" y="870"/>
                </a:lnTo>
                <a:lnTo>
                  <a:pt x="34" y="880"/>
                </a:lnTo>
                <a:lnTo>
                  <a:pt x="48" y="886"/>
                </a:lnTo>
                <a:lnTo>
                  <a:pt x="62" y="890"/>
                </a:lnTo>
                <a:lnTo>
                  <a:pt x="76" y="892"/>
                </a:lnTo>
                <a:lnTo>
                  <a:pt x="76" y="892"/>
                </a:lnTo>
                <a:lnTo>
                  <a:pt x="76" y="892"/>
                </a:lnTo>
                <a:lnTo>
                  <a:pt x="1393" y="890"/>
                </a:lnTo>
                <a:lnTo>
                  <a:pt x="1393" y="890"/>
                </a:lnTo>
                <a:lnTo>
                  <a:pt x="1409" y="888"/>
                </a:lnTo>
                <a:lnTo>
                  <a:pt x="1423" y="884"/>
                </a:lnTo>
                <a:lnTo>
                  <a:pt x="1435" y="876"/>
                </a:lnTo>
                <a:lnTo>
                  <a:pt x="1447" y="868"/>
                </a:lnTo>
                <a:lnTo>
                  <a:pt x="1455" y="856"/>
                </a:lnTo>
                <a:lnTo>
                  <a:pt x="1463" y="844"/>
                </a:lnTo>
                <a:lnTo>
                  <a:pt x="1467" y="830"/>
                </a:lnTo>
                <a:lnTo>
                  <a:pt x="1469" y="814"/>
                </a:lnTo>
                <a:lnTo>
                  <a:pt x="1467" y="76"/>
                </a:lnTo>
                <a:close/>
                <a:moveTo>
                  <a:pt x="1309" y="76"/>
                </a:moveTo>
                <a:lnTo>
                  <a:pt x="734" y="474"/>
                </a:lnTo>
                <a:lnTo>
                  <a:pt x="158" y="76"/>
                </a:lnTo>
                <a:lnTo>
                  <a:pt x="1309" y="76"/>
                </a:lnTo>
                <a:close/>
                <a:moveTo>
                  <a:pt x="977" y="550"/>
                </a:moveTo>
                <a:lnTo>
                  <a:pt x="1319" y="814"/>
                </a:lnTo>
                <a:lnTo>
                  <a:pt x="148" y="816"/>
                </a:lnTo>
                <a:lnTo>
                  <a:pt x="492" y="550"/>
                </a:lnTo>
                <a:lnTo>
                  <a:pt x="492" y="550"/>
                </a:lnTo>
                <a:lnTo>
                  <a:pt x="498" y="546"/>
                </a:lnTo>
                <a:lnTo>
                  <a:pt x="502" y="540"/>
                </a:lnTo>
                <a:lnTo>
                  <a:pt x="504" y="532"/>
                </a:lnTo>
                <a:lnTo>
                  <a:pt x="506" y="526"/>
                </a:lnTo>
                <a:lnTo>
                  <a:pt x="506" y="518"/>
                </a:lnTo>
                <a:lnTo>
                  <a:pt x="504" y="510"/>
                </a:lnTo>
                <a:lnTo>
                  <a:pt x="502" y="504"/>
                </a:lnTo>
                <a:lnTo>
                  <a:pt x="498" y="498"/>
                </a:lnTo>
                <a:lnTo>
                  <a:pt x="498" y="498"/>
                </a:lnTo>
                <a:lnTo>
                  <a:pt x="494" y="492"/>
                </a:lnTo>
                <a:lnTo>
                  <a:pt x="488" y="488"/>
                </a:lnTo>
                <a:lnTo>
                  <a:pt x="480" y="484"/>
                </a:lnTo>
                <a:lnTo>
                  <a:pt x="474" y="484"/>
                </a:lnTo>
                <a:lnTo>
                  <a:pt x="466" y="484"/>
                </a:lnTo>
                <a:lnTo>
                  <a:pt x="458" y="484"/>
                </a:lnTo>
                <a:lnTo>
                  <a:pt x="452" y="486"/>
                </a:lnTo>
                <a:lnTo>
                  <a:pt x="446" y="490"/>
                </a:lnTo>
                <a:lnTo>
                  <a:pt x="76" y="778"/>
                </a:lnTo>
                <a:lnTo>
                  <a:pt x="76" y="112"/>
                </a:lnTo>
                <a:lnTo>
                  <a:pt x="712" y="552"/>
                </a:lnTo>
                <a:lnTo>
                  <a:pt x="712" y="552"/>
                </a:lnTo>
                <a:lnTo>
                  <a:pt x="722" y="556"/>
                </a:lnTo>
                <a:lnTo>
                  <a:pt x="734" y="558"/>
                </a:lnTo>
                <a:lnTo>
                  <a:pt x="734" y="558"/>
                </a:lnTo>
                <a:lnTo>
                  <a:pt x="744" y="556"/>
                </a:lnTo>
                <a:lnTo>
                  <a:pt x="756" y="552"/>
                </a:lnTo>
                <a:lnTo>
                  <a:pt x="1393" y="110"/>
                </a:lnTo>
                <a:lnTo>
                  <a:pt x="1393" y="778"/>
                </a:lnTo>
                <a:lnTo>
                  <a:pt x="1023" y="490"/>
                </a:lnTo>
                <a:lnTo>
                  <a:pt x="1023" y="490"/>
                </a:lnTo>
                <a:lnTo>
                  <a:pt x="1017" y="486"/>
                </a:lnTo>
                <a:lnTo>
                  <a:pt x="1011" y="484"/>
                </a:lnTo>
                <a:lnTo>
                  <a:pt x="1003" y="484"/>
                </a:lnTo>
                <a:lnTo>
                  <a:pt x="997" y="484"/>
                </a:lnTo>
                <a:lnTo>
                  <a:pt x="989" y="484"/>
                </a:lnTo>
                <a:lnTo>
                  <a:pt x="983" y="488"/>
                </a:lnTo>
                <a:lnTo>
                  <a:pt x="977" y="492"/>
                </a:lnTo>
                <a:lnTo>
                  <a:pt x="971" y="498"/>
                </a:lnTo>
                <a:lnTo>
                  <a:pt x="971" y="498"/>
                </a:lnTo>
                <a:lnTo>
                  <a:pt x="967" y="504"/>
                </a:lnTo>
                <a:lnTo>
                  <a:pt x="965" y="510"/>
                </a:lnTo>
                <a:lnTo>
                  <a:pt x="963" y="518"/>
                </a:lnTo>
                <a:lnTo>
                  <a:pt x="963" y="526"/>
                </a:lnTo>
                <a:lnTo>
                  <a:pt x="965" y="532"/>
                </a:lnTo>
                <a:lnTo>
                  <a:pt x="969" y="540"/>
                </a:lnTo>
                <a:lnTo>
                  <a:pt x="973" y="546"/>
                </a:lnTo>
                <a:lnTo>
                  <a:pt x="977" y="550"/>
                </a:lnTo>
                <a:lnTo>
                  <a:pt x="977" y="55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IN"/>
          </a:p>
        </p:txBody>
      </p:sp>
      <p:grpSp>
        <p:nvGrpSpPr>
          <p:cNvPr id="35" name="Group 34"/>
          <p:cNvGrpSpPr>
            <a:grpSpLocks noChangeAspect="1"/>
          </p:cNvGrpSpPr>
          <p:nvPr/>
        </p:nvGrpSpPr>
        <p:grpSpPr>
          <a:xfrm>
            <a:off x="2736511" y="6235613"/>
            <a:ext cx="252378" cy="226490"/>
            <a:chOff x="1895475" y="4027488"/>
            <a:chExt cx="2228850" cy="2000250"/>
          </a:xfrm>
          <a:solidFill>
            <a:schemeClr val="accent5"/>
          </a:solidFill>
        </p:grpSpPr>
        <p:sp>
          <p:nvSpPr>
            <p:cNvPr id="14" name="Freeform 5"/>
            <p:cNvSpPr>
              <a:spLocks noEditPoints="1"/>
            </p:cNvSpPr>
            <p:nvPr/>
          </p:nvSpPr>
          <p:spPr bwMode="auto">
            <a:xfrm>
              <a:off x="1895475" y="4027488"/>
              <a:ext cx="2228850" cy="2000250"/>
            </a:xfrm>
            <a:custGeom>
              <a:avLst/>
              <a:gdLst>
                <a:gd name="T0" fmla="*/ 1232 w 1404"/>
                <a:gd name="T1" fmla="*/ 292 h 1260"/>
                <a:gd name="T2" fmla="*/ 1118 w 1404"/>
                <a:gd name="T3" fmla="*/ 158 h 1260"/>
                <a:gd name="T4" fmla="*/ 972 w 1404"/>
                <a:gd name="T5" fmla="*/ 62 h 1260"/>
                <a:gd name="T6" fmla="*/ 802 w 1404"/>
                <a:gd name="T7" fmla="*/ 8 h 1260"/>
                <a:gd name="T8" fmla="*/ 666 w 1404"/>
                <a:gd name="T9" fmla="*/ 2 h 1260"/>
                <a:gd name="T10" fmla="*/ 486 w 1404"/>
                <a:gd name="T11" fmla="*/ 38 h 1260"/>
                <a:gd name="T12" fmla="*/ 328 w 1404"/>
                <a:gd name="T13" fmla="*/ 124 h 1260"/>
                <a:gd name="T14" fmla="*/ 200 w 1404"/>
                <a:gd name="T15" fmla="*/ 252 h 1260"/>
                <a:gd name="T16" fmla="*/ 128 w 1404"/>
                <a:gd name="T17" fmla="*/ 370 h 1260"/>
                <a:gd name="T18" fmla="*/ 78 w 1404"/>
                <a:gd name="T19" fmla="*/ 386 h 1260"/>
                <a:gd name="T20" fmla="*/ 10 w 1404"/>
                <a:gd name="T21" fmla="*/ 464 h 1260"/>
                <a:gd name="T22" fmla="*/ 0 w 1404"/>
                <a:gd name="T23" fmla="*/ 518 h 1260"/>
                <a:gd name="T24" fmla="*/ 2 w 1404"/>
                <a:gd name="T25" fmla="*/ 770 h 1260"/>
                <a:gd name="T26" fmla="*/ 38 w 1404"/>
                <a:gd name="T27" fmla="*/ 842 h 1260"/>
                <a:gd name="T28" fmla="*/ 102 w 1404"/>
                <a:gd name="T29" fmla="*/ 884 h 1260"/>
                <a:gd name="T30" fmla="*/ 150 w 1404"/>
                <a:gd name="T31" fmla="*/ 932 h 1260"/>
                <a:gd name="T32" fmla="*/ 258 w 1404"/>
                <a:gd name="T33" fmla="*/ 1076 h 1260"/>
                <a:gd name="T34" fmla="*/ 400 w 1404"/>
                <a:gd name="T35" fmla="*/ 1182 h 1260"/>
                <a:gd name="T36" fmla="*/ 566 w 1404"/>
                <a:gd name="T37" fmla="*/ 1244 h 1260"/>
                <a:gd name="T38" fmla="*/ 702 w 1404"/>
                <a:gd name="T39" fmla="*/ 1260 h 1260"/>
                <a:gd name="T40" fmla="*/ 882 w 1404"/>
                <a:gd name="T41" fmla="*/ 1234 h 1260"/>
                <a:gd name="T42" fmla="*/ 1044 w 1404"/>
                <a:gd name="T43" fmla="*/ 1160 h 1260"/>
                <a:gd name="T44" fmla="*/ 1178 w 1404"/>
                <a:gd name="T45" fmla="*/ 1042 h 1260"/>
                <a:gd name="T46" fmla="*/ 1276 w 1404"/>
                <a:gd name="T47" fmla="*/ 890 h 1260"/>
                <a:gd name="T48" fmla="*/ 1314 w 1404"/>
                <a:gd name="T49" fmla="*/ 880 h 1260"/>
                <a:gd name="T50" fmla="*/ 1382 w 1404"/>
                <a:gd name="T51" fmla="*/ 820 h 1260"/>
                <a:gd name="T52" fmla="*/ 1404 w 1404"/>
                <a:gd name="T53" fmla="*/ 756 h 1260"/>
                <a:gd name="T54" fmla="*/ 1404 w 1404"/>
                <a:gd name="T55" fmla="*/ 504 h 1260"/>
                <a:gd name="T56" fmla="*/ 1382 w 1404"/>
                <a:gd name="T57" fmla="*/ 440 h 1260"/>
                <a:gd name="T58" fmla="*/ 1314 w 1404"/>
                <a:gd name="T59" fmla="*/ 382 h 1260"/>
                <a:gd name="T60" fmla="*/ 1276 w 1404"/>
                <a:gd name="T61" fmla="*/ 370 h 1260"/>
                <a:gd name="T62" fmla="*/ 790 w 1404"/>
                <a:gd name="T63" fmla="*/ 62 h 1260"/>
                <a:gd name="T64" fmla="*/ 940 w 1404"/>
                <a:gd name="T65" fmla="*/ 106 h 1260"/>
                <a:gd name="T66" fmla="*/ 1070 w 1404"/>
                <a:gd name="T67" fmla="*/ 188 h 1260"/>
                <a:gd name="T68" fmla="*/ 1176 w 1404"/>
                <a:gd name="T69" fmla="*/ 302 h 1260"/>
                <a:gd name="T70" fmla="*/ 188 w 1404"/>
                <a:gd name="T71" fmla="*/ 370 h 1260"/>
                <a:gd name="T72" fmla="*/ 282 w 1404"/>
                <a:gd name="T73" fmla="*/ 236 h 1260"/>
                <a:gd name="T74" fmla="*/ 404 w 1404"/>
                <a:gd name="T75" fmla="*/ 138 h 1260"/>
                <a:gd name="T76" fmla="*/ 550 w 1404"/>
                <a:gd name="T77" fmla="*/ 74 h 1260"/>
                <a:gd name="T78" fmla="*/ 712 w 1404"/>
                <a:gd name="T79" fmla="*/ 54 h 1260"/>
                <a:gd name="T80" fmla="*/ 662 w 1404"/>
                <a:gd name="T81" fmla="*/ 1204 h 1260"/>
                <a:gd name="T82" fmla="*/ 506 w 1404"/>
                <a:gd name="T83" fmla="*/ 1172 h 1260"/>
                <a:gd name="T84" fmla="*/ 368 w 1404"/>
                <a:gd name="T85" fmla="*/ 1100 h 1260"/>
                <a:gd name="T86" fmla="*/ 254 w 1404"/>
                <a:gd name="T87" fmla="*/ 992 h 1260"/>
                <a:gd name="T88" fmla="*/ 1216 w 1404"/>
                <a:gd name="T89" fmla="*/ 892 h 1260"/>
                <a:gd name="T90" fmla="*/ 1150 w 1404"/>
                <a:gd name="T91" fmla="*/ 992 h 1260"/>
                <a:gd name="T92" fmla="*/ 1036 w 1404"/>
                <a:gd name="T93" fmla="*/ 1100 h 1260"/>
                <a:gd name="T94" fmla="*/ 898 w 1404"/>
                <a:gd name="T95" fmla="*/ 1172 h 1260"/>
                <a:gd name="T96" fmla="*/ 744 w 1404"/>
                <a:gd name="T97" fmla="*/ 1204 h 1260"/>
                <a:gd name="T98" fmla="*/ 1350 w 1404"/>
                <a:gd name="T99" fmla="*/ 742 h 1260"/>
                <a:gd name="T100" fmla="*/ 1324 w 1404"/>
                <a:gd name="T101" fmla="*/ 810 h 1260"/>
                <a:gd name="T102" fmla="*/ 1256 w 1404"/>
                <a:gd name="T103" fmla="*/ 838 h 1260"/>
                <a:gd name="T104" fmla="*/ 112 w 1404"/>
                <a:gd name="T105" fmla="*/ 830 h 1260"/>
                <a:gd name="T106" fmla="*/ 62 w 1404"/>
                <a:gd name="T107" fmla="*/ 780 h 1260"/>
                <a:gd name="T108" fmla="*/ 54 w 1404"/>
                <a:gd name="T109" fmla="*/ 518 h 1260"/>
                <a:gd name="T110" fmla="*/ 82 w 1404"/>
                <a:gd name="T111" fmla="*/ 450 h 1260"/>
                <a:gd name="T112" fmla="*/ 148 w 1404"/>
                <a:gd name="T113" fmla="*/ 422 h 1260"/>
                <a:gd name="T114" fmla="*/ 1292 w 1404"/>
                <a:gd name="T115" fmla="*/ 430 h 1260"/>
                <a:gd name="T116" fmla="*/ 1344 w 1404"/>
                <a:gd name="T117" fmla="*/ 480 h 1260"/>
                <a:gd name="T118" fmla="*/ 1350 w 1404"/>
                <a:gd name="T119" fmla="*/ 742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04" h="1260">
                  <a:moveTo>
                    <a:pt x="1276" y="370"/>
                  </a:moveTo>
                  <a:lnTo>
                    <a:pt x="1276" y="370"/>
                  </a:lnTo>
                  <a:lnTo>
                    <a:pt x="1256" y="330"/>
                  </a:lnTo>
                  <a:lnTo>
                    <a:pt x="1232" y="292"/>
                  </a:lnTo>
                  <a:lnTo>
                    <a:pt x="1208" y="254"/>
                  </a:lnTo>
                  <a:lnTo>
                    <a:pt x="1180" y="220"/>
                  </a:lnTo>
                  <a:lnTo>
                    <a:pt x="1150" y="188"/>
                  </a:lnTo>
                  <a:lnTo>
                    <a:pt x="1118" y="158"/>
                  </a:lnTo>
                  <a:lnTo>
                    <a:pt x="1084" y="130"/>
                  </a:lnTo>
                  <a:lnTo>
                    <a:pt x="1048" y="104"/>
                  </a:lnTo>
                  <a:lnTo>
                    <a:pt x="1010" y="82"/>
                  </a:lnTo>
                  <a:lnTo>
                    <a:pt x="972" y="62"/>
                  </a:lnTo>
                  <a:lnTo>
                    <a:pt x="930" y="44"/>
                  </a:lnTo>
                  <a:lnTo>
                    <a:pt x="888" y="30"/>
                  </a:lnTo>
                  <a:lnTo>
                    <a:pt x="846" y="18"/>
                  </a:lnTo>
                  <a:lnTo>
                    <a:pt x="802" y="8"/>
                  </a:lnTo>
                  <a:lnTo>
                    <a:pt x="758" y="4"/>
                  </a:lnTo>
                  <a:lnTo>
                    <a:pt x="712" y="0"/>
                  </a:lnTo>
                  <a:lnTo>
                    <a:pt x="712" y="0"/>
                  </a:lnTo>
                  <a:lnTo>
                    <a:pt x="666" y="2"/>
                  </a:lnTo>
                  <a:lnTo>
                    <a:pt x="620" y="6"/>
                  </a:lnTo>
                  <a:lnTo>
                    <a:pt x="574" y="14"/>
                  </a:lnTo>
                  <a:lnTo>
                    <a:pt x="530" y="24"/>
                  </a:lnTo>
                  <a:lnTo>
                    <a:pt x="486" y="38"/>
                  </a:lnTo>
                  <a:lnTo>
                    <a:pt x="444" y="56"/>
                  </a:lnTo>
                  <a:lnTo>
                    <a:pt x="404" y="76"/>
                  </a:lnTo>
                  <a:lnTo>
                    <a:pt x="366" y="98"/>
                  </a:lnTo>
                  <a:lnTo>
                    <a:pt x="328" y="124"/>
                  </a:lnTo>
                  <a:lnTo>
                    <a:pt x="292" y="152"/>
                  </a:lnTo>
                  <a:lnTo>
                    <a:pt x="260" y="182"/>
                  </a:lnTo>
                  <a:lnTo>
                    <a:pt x="228" y="216"/>
                  </a:lnTo>
                  <a:lnTo>
                    <a:pt x="200" y="252"/>
                  </a:lnTo>
                  <a:lnTo>
                    <a:pt x="174" y="288"/>
                  </a:lnTo>
                  <a:lnTo>
                    <a:pt x="150" y="328"/>
                  </a:lnTo>
                  <a:lnTo>
                    <a:pt x="128" y="370"/>
                  </a:lnTo>
                  <a:lnTo>
                    <a:pt x="128" y="370"/>
                  </a:lnTo>
                  <a:lnTo>
                    <a:pt x="116" y="372"/>
                  </a:lnTo>
                  <a:lnTo>
                    <a:pt x="102" y="376"/>
                  </a:lnTo>
                  <a:lnTo>
                    <a:pt x="90" y="382"/>
                  </a:lnTo>
                  <a:lnTo>
                    <a:pt x="78" y="386"/>
                  </a:lnTo>
                  <a:lnTo>
                    <a:pt x="56" y="402"/>
                  </a:lnTo>
                  <a:lnTo>
                    <a:pt x="38" y="420"/>
                  </a:lnTo>
                  <a:lnTo>
                    <a:pt x="22" y="440"/>
                  </a:lnTo>
                  <a:lnTo>
                    <a:pt x="10" y="464"/>
                  </a:lnTo>
                  <a:lnTo>
                    <a:pt x="6" y="476"/>
                  </a:lnTo>
                  <a:lnTo>
                    <a:pt x="2" y="490"/>
                  </a:lnTo>
                  <a:lnTo>
                    <a:pt x="0" y="504"/>
                  </a:lnTo>
                  <a:lnTo>
                    <a:pt x="0" y="518"/>
                  </a:lnTo>
                  <a:lnTo>
                    <a:pt x="0" y="742"/>
                  </a:lnTo>
                  <a:lnTo>
                    <a:pt x="0" y="742"/>
                  </a:lnTo>
                  <a:lnTo>
                    <a:pt x="0" y="756"/>
                  </a:lnTo>
                  <a:lnTo>
                    <a:pt x="2" y="770"/>
                  </a:lnTo>
                  <a:lnTo>
                    <a:pt x="6" y="784"/>
                  </a:lnTo>
                  <a:lnTo>
                    <a:pt x="10" y="796"/>
                  </a:lnTo>
                  <a:lnTo>
                    <a:pt x="22" y="820"/>
                  </a:lnTo>
                  <a:lnTo>
                    <a:pt x="38" y="842"/>
                  </a:lnTo>
                  <a:lnTo>
                    <a:pt x="56" y="860"/>
                  </a:lnTo>
                  <a:lnTo>
                    <a:pt x="78" y="874"/>
                  </a:lnTo>
                  <a:lnTo>
                    <a:pt x="90" y="880"/>
                  </a:lnTo>
                  <a:lnTo>
                    <a:pt x="102" y="884"/>
                  </a:lnTo>
                  <a:lnTo>
                    <a:pt x="116" y="888"/>
                  </a:lnTo>
                  <a:lnTo>
                    <a:pt x="128" y="890"/>
                  </a:lnTo>
                  <a:lnTo>
                    <a:pt x="128" y="890"/>
                  </a:lnTo>
                  <a:lnTo>
                    <a:pt x="150" y="932"/>
                  </a:lnTo>
                  <a:lnTo>
                    <a:pt x="172" y="970"/>
                  </a:lnTo>
                  <a:lnTo>
                    <a:pt x="198" y="1008"/>
                  </a:lnTo>
                  <a:lnTo>
                    <a:pt x="226" y="1042"/>
                  </a:lnTo>
                  <a:lnTo>
                    <a:pt x="258" y="1076"/>
                  </a:lnTo>
                  <a:lnTo>
                    <a:pt x="290" y="1106"/>
                  </a:lnTo>
                  <a:lnTo>
                    <a:pt x="324" y="1134"/>
                  </a:lnTo>
                  <a:lnTo>
                    <a:pt x="360" y="1160"/>
                  </a:lnTo>
                  <a:lnTo>
                    <a:pt x="400" y="1182"/>
                  </a:lnTo>
                  <a:lnTo>
                    <a:pt x="438" y="1202"/>
                  </a:lnTo>
                  <a:lnTo>
                    <a:pt x="480" y="1220"/>
                  </a:lnTo>
                  <a:lnTo>
                    <a:pt x="522" y="1234"/>
                  </a:lnTo>
                  <a:lnTo>
                    <a:pt x="566" y="1244"/>
                  </a:lnTo>
                  <a:lnTo>
                    <a:pt x="610" y="1252"/>
                  </a:lnTo>
                  <a:lnTo>
                    <a:pt x="656" y="1258"/>
                  </a:lnTo>
                  <a:lnTo>
                    <a:pt x="702" y="1260"/>
                  </a:lnTo>
                  <a:lnTo>
                    <a:pt x="702" y="1260"/>
                  </a:lnTo>
                  <a:lnTo>
                    <a:pt x="748" y="1258"/>
                  </a:lnTo>
                  <a:lnTo>
                    <a:pt x="794" y="1252"/>
                  </a:lnTo>
                  <a:lnTo>
                    <a:pt x="838" y="1244"/>
                  </a:lnTo>
                  <a:lnTo>
                    <a:pt x="882" y="1234"/>
                  </a:lnTo>
                  <a:lnTo>
                    <a:pt x="924" y="1220"/>
                  </a:lnTo>
                  <a:lnTo>
                    <a:pt x="966" y="1202"/>
                  </a:lnTo>
                  <a:lnTo>
                    <a:pt x="1006" y="1182"/>
                  </a:lnTo>
                  <a:lnTo>
                    <a:pt x="1044" y="1160"/>
                  </a:lnTo>
                  <a:lnTo>
                    <a:pt x="1080" y="1134"/>
                  </a:lnTo>
                  <a:lnTo>
                    <a:pt x="1114" y="1106"/>
                  </a:lnTo>
                  <a:lnTo>
                    <a:pt x="1148" y="1076"/>
                  </a:lnTo>
                  <a:lnTo>
                    <a:pt x="1178" y="1042"/>
                  </a:lnTo>
                  <a:lnTo>
                    <a:pt x="1206" y="1008"/>
                  </a:lnTo>
                  <a:lnTo>
                    <a:pt x="1232" y="970"/>
                  </a:lnTo>
                  <a:lnTo>
                    <a:pt x="1256" y="932"/>
                  </a:lnTo>
                  <a:lnTo>
                    <a:pt x="1276" y="890"/>
                  </a:lnTo>
                  <a:lnTo>
                    <a:pt x="1276" y="890"/>
                  </a:lnTo>
                  <a:lnTo>
                    <a:pt x="1290" y="888"/>
                  </a:lnTo>
                  <a:lnTo>
                    <a:pt x="1302" y="884"/>
                  </a:lnTo>
                  <a:lnTo>
                    <a:pt x="1314" y="880"/>
                  </a:lnTo>
                  <a:lnTo>
                    <a:pt x="1326" y="874"/>
                  </a:lnTo>
                  <a:lnTo>
                    <a:pt x="1348" y="860"/>
                  </a:lnTo>
                  <a:lnTo>
                    <a:pt x="1368" y="842"/>
                  </a:lnTo>
                  <a:lnTo>
                    <a:pt x="1382" y="820"/>
                  </a:lnTo>
                  <a:lnTo>
                    <a:pt x="1394" y="796"/>
                  </a:lnTo>
                  <a:lnTo>
                    <a:pt x="1398" y="784"/>
                  </a:lnTo>
                  <a:lnTo>
                    <a:pt x="1402" y="770"/>
                  </a:lnTo>
                  <a:lnTo>
                    <a:pt x="1404" y="756"/>
                  </a:lnTo>
                  <a:lnTo>
                    <a:pt x="1404" y="742"/>
                  </a:lnTo>
                  <a:lnTo>
                    <a:pt x="1404" y="518"/>
                  </a:lnTo>
                  <a:lnTo>
                    <a:pt x="1404" y="518"/>
                  </a:lnTo>
                  <a:lnTo>
                    <a:pt x="1404" y="504"/>
                  </a:lnTo>
                  <a:lnTo>
                    <a:pt x="1402" y="490"/>
                  </a:lnTo>
                  <a:lnTo>
                    <a:pt x="1398" y="476"/>
                  </a:lnTo>
                  <a:lnTo>
                    <a:pt x="1394" y="464"/>
                  </a:lnTo>
                  <a:lnTo>
                    <a:pt x="1382" y="440"/>
                  </a:lnTo>
                  <a:lnTo>
                    <a:pt x="1368" y="420"/>
                  </a:lnTo>
                  <a:lnTo>
                    <a:pt x="1348" y="402"/>
                  </a:lnTo>
                  <a:lnTo>
                    <a:pt x="1326" y="386"/>
                  </a:lnTo>
                  <a:lnTo>
                    <a:pt x="1314" y="382"/>
                  </a:lnTo>
                  <a:lnTo>
                    <a:pt x="1302" y="376"/>
                  </a:lnTo>
                  <a:lnTo>
                    <a:pt x="1290" y="372"/>
                  </a:lnTo>
                  <a:lnTo>
                    <a:pt x="1276" y="370"/>
                  </a:lnTo>
                  <a:lnTo>
                    <a:pt x="1276" y="370"/>
                  </a:lnTo>
                  <a:close/>
                  <a:moveTo>
                    <a:pt x="712" y="54"/>
                  </a:moveTo>
                  <a:lnTo>
                    <a:pt x="712" y="54"/>
                  </a:lnTo>
                  <a:lnTo>
                    <a:pt x="752" y="56"/>
                  </a:lnTo>
                  <a:lnTo>
                    <a:pt x="790" y="62"/>
                  </a:lnTo>
                  <a:lnTo>
                    <a:pt x="830" y="68"/>
                  </a:lnTo>
                  <a:lnTo>
                    <a:pt x="866" y="78"/>
                  </a:lnTo>
                  <a:lnTo>
                    <a:pt x="904" y="92"/>
                  </a:lnTo>
                  <a:lnTo>
                    <a:pt x="940" y="106"/>
                  </a:lnTo>
                  <a:lnTo>
                    <a:pt x="974" y="124"/>
                  </a:lnTo>
                  <a:lnTo>
                    <a:pt x="1008" y="142"/>
                  </a:lnTo>
                  <a:lnTo>
                    <a:pt x="1040" y="164"/>
                  </a:lnTo>
                  <a:lnTo>
                    <a:pt x="1070" y="188"/>
                  </a:lnTo>
                  <a:lnTo>
                    <a:pt x="1100" y="214"/>
                  </a:lnTo>
                  <a:lnTo>
                    <a:pt x="1126" y="240"/>
                  </a:lnTo>
                  <a:lnTo>
                    <a:pt x="1152" y="270"/>
                  </a:lnTo>
                  <a:lnTo>
                    <a:pt x="1176" y="302"/>
                  </a:lnTo>
                  <a:lnTo>
                    <a:pt x="1196" y="334"/>
                  </a:lnTo>
                  <a:lnTo>
                    <a:pt x="1216" y="370"/>
                  </a:lnTo>
                  <a:lnTo>
                    <a:pt x="188" y="370"/>
                  </a:lnTo>
                  <a:lnTo>
                    <a:pt x="188" y="370"/>
                  </a:lnTo>
                  <a:lnTo>
                    <a:pt x="208" y="334"/>
                  </a:lnTo>
                  <a:lnTo>
                    <a:pt x="230" y="300"/>
                  </a:lnTo>
                  <a:lnTo>
                    <a:pt x="256" y="268"/>
                  </a:lnTo>
                  <a:lnTo>
                    <a:pt x="282" y="236"/>
                  </a:lnTo>
                  <a:lnTo>
                    <a:pt x="310" y="208"/>
                  </a:lnTo>
                  <a:lnTo>
                    <a:pt x="340" y="182"/>
                  </a:lnTo>
                  <a:lnTo>
                    <a:pt x="372" y="158"/>
                  </a:lnTo>
                  <a:lnTo>
                    <a:pt x="404" y="138"/>
                  </a:lnTo>
                  <a:lnTo>
                    <a:pt x="440" y="118"/>
                  </a:lnTo>
                  <a:lnTo>
                    <a:pt x="476" y="100"/>
                  </a:lnTo>
                  <a:lnTo>
                    <a:pt x="512" y="86"/>
                  </a:lnTo>
                  <a:lnTo>
                    <a:pt x="550" y="74"/>
                  </a:lnTo>
                  <a:lnTo>
                    <a:pt x="590" y="66"/>
                  </a:lnTo>
                  <a:lnTo>
                    <a:pt x="630" y="58"/>
                  </a:lnTo>
                  <a:lnTo>
                    <a:pt x="670" y="56"/>
                  </a:lnTo>
                  <a:lnTo>
                    <a:pt x="712" y="54"/>
                  </a:lnTo>
                  <a:lnTo>
                    <a:pt x="712" y="54"/>
                  </a:lnTo>
                  <a:close/>
                  <a:moveTo>
                    <a:pt x="702" y="1206"/>
                  </a:moveTo>
                  <a:lnTo>
                    <a:pt x="702" y="1206"/>
                  </a:lnTo>
                  <a:lnTo>
                    <a:pt x="662" y="1204"/>
                  </a:lnTo>
                  <a:lnTo>
                    <a:pt x="622" y="1200"/>
                  </a:lnTo>
                  <a:lnTo>
                    <a:pt x="582" y="1194"/>
                  </a:lnTo>
                  <a:lnTo>
                    <a:pt x="544" y="1184"/>
                  </a:lnTo>
                  <a:lnTo>
                    <a:pt x="506" y="1172"/>
                  </a:lnTo>
                  <a:lnTo>
                    <a:pt x="470" y="1158"/>
                  </a:lnTo>
                  <a:lnTo>
                    <a:pt x="434" y="1140"/>
                  </a:lnTo>
                  <a:lnTo>
                    <a:pt x="400" y="1120"/>
                  </a:lnTo>
                  <a:lnTo>
                    <a:pt x="368" y="1100"/>
                  </a:lnTo>
                  <a:lnTo>
                    <a:pt x="336" y="1076"/>
                  </a:lnTo>
                  <a:lnTo>
                    <a:pt x="308" y="1050"/>
                  </a:lnTo>
                  <a:lnTo>
                    <a:pt x="280" y="1022"/>
                  </a:lnTo>
                  <a:lnTo>
                    <a:pt x="254" y="992"/>
                  </a:lnTo>
                  <a:lnTo>
                    <a:pt x="230" y="960"/>
                  </a:lnTo>
                  <a:lnTo>
                    <a:pt x="208" y="926"/>
                  </a:lnTo>
                  <a:lnTo>
                    <a:pt x="190" y="892"/>
                  </a:lnTo>
                  <a:lnTo>
                    <a:pt x="1216" y="892"/>
                  </a:lnTo>
                  <a:lnTo>
                    <a:pt x="1216" y="892"/>
                  </a:lnTo>
                  <a:lnTo>
                    <a:pt x="1196" y="926"/>
                  </a:lnTo>
                  <a:lnTo>
                    <a:pt x="1174" y="960"/>
                  </a:lnTo>
                  <a:lnTo>
                    <a:pt x="1150" y="992"/>
                  </a:lnTo>
                  <a:lnTo>
                    <a:pt x="1124" y="1022"/>
                  </a:lnTo>
                  <a:lnTo>
                    <a:pt x="1098" y="1050"/>
                  </a:lnTo>
                  <a:lnTo>
                    <a:pt x="1068" y="1076"/>
                  </a:lnTo>
                  <a:lnTo>
                    <a:pt x="1036" y="1100"/>
                  </a:lnTo>
                  <a:lnTo>
                    <a:pt x="1004" y="1120"/>
                  </a:lnTo>
                  <a:lnTo>
                    <a:pt x="970" y="1140"/>
                  </a:lnTo>
                  <a:lnTo>
                    <a:pt x="934" y="1158"/>
                  </a:lnTo>
                  <a:lnTo>
                    <a:pt x="898" y="1172"/>
                  </a:lnTo>
                  <a:lnTo>
                    <a:pt x="860" y="1184"/>
                  </a:lnTo>
                  <a:lnTo>
                    <a:pt x="822" y="1194"/>
                  </a:lnTo>
                  <a:lnTo>
                    <a:pt x="784" y="1200"/>
                  </a:lnTo>
                  <a:lnTo>
                    <a:pt x="744" y="1204"/>
                  </a:lnTo>
                  <a:lnTo>
                    <a:pt x="702" y="1206"/>
                  </a:lnTo>
                  <a:lnTo>
                    <a:pt x="702" y="1206"/>
                  </a:lnTo>
                  <a:close/>
                  <a:moveTo>
                    <a:pt x="1350" y="742"/>
                  </a:moveTo>
                  <a:lnTo>
                    <a:pt x="1350" y="742"/>
                  </a:lnTo>
                  <a:lnTo>
                    <a:pt x="1350" y="762"/>
                  </a:lnTo>
                  <a:lnTo>
                    <a:pt x="1344" y="780"/>
                  </a:lnTo>
                  <a:lnTo>
                    <a:pt x="1334" y="796"/>
                  </a:lnTo>
                  <a:lnTo>
                    <a:pt x="1324" y="810"/>
                  </a:lnTo>
                  <a:lnTo>
                    <a:pt x="1310" y="822"/>
                  </a:lnTo>
                  <a:lnTo>
                    <a:pt x="1292" y="830"/>
                  </a:lnTo>
                  <a:lnTo>
                    <a:pt x="1276" y="836"/>
                  </a:lnTo>
                  <a:lnTo>
                    <a:pt x="1256" y="838"/>
                  </a:lnTo>
                  <a:lnTo>
                    <a:pt x="148" y="838"/>
                  </a:lnTo>
                  <a:lnTo>
                    <a:pt x="148" y="838"/>
                  </a:lnTo>
                  <a:lnTo>
                    <a:pt x="130" y="836"/>
                  </a:lnTo>
                  <a:lnTo>
                    <a:pt x="112" y="830"/>
                  </a:lnTo>
                  <a:lnTo>
                    <a:pt x="96" y="822"/>
                  </a:lnTo>
                  <a:lnTo>
                    <a:pt x="82" y="810"/>
                  </a:lnTo>
                  <a:lnTo>
                    <a:pt x="70" y="796"/>
                  </a:lnTo>
                  <a:lnTo>
                    <a:pt x="62" y="780"/>
                  </a:lnTo>
                  <a:lnTo>
                    <a:pt x="56" y="762"/>
                  </a:lnTo>
                  <a:lnTo>
                    <a:pt x="54" y="742"/>
                  </a:lnTo>
                  <a:lnTo>
                    <a:pt x="54" y="518"/>
                  </a:lnTo>
                  <a:lnTo>
                    <a:pt x="54" y="518"/>
                  </a:lnTo>
                  <a:lnTo>
                    <a:pt x="56" y="498"/>
                  </a:lnTo>
                  <a:lnTo>
                    <a:pt x="62" y="480"/>
                  </a:lnTo>
                  <a:lnTo>
                    <a:pt x="70" y="464"/>
                  </a:lnTo>
                  <a:lnTo>
                    <a:pt x="82" y="450"/>
                  </a:lnTo>
                  <a:lnTo>
                    <a:pt x="96" y="438"/>
                  </a:lnTo>
                  <a:lnTo>
                    <a:pt x="112" y="430"/>
                  </a:lnTo>
                  <a:lnTo>
                    <a:pt x="130" y="424"/>
                  </a:lnTo>
                  <a:lnTo>
                    <a:pt x="148" y="422"/>
                  </a:lnTo>
                  <a:lnTo>
                    <a:pt x="1256" y="422"/>
                  </a:lnTo>
                  <a:lnTo>
                    <a:pt x="1256" y="422"/>
                  </a:lnTo>
                  <a:lnTo>
                    <a:pt x="1276" y="424"/>
                  </a:lnTo>
                  <a:lnTo>
                    <a:pt x="1292" y="430"/>
                  </a:lnTo>
                  <a:lnTo>
                    <a:pt x="1310" y="438"/>
                  </a:lnTo>
                  <a:lnTo>
                    <a:pt x="1324" y="450"/>
                  </a:lnTo>
                  <a:lnTo>
                    <a:pt x="1334" y="464"/>
                  </a:lnTo>
                  <a:lnTo>
                    <a:pt x="1344" y="480"/>
                  </a:lnTo>
                  <a:lnTo>
                    <a:pt x="1350" y="498"/>
                  </a:lnTo>
                  <a:lnTo>
                    <a:pt x="1350" y="518"/>
                  </a:lnTo>
                  <a:lnTo>
                    <a:pt x="1350" y="742"/>
                  </a:lnTo>
                  <a:lnTo>
                    <a:pt x="1350" y="7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6"/>
            <p:cNvSpPr>
              <a:spLocks/>
            </p:cNvSpPr>
            <p:nvPr/>
          </p:nvSpPr>
          <p:spPr bwMode="auto">
            <a:xfrm>
              <a:off x="2092325" y="4865688"/>
              <a:ext cx="600075" cy="368300"/>
            </a:xfrm>
            <a:custGeom>
              <a:avLst/>
              <a:gdLst>
                <a:gd name="T0" fmla="*/ 266 w 378"/>
                <a:gd name="T1" fmla="*/ 140 h 232"/>
                <a:gd name="T2" fmla="*/ 220 w 378"/>
                <a:gd name="T3" fmla="*/ 0 h 232"/>
                <a:gd name="T4" fmla="*/ 158 w 378"/>
                <a:gd name="T5" fmla="*/ 0 h 232"/>
                <a:gd name="T6" fmla="*/ 112 w 378"/>
                <a:gd name="T7" fmla="*/ 140 h 232"/>
                <a:gd name="T8" fmla="*/ 68 w 378"/>
                <a:gd name="T9" fmla="*/ 0 h 232"/>
                <a:gd name="T10" fmla="*/ 0 w 378"/>
                <a:gd name="T11" fmla="*/ 0 h 232"/>
                <a:gd name="T12" fmla="*/ 80 w 378"/>
                <a:gd name="T13" fmla="*/ 232 h 232"/>
                <a:gd name="T14" fmla="*/ 146 w 378"/>
                <a:gd name="T15" fmla="*/ 232 h 232"/>
                <a:gd name="T16" fmla="*/ 190 w 378"/>
                <a:gd name="T17" fmla="*/ 106 h 232"/>
                <a:gd name="T18" fmla="*/ 232 w 378"/>
                <a:gd name="T19" fmla="*/ 232 h 232"/>
                <a:gd name="T20" fmla="*/ 300 w 378"/>
                <a:gd name="T21" fmla="*/ 232 h 232"/>
                <a:gd name="T22" fmla="*/ 378 w 378"/>
                <a:gd name="T23" fmla="*/ 0 h 232"/>
                <a:gd name="T24" fmla="*/ 312 w 378"/>
                <a:gd name="T25" fmla="*/ 0 h 232"/>
                <a:gd name="T26" fmla="*/ 266 w 378"/>
                <a:gd name="T27" fmla="*/ 14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8" h="232">
                  <a:moveTo>
                    <a:pt x="266" y="140"/>
                  </a:moveTo>
                  <a:lnTo>
                    <a:pt x="220" y="0"/>
                  </a:lnTo>
                  <a:lnTo>
                    <a:pt x="158" y="0"/>
                  </a:lnTo>
                  <a:lnTo>
                    <a:pt x="112" y="140"/>
                  </a:lnTo>
                  <a:lnTo>
                    <a:pt x="68" y="0"/>
                  </a:lnTo>
                  <a:lnTo>
                    <a:pt x="0" y="0"/>
                  </a:lnTo>
                  <a:lnTo>
                    <a:pt x="80" y="232"/>
                  </a:lnTo>
                  <a:lnTo>
                    <a:pt x="146" y="232"/>
                  </a:lnTo>
                  <a:lnTo>
                    <a:pt x="190" y="106"/>
                  </a:lnTo>
                  <a:lnTo>
                    <a:pt x="232" y="232"/>
                  </a:lnTo>
                  <a:lnTo>
                    <a:pt x="300" y="232"/>
                  </a:lnTo>
                  <a:lnTo>
                    <a:pt x="378" y="0"/>
                  </a:lnTo>
                  <a:lnTo>
                    <a:pt x="312" y="0"/>
                  </a:lnTo>
                  <a:lnTo>
                    <a:pt x="266" y="1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1" name="Freeform 7"/>
            <p:cNvSpPr>
              <a:spLocks/>
            </p:cNvSpPr>
            <p:nvPr/>
          </p:nvSpPr>
          <p:spPr bwMode="auto">
            <a:xfrm>
              <a:off x="2711450" y="4865688"/>
              <a:ext cx="600075" cy="368300"/>
            </a:xfrm>
            <a:custGeom>
              <a:avLst/>
              <a:gdLst>
                <a:gd name="T0" fmla="*/ 264 w 378"/>
                <a:gd name="T1" fmla="*/ 140 h 232"/>
                <a:gd name="T2" fmla="*/ 220 w 378"/>
                <a:gd name="T3" fmla="*/ 0 h 232"/>
                <a:gd name="T4" fmla="*/ 156 w 378"/>
                <a:gd name="T5" fmla="*/ 0 h 232"/>
                <a:gd name="T6" fmla="*/ 112 w 378"/>
                <a:gd name="T7" fmla="*/ 140 h 232"/>
                <a:gd name="T8" fmla="*/ 66 w 378"/>
                <a:gd name="T9" fmla="*/ 0 h 232"/>
                <a:gd name="T10" fmla="*/ 0 w 378"/>
                <a:gd name="T11" fmla="*/ 0 h 232"/>
                <a:gd name="T12" fmla="*/ 78 w 378"/>
                <a:gd name="T13" fmla="*/ 232 h 232"/>
                <a:gd name="T14" fmla="*/ 146 w 378"/>
                <a:gd name="T15" fmla="*/ 232 h 232"/>
                <a:gd name="T16" fmla="*/ 188 w 378"/>
                <a:gd name="T17" fmla="*/ 106 h 232"/>
                <a:gd name="T18" fmla="*/ 232 w 378"/>
                <a:gd name="T19" fmla="*/ 232 h 232"/>
                <a:gd name="T20" fmla="*/ 298 w 378"/>
                <a:gd name="T21" fmla="*/ 232 h 232"/>
                <a:gd name="T22" fmla="*/ 378 w 378"/>
                <a:gd name="T23" fmla="*/ 0 h 232"/>
                <a:gd name="T24" fmla="*/ 310 w 378"/>
                <a:gd name="T25" fmla="*/ 0 h 232"/>
                <a:gd name="T26" fmla="*/ 264 w 378"/>
                <a:gd name="T27" fmla="*/ 14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8" h="232">
                  <a:moveTo>
                    <a:pt x="264" y="140"/>
                  </a:moveTo>
                  <a:lnTo>
                    <a:pt x="220" y="0"/>
                  </a:lnTo>
                  <a:lnTo>
                    <a:pt x="156" y="0"/>
                  </a:lnTo>
                  <a:lnTo>
                    <a:pt x="112" y="140"/>
                  </a:lnTo>
                  <a:lnTo>
                    <a:pt x="66" y="0"/>
                  </a:lnTo>
                  <a:lnTo>
                    <a:pt x="0" y="0"/>
                  </a:lnTo>
                  <a:lnTo>
                    <a:pt x="78" y="232"/>
                  </a:lnTo>
                  <a:lnTo>
                    <a:pt x="146" y="232"/>
                  </a:lnTo>
                  <a:lnTo>
                    <a:pt x="188" y="106"/>
                  </a:lnTo>
                  <a:lnTo>
                    <a:pt x="232" y="232"/>
                  </a:lnTo>
                  <a:lnTo>
                    <a:pt x="298" y="232"/>
                  </a:lnTo>
                  <a:lnTo>
                    <a:pt x="378" y="0"/>
                  </a:lnTo>
                  <a:lnTo>
                    <a:pt x="310" y="0"/>
                  </a:lnTo>
                  <a:lnTo>
                    <a:pt x="264" y="1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2" name="Freeform 8"/>
            <p:cNvSpPr>
              <a:spLocks/>
            </p:cNvSpPr>
            <p:nvPr/>
          </p:nvSpPr>
          <p:spPr bwMode="auto">
            <a:xfrm>
              <a:off x="3327400" y="4865688"/>
              <a:ext cx="600075" cy="368300"/>
            </a:xfrm>
            <a:custGeom>
              <a:avLst/>
              <a:gdLst>
                <a:gd name="T0" fmla="*/ 266 w 378"/>
                <a:gd name="T1" fmla="*/ 140 h 232"/>
                <a:gd name="T2" fmla="*/ 220 w 378"/>
                <a:gd name="T3" fmla="*/ 0 h 232"/>
                <a:gd name="T4" fmla="*/ 158 w 378"/>
                <a:gd name="T5" fmla="*/ 0 h 232"/>
                <a:gd name="T6" fmla="*/ 112 w 378"/>
                <a:gd name="T7" fmla="*/ 140 h 232"/>
                <a:gd name="T8" fmla="*/ 68 w 378"/>
                <a:gd name="T9" fmla="*/ 0 h 232"/>
                <a:gd name="T10" fmla="*/ 0 w 378"/>
                <a:gd name="T11" fmla="*/ 0 h 232"/>
                <a:gd name="T12" fmla="*/ 80 w 378"/>
                <a:gd name="T13" fmla="*/ 232 h 232"/>
                <a:gd name="T14" fmla="*/ 146 w 378"/>
                <a:gd name="T15" fmla="*/ 232 h 232"/>
                <a:gd name="T16" fmla="*/ 190 w 378"/>
                <a:gd name="T17" fmla="*/ 106 h 232"/>
                <a:gd name="T18" fmla="*/ 232 w 378"/>
                <a:gd name="T19" fmla="*/ 232 h 232"/>
                <a:gd name="T20" fmla="*/ 300 w 378"/>
                <a:gd name="T21" fmla="*/ 232 h 232"/>
                <a:gd name="T22" fmla="*/ 378 w 378"/>
                <a:gd name="T23" fmla="*/ 0 h 232"/>
                <a:gd name="T24" fmla="*/ 310 w 378"/>
                <a:gd name="T25" fmla="*/ 0 h 232"/>
                <a:gd name="T26" fmla="*/ 266 w 378"/>
                <a:gd name="T27" fmla="*/ 14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8" h="232">
                  <a:moveTo>
                    <a:pt x="266" y="140"/>
                  </a:moveTo>
                  <a:lnTo>
                    <a:pt x="220" y="0"/>
                  </a:lnTo>
                  <a:lnTo>
                    <a:pt x="158" y="0"/>
                  </a:lnTo>
                  <a:lnTo>
                    <a:pt x="112" y="140"/>
                  </a:lnTo>
                  <a:lnTo>
                    <a:pt x="68" y="0"/>
                  </a:lnTo>
                  <a:lnTo>
                    <a:pt x="0" y="0"/>
                  </a:lnTo>
                  <a:lnTo>
                    <a:pt x="80" y="232"/>
                  </a:lnTo>
                  <a:lnTo>
                    <a:pt x="146" y="232"/>
                  </a:lnTo>
                  <a:lnTo>
                    <a:pt x="190" y="106"/>
                  </a:lnTo>
                  <a:lnTo>
                    <a:pt x="232" y="232"/>
                  </a:lnTo>
                  <a:lnTo>
                    <a:pt x="300" y="232"/>
                  </a:lnTo>
                  <a:lnTo>
                    <a:pt x="378" y="0"/>
                  </a:lnTo>
                  <a:lnTo>
                    <a:pt x="310" y="0"/>
                  </a:lnTo>
                  <a:lnTo>
                    <a:pt x="266" y="1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88" name="TextBox 87">
            <a:extLst>
              <a:ext uri="{FF2B5EF4-FFF2-40B4-BE49-F238E27FC236}">
                <a16:creationId xmlns:a16="http://schemas.microsoft.com/office/drawing/2014/main" id="{9F99E629-D198-47C2-BD25-8F19ED39F144}"/>
              </a:ext>
            </a:extLst>
          </p:cNvPr>
          <p:cNvSpPr txBox="1"/>
          <p:nvPr/>
        </p:nvSpPr>
        <p:spPr>
          <a:xfrm>
            <a:off x="2974652" y="6174898"/>
            <a:ext cx="1399742" cy="307777"/>
          </a:xfrm>
          <a:prstGeom prst="rect">
            <a:avLst/>
          </a:prstGeom>
          <a:noFill/>
        </p:spPr>
        <p:txBody>
          <a:bodyPr wrap="none" rtlCol="0">
            <a:spAutoFit/>
          </a:bodyPr>
          <a:lstStyle/>
          <a:p>
            <a:pPr algn="ctr"/>
            <a:r>
              <a:rPr lang="en-IN" sz="1400" spc="300" dirty="0">
                <a:solidFill>
                  <a:schemeClr val="accent5"/>
                </a:solidFill>
              </a:rPr>
              <a:t>oe.cd/</a:t>
            </a:r>
            <a:r>
              <a:rPr lang="en-IN" sz="1400" spc="300" dirty="0" err="1">
                <a:solidFill>
                  <a:schemeClr val="accent5"/>
                </a:solidFill>
              </a:rPr>
              <a:t>opsi</a:t>
            </a:r>
            <a:endParaRPr lang="en-IN" sz="1400" spc="300" dirty="0">
              <a:solidFill>
                <a:schemeClr val="accent5"/>
              </a:solidFill>
            </a:endParaRPr>
          </a:p>
        </p:txBody>
      </p:sp>
      <p:sp>
        <p:nvSpPr>
          <p:cNvPr id="33" name="Freeform 9"/>
          <p:cNvSpPr>
            <a:spLocks noChangeAspect="1"/>
          </p:cNvSpPr>
          <p:nvPr/>
        </p:nvSpPr>
        <p:spPr bwMode="auto">
          <a:xfrm>
            <a:off x="5104202" y="6252155"/>
            <a:ext cx="227930" cy="186348"/>
          </a:xfrm>
          <a:custGeom>
            <a:avLst/>
            <a:gdLst>
              <a:gd name="T0" fmla="*/ 824 w 888"/>
              <a:gd name="T1" fmla="*/ 98 h 726"/>
              <a:gd name="T2" fmla="*/ 856 w 888"/>
              <a:gd name="T3" fmla="*/ 50 h 726"/>
              <a:gd name="T4" fmla="*/ 864 w 888"/>
              <a:gd name="T5" fmla="*/ 22 h 726"/>
              <a:gd name="T6" fmla="*/ 854 w 888"/>
              <a:gd name="T7" fmla="*/ 14 h 726"/>
              <a:gd name="T8" fmla="*/ 842 w 888"/>
              <a:gd name="T9" fmla="*/ 14 h 726"/>
              <a:gd name="T10" fmla="*/ 742 w 888"/>
              <a:gd name="T11" fmla="*/ 54 h 726"/>
              <a:gd name="T12" fmla="*/ 698 w 888"/>
              <a:gd name="T13" fmla="*/ 22 h 726"/>
              <a:gd name="T14" fmla="*/ 628 w 888"/>
              <a:gd name="T15" fmla="*/ 0 h 726"/>
              <a:gd name="T16" fmla="*/ 570 w 888"/>
              <a:gd name="T17" fmla="*/ 4 h 726"/>
              <a:gd name="T18" fmla="*/ 502 w 888"/>
              <a:gd name="T19" fmla="*/ 32 h 726"/>
              <a:gd name="T20" fmla="*/ 450 w 888"/>
              <a:gd name="T21" fmla="*/ 84 h 726"/>
              <a:gd name="T22" fmla="*/ 422 w 888"/>
              <a:gd name="T23" fmla="*/ 152 h 726"/>
              <a:gd name="T24" fmla="*/ 420 w 888"/>
              <a:gd name="T25" fmla="*/ 214 h 726"/>
              <a:gd name="T26" fmla="*/ 348 w 888"/>
              <a:gd name="T27" fmla="*/ 202 h 726"/>
              <a:gd name="T28" fmla="*/ 234 w 888"/>
              <a:gd name="T29" fmla="*/ 160 h 726"/>
              <a:gd name="T30" fmla="*/ 154 w 888"/>
              <a:gd name="T31" fmla="*/ 106 h 726"/>
              <a:gd name="T32" fmla="*/ 84 w 888"/>
              <a:gd name="T33" fmla="*/ 36 h 726"/>
              <a:gd name="T34" fmla="*/ 72 w 888"/>
              <a:gd name="T35" fmla="*/ 32 h 726"/>
              <a:gd name="T36" fmla="*/ 50 w 888"/>
              <a:gd name="T37" fmla="*/ 62 h 726"/>
              <a:gd name="T38" fmla="*/ 36 w 888"/>
              <a:gd name="T39" fmla="*/ 134 h 726"/>
              <a:gd name="T40" fmla="*/ 48 w 888"/>
              <a:gd name="T41" fmla="*/ 200 h 726"/>
              <a:gd name="T42" fmla="*/ 80 w 888"/>
              <a:gd name="T43" fmla="*/ 258 h 726"/>
              <a:gd name="T44" fmla="*/ 56 w 888"/>
              <a:gd name="T45" fmla="*/ 246 h 726"/>
              <a:gd name="T46" fmla="*/ 36 w 888"/>
              <a:gd name="T47" fmla="*/ 252 h 726"/>
              <a:gd name="T48" fmla="*/ 34 w 888"/>
              <a:gd name="T49" fmla="*/ 262 h 726"/>
              <a:gd name="T50" fmla="*/ 60 w 888"/>
              <a:gd name="T51" fmla="*/ 356 h 726"/>
              <a:gd name="T52" fmla="*/ 128 w 888"/>
              <a:gd name="T53" fmla="*/ 426 h 726"/>
              <a:gd name="T54" fmla="*/ 106 w 888"/>
              <a:gd name="T55" fmla="*/ 424 h 726"/>
              <a:gd name="T56" fmla="*/ 96 w 888"/>
              <a:gd name="T57" fmla="*/ 442 h 726"/>
              <a:gd name="T58" fmla="*/ 132 w 888"/>
              <a:gd name="T59" fmla="*/ 508 h 726"/>
              <a:gd name="T60" fmla="*/ 212 w 888"/>
              <a:gd name="T61" fmla="*/ 562 h 726"/>
              <a:gd name="T62" fmla="*/ 194 w 888"/>
              <a:gd name="T63" fmla="*/ 592 h 726"/>
              <a:gd name="T64" fmla="*/ 104 w 888"/>
              <a:gd name="T65" fmla="*/ 618 h 726"/>
              <a:gd name="T66" fmla="*/ 16 w 888"/>
              <a:gd name="T67" fmla="*/ 618 h 726"/>
              <a:gd name="T68" fmla="*/ 2 w 888"/>
              <a:gd name="T69" fmla="*/ 624 h 726"/>
              <a:gd name="T70" fmla="*/ 0 w 888"/>
              <a:gd name="T71" fmla="*/ 638 h 726"/>
              <a:gd name="T72" fmla="*/ 38 w 888"/>
              <a:gd name="T73" fmla="*/ 664 h 726"/>
              <a:gd name="T74" fmla="*/ 174 w 888"/>
              <a:gd name="T75" fmla="*/ 714 h 726"/>
              <a:gd name="T76" fmla="*/ 284 w 888"/>
              <a:gd name="T77" fmla="*/ 726 h 726"/>
              <a:gd name="T78" fmla="*/ 416 w 888"/>
              <a:gd name="T79" fmla="*/ 712 h 726"/>
              <a:gd name="T80" fmla="*/ 524 w 888"/>
              <a:gd name="T81" fmla="*/ 672 h 726"/>
              <a:gd name="T82" fmla="*/ 606 w 888"/>
              <a:gd name="T83" fmla="*/ 618 h 726"/>
              <a:gd name="T84" fmla="*/ 698 w 888"/>
              <a:gd name="T85" fmla="*/ 520 h 726"/>
              <a:gd name="T86" fmla="*/ 780 w 888"/>
              <a:gd name="T87" fmla="*/ 350 h 726"/>
              <a:gd name="T88" fmla="*/ 800 w 888"/>
              <a:gd name="T89" fmla="*/ 210 h 726"/>
              <a:gd name="T90" fmla="*/ 846 w 888"/>
              <a:gd name="T91" fmla="*/ 154 h 726"/>
              <a:gd name="T92" fmla="*/ 888 w 888"/>
              <a:gd name="T93" fmla="*/ 100 h 726"/>
              <a:gd name="T94" fmla="*/ 884 w 888"/>
              <a:gd name="T95" fmla="*/ 88 h 726"/>
              <a:gd name="T96" fmla="*/ 868 w 888"/>
              <a:gd name="T97" fmla="*/ 84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88" h="726">
                <a:moveTo>
                  <a:pt x="868" y="84"/>
                </a:moveTo>
                <a:lnTo>
                  <a:pt x="868" y="84"/>
                </a:lnTo>
                <a:lnTo>
                  <a:pt x="846" y="92"/>
                </a:lnTo>
                <a:lnTo>
                  <a:pt x="824" y="98"/>
                </a:lnTo>
                <a:lnTo>
                  <a:pt x="824" y="98"/>
                </a:lnTo>
                <a:lnTo>
                  <a:pt x="836" y="84"/>
                </a:lnTo>
                <a:lnTo>
                  <a:pt x="848" y="68"/>
                </a:lnTo>
                <a:lnTo>
                  <a:pt x="856" y="50"/>
                </a:lnTo>
                <a:lnTo>
                  <a:pt x="864" y="30"/>
                </a:lnTo>
                <a:lnTo>
                  <a:pt x="864" y="30"/>
                </a:lnTo>
                <a:lnTo>
                  <a:pt x="864" y="26"/>
                </a:lnTo>
                <a:lnTo>
                  <a:pt x="864" y="22"/>
                </a:lnTo>
                <a:lnTo>
                  <a:pt x="862" y="18"/>
                </a:lnTo>
                <a:lnTo>
                  <a:pt x="858" y="16"/>
                </a:lnTo>
                <a:lnTo>
                  <a:pt x="858" y="16"/>
                </a:lnTo>
                <a:lnTo>
                  <a:pt x="854" y="14"/>
                </a:lnTo>
                <a:lnTo>
                  <a:pt x="850" y="12"/>
                </a:lnTo>
                <a:lnTo>
                  <a:pt x="846" y="12"/>
                </a:lnTo>
                <a:lnTo>
                  <a:pt x="842" y="14"/>
                </a:lnTo>
                <a:lnTo>
                  <a:pt x="842" y="14"/>
                </a:lnTo>
                <a:lnTo>
                  <a:pt x="818" y="28"/>
                </a:lnTo>
                <a:lnTo>
                  <a:pt x="794" y="38"/>
                </a:lnTo>
                <a:lnTo>
                  <a:pt x="768" y="46"/>
                </a:lnTo>
                <a:lnTo>
                  <a:pt x="742" y="54"/>
                </a:lnTo>
                <a:lnTo>
                  <a:pt x="742" y="54"/>
                </a:lnTo>
                <a:lnTo>
                  <a:pt x="728" y="42"/>
                </a:lnTo>
                <a:lnTo>
                  <a:pt x="714" y="30"/>
                </a:lnTo>
                <a:lnTo>
                  <a:pt x="698" y="22"/>
                </a:lnTo>
                <a:lnTo>
                  <a:pt x="682" y="14"/>
                </a:lnTo>
                <a:lnTo>
                  <a:pt x="664" y="8"/>
                </a:lnTo>
                <a:lnTo>
                  <a:pt x="646" y="2"/>
                </a:lnTo>
                <a:lnTo>
                  <a:pt x="628" y="0"/>
                </a:lnTo>
                <a:lnTo>
                  <a:pt x="608" y="0"/>
                </a:lnTo>
                <a:lnTo>
                  <a:pt x="608" y="0"/>
                </a:lnTo>
                <a:lnTo>
                  <a:pt x="590" y="0"/>
                </a:lnTo>
                <a:lnTo>
                  <a:pt x="570" y="4"/>
                </a:lnTo>
                <a:lnTo>
                  <a:pt x="552" y="8"/>
                </a:lnTo>
                <a:lnTo>
                  <a:pt x="534" y="14"/>
                </a:lnTo>
                <a:lnTo>
                  <a:pt x="518" y="22"/>
                </a:lnTo>
                <a:lnTo>
                  <a:pt x="502" y="32"/>
                </a:lnTo>
                <a:lnTo>
                  <a:pt x="488" y="42"/>
                </a:lnTo>
                <a:lnTo>
                  <a:pt x="474" y="56"/>
                </a:lnTo>
                <a:lnTo>
                  <a:pt x="462" y="68"/>
                </a:lnTo>
                <a:lnTo>
                  <a:pt x="450" y="84"/>
                </a:lnTo>
                <a:lnTo>
                  <a:pt x="442" y="100"/>
                </a:lnTo>
                <a:lnTo>
                  <a:pt x="434" y="116"/>
                </a:lnTo>
                <a:lnTo>
                  <a:pt x="426" y="134"/>
                </a:lnTo>
                <a:lnTo>
                  <a:pt x="422" y="152"/>
                </a:lnTo>
                <a:lnTo>
                  <a:pt x="420" y="170"/>
                </a:lnTo>
                <a:lnTo>
                  <a:pt x="418" y="190"/>
                </a:lnTo>
                <a:lnTo>
                  <a:pt x="418" y="190"/>
                </a:lnTo>
                <a:lnTo>
                  <a:pt x="420" y="214"/>
                </a:lnTo>
                <a:lnTo>
                  <a:pt x="420" y="214"/>
                </a:lnTo>
                <a:lnTo>
                  <a:pt x="396" y="212"/>
                </a:lnTo>
                <a:lnTo>
                  <a:pt x="372" y="208"/>
                </a:lnTo>
                <a:lnTo>
                  <a:pt x="348" y="202"/>
                </a:lnTo>
                <a:lnTo>
                  <a:pt x="324" y="196"/>
                </a:lnTo>
                <a:lnTo>
                  <a:pt x="302" y="188"/>
                </a:lnTo>
                <a:lnTo>
                  <a:pt x="278" y="180"/>
                </a:lnTo>
                <a:lnTo>
                  <a:pt x="234" y="160"/>
                </a:lnTo>
                <a:lnTo>
                  <a:pt x="214" y="148"/>
                </a:lnTo>
                <a:lnTo>
                  <a:pt x="192" y="136"/>
                </a:lnTo>
                <a:lnTo>
                  <a:pt x="174" y="122"/>
                </a:lnTo>
                <a:lnTo>
                  <a:pt x="154" y="106"/>
                </a:lnTo>
                <a:lnTo>
                  <a:pt x="136" y="90"/>
                </a:lnTo>
                <a:lnTo>
                  <a:pt x="118" y="74"/>
                </a:lnTo>
                <a:lnTo>
                  <a:pt x="100" y="56"/>
                </a:lnTo>
                <a:lnTo>
                  <a:pt x="84" y="36"/>
                </a:lnTo>
                <a:lnTo>
                  <a:pt x="84" y="36"/>
                </a:lnTo>
                <a:lnTo>
                  <a:pt x="80" y="32"/>
                </a:lnTo>
                <a:lnTo>
                  <a:pt x="72" y="32"/>
                </a:lnTo>
                <a:lnTo>
                  <a:pt x="72" y="32"/>
                </a:lnTo>
                <a:lnTo>
                  <a:pt x="66" y="34"/>
                </a:lnTo>
                <a:lnTo>
                  <a:pt x="62" y="38"/>
                </a:lnTo>
                <a:lnTo>
                  <a:pt x="62" y="38"/>
                </a:lnTo>
                <a:lnTo>
                  <a:pt x="50" y="62"/>
                </a:lnTo>
                <a:lnTo>
                  <a:pt x="42" y="84"/>
                </a:lnTo>
                <a:lnTo>
                  <a:pt x="38" y="110"/>
                </a:lnTo>
                <a:lnTo>
                  <a:pt x="36" y="134"/>
                </a:lnTo>
                <a:lnTo>
                  <a:pt x="36" y="134"/>
                </a:lnTo>
                <a:lnTo>
                  <a:pt x="36" y="152"/>
                </a:lnTo>
                <a:lnTo>
                  <a:pt x="38" y="168"/>
                </a:lnTo>
                <a:lnTo>
                  <a:pt x="42" y="184"/>
                </a:lnTo>
                <a:lnTo>
                  <a:pt x="48" y="200"/>
                </a:lnTo>
                <a:lnTo>
                  <a:pt x="54" y="216"/>
                </a:lnTo>
                <a:lnTo>
                  <a:pt x="62" y="230"/>
                </a:lnTo>
                <a:lnTo>
                  <a:pt x="70" y="246"/>
                </a:lnTo>
                <a:lnTo>
                  <a:pt x="80" y="258"/>
                </a:lnTo>
                <a:lnTo>
                  <a:pt x="80" y="258"/>
                </a:lnTo>
                <a:lnTo>
                  <a:pt x="68" y="254"/>
                </a:lnTo>
                <a:lnTo>
                  <a:pt x="56" y="246"/>
                </a:lnTo>
                <a:lnTo>
                  <a:pt x="56" y="246"/>
                </a:lnTo>
                <a:lnTo>
                  <a:pt x="48" y="246"/>
                </a:lnTo>
                <a:lnTo>
                  <a:pt x="42" y="246"/>
                </a:lnTo>
                <a:lnTo>
                  <a:pt x="42" y="246"/>
                </a:lnTo>
                <a:lnTo>
                  <a:pt x="36" y="252"/>
                </a:lnTo>
                <a:lnTo>
                  <a:pt x="34" y="260"/>
                </a:lnTo>
                <a:lnTo>
                  <a:pt x="34" y="260"/>
                </a:lnTo>
                <a:lnTo>
                  <a:pt x="34" y="262"/>
                </a:lnTo>
                <a:lnTo>
                  <a:pt x="34" y="262"/>
                </a:lnTo>
                <a:lnTo>
                  <a:pt x="36" y="286"/>
                </a:lnTo>
                <a:lnTo>
                  <a:pt x="40" y="312"/>
                </a:lnTo>
                <a:lnTo>
                  <a:pt x="48" y="334"/>
                </a:lnTo>
                <a:lnTo>
                  <a:pt x="60" y="356"/>
                </a:lnTo>
                <a:lnTo>
                  <a:pt x="72" y="376"/>
                </a:lnTo>
                <a:lnTo>
                  <a:pt x="88" y="396"/>
                </a:lnTo>
                <a:lnTo>
                  <a:pt x="108" y="412"/>
                </a:lnTo>
                <a:lnTo>
                  <a:pt x="128" y="426"/>
                </a:lnTo>
                <a:lnTo>
                  <a:pt x="128" y="426"/>
                </a:lnTo>
                <a:lnTo>
                  <a:pt x="112" y="424"/>
                </a:lnTo>
                <a:lnTo>
                  <a:pt x="112" y="424"/>
                </a:lnTo>
                <a:lnTo>
                  <a:pt x="106" y="424"/>
                </a:lnTo>
                <a:lnTo>
                  <a:pt x="100" y="428"/>
                </a:lnTo>
                <a:lnTo>
                  <a:pt x="100" y="428"/>
                </a:lnTo>
                <a:lnTo>
                  <a:pt x="96" y="434"/>
                </a:lnTo>
                <a:lnTo>
                  <a:pt x="96" y="442"/>
                </a:lnTo>
                <a:lnTo>
                  <a:pt x="96" y="442"/>
                </a:lnTo>
                <a:lnTo>
                  <a:pt x="106" y="466"/>
                </a:lnTo>
                <a:lnTo>
                  <a:pt x="118" y="488"/>
                </a:lnTo>
                <a:lnTo>
                  <a:pt x="132" y="508"/>
                </a:lnTo>
                <a:lnTo>
                  <a:pt x="150" y="524"/>
                </a:lnTo>
                <a:lnTo>
                  <a:pt x="168" y="540"/>
                </a:lnTo>
                <a:lnTo>
                  <a:pt x="190" y="552"/>
                </a:lnTo>
                <a:lnTo>
                  <a:pt x="212" y="562"/>
                </a:lnTo>
                <a:lnTo>
                  <a:pt x="236" y="570"/>
                </a:lnTo>
                <a:lnTo>
                  <a:pt x="236" y="570"/>
                </a:lnTo>
                <a:lnTo>
                  <a:pt x="216" y="582"/>
                </a:lnTo>
                <a:lnTo>
                  <a:pt x="194" y="592"/>
                </a:lnTo>
                <a:lnTo>
                  <a:pt x="172" y="600"/>
                </a:lnTo>
                <a:lnTo>
                  <a:pt x="150" y="608"/>
                </a:lnTo>
                <a:lnTo>
                  <a:pt x="128" y="614"/>
                </a:lnTo>
                <a:lnTo>
                  <a:pt x="104" y="618"/>
                </a:lnTo>
                <a:lnTo>
                  <a:pt x="80" y="620"/>
                </a:lnTo>
                <a:lnTo>
                  <a:pt x="56" y="622"/>
                </a:lnTo>
                <a:lnTo>
                  <a:pt x="56" y="622"/>
                </a:lnTo>
                <a:lnTo>
                  <a:pt x="16" y="618"/>
                </a:lnTo>
                <a:lnTo>
                  <a:pt x="16" y="618"/>
                </a:lnTo>
                <a:lnTo>
                  <a:pt x="10" y="620"/>
                </a:lnTo>
                <a:lnTo>
                  <a:pt x="6" y="620"/>
                </a:lnTo>
                <a:lnTo>
                  <a:pt x="2" y="624"/>
                </a:lnTo>
                <a:lnTo>
                  <a:pt x="0" y="628"/>
                </a:lnTo>
                <a:lnTo>
                  <a:pt x="0" y="628"/>
                </a:lnTo>
                <a:lnTo>
                  <a:pt x="0" y="634"/>
                </a:lnTo>
                <a:lnTo>
                  <a:pt x="0" y="638"/>
                </a:lnTo>
                <a:lnTo>
                  <a:pt x="2" y="642"/>
                </a:lnTo>
                <a:lnTo>
                  <a:pt x="6" y="646"/>
                </a:lnTo>
                <a:lnTo>
                  <a:pt x="6" y="646"/>
                </a:lnTo>
                <a:lnTo>
                  <a:pt x="38" y="664"/>
                </a:lnTo>
                <a:lnTo>
                  <a:pt x="70" y="680"/>
                </a:lnTo>
                <a:lnTo>
                  <a:pt x="104" y="694"/>
                </a:lnTo>
                <a:lnTo>
                  <a:pt x="140" y="706"/>
                </a:lnTo>
                <a:lnTo>
                  <a:pt x="174" y="714"/>
                </a:lnTo>
                <a:lnTo>
                  <a:pt x="210" y="722"/>
                </a:lnTo>
                <a:lnTo>
                  <a:pt x="248" y="726"/>
                </a:lnTo>
                <a:lnTo>
                  <a:pt x="284" y="726"/>
                </a:lnTo>
                <a:lnTo>
                  <a:pt x="284" y="726"/>
                </a:lnTo>
                <a:lnTo>
                  <a:pt x="320" y="726"/>
                </a:lnTo>
                <a:lnTo>
                  <a:pt x="354" y="722"/>
                </a:lnTo>
                <a:lnTo>
                  <a:pt x="386" y="718"/>
                </a:lnTo>
                <a:lnTo>
                  <a:pt x="416" y="712"/>
                </a:lnTo>
                <a:lnTo>
                  <a:pt x="446" y="704"/>
                </a:lnTo>
                <a:lnTo>
                  <a:pt x="472" y="694"/>
                </a:lnTo>
                <a:lnTo>
                  <a:pt x="498" y="684"/>
                </a:lnTo>
                <a:lnTo>
                  <a:pt x="524" y="672"/>
                </a:lnTo>
                <a:lnTo>
                  <a:pt x="546" y="658"/>
                </a:lnTo>
                <a:lnTo>
                  <a:pt x="568" y="646"/>
                </a:lnTo>
                <a:lnTo>
                  <a:pt x="588" y="632"/>
                </a:lnTo>
                <a:lnTo>
                  <a:pt x="606" y="618"/>
                </a:lnTo>
                <a:lnTo>
                  <a:pt x="640" y="588"/>
                </a:lnTo>
                <a:lnTo>
                  <a:pt x="668" y="558"/>
                </a:lnTo>
                <a:lnTo>
                  <a:pt x="668" y="558"/>
                </a:lnTo>
                <a:lnTo>
                  <a:pt x="698" y="520"/>
                </a:lnTo>
                <a:lnTo>
                  <a:pt x="724" y="482"/>
                </a:lnTo>
                <a:lnTo>
                  <a:pt x="746" y="440"/>
                </a:lnTo>
                <a:lnTo>
                  <a:pt x="766" y="396"/>
                </a:lnTo>
                <a:lnTo>
                  <a:pt x="780" y="350"/>
                </a:lnTo>
                <a:lnTo>
                  <a:pt x="792" y="304"/>
                </a:lnTo>
                <a:lnTo>
                  <a:pt x="798" y="258"/>
                </a:lnTo>
                <a:lnTo>
                  <a:pt x="800" y="210"/>
                </a:lnTo>
                <a:lnTo>
                  <a:pt x="800" y="210"/>
                </a:lnTo>
                <a:lnTo>
                  <a:pt x="800" y="194"/>
                </a:lnTo>
                <a:lnTo>
                  <a:pt x="800" y="194"/>
                </a:lnTo>
                <a:lnTo>
                  <a:pt x="824" y="174"/>
                </a:lnTo>
                <a:lnTo>
                  <a:pt x="846" y="154"/>
                </a:lnTo>
                <a:lnTo>
                  <a:pt x="866" y="130"/>
                </a:lnTo>
                <a:lnTo>
                  <a:pt x="886" y="104"/>
                </a:lnTo>
                <a:lnTo>
                  <a:pt x="886" y="104"/>
                </a:lnTo>
                <a:lnTo>
                  <a:pt x="888" y="100"/>
                </a:lnTo>
                <a:lnTo>
                  <a:pt x="888" y="96"/>
                </a:lnTo>
                <a:lnTo>
                  <a:pt x="886" y="92"/>
                </a:lnTo>
                <a:lnTo>
                  <a:pt x="884" y="88"/>
                </a:lnTo>
                <a:lnTo>
                  <a:pt x="884" y="88"/>
                </a:lnTo>
                <a:lnTo>
                  <a:pt x="880" y="84"/>
                </a:lnTo>
                <a:lnTo>
                  <a:pt x="876" y="82"/>
                </a:lnTo>
                <a:lnTo>
                  <a:pt x="872" y="82"/>
                </a:lnTo>
                <a:lnTo>
                  <a:pt x="868" y="84"/>
                </a:lnTo>
                <a:lnTo>
                  <a:pt x="868" y="8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IN"/>
          </a:p>
        </p:txBody>
      </p:sp>
      <p:sp>
        <p:nvSpPr>
          <p:cNvPr id="89" name="TextBox 88">
            <a:extLst>
              <a:ext uri="{FF2B5EF4-FFF2-40B4-BE49-F238E27FC236}">
                <a16:creationId xmlns:a16="http://schemas.microsoft.com/office/drawing/2014/main" id="{9F99E629-D198-47C2-BD25-8F19ED39F144}"/>
              </a:ext>
            </a:extLst>
          </p:cNvPr>
          <p:cNvSpPr txBox="1"/>
          <p:nvPr/>
        </p:nvSpPr>
        <p:spPr>
          <a:xfrm>
            <a:off x="5322526" y="6174898"/>
            <a:ext cx="1330814" cy="307777"/>
          </a:xfrm>
          <a:prstGeom prst="rect">
            <a:avLst/>
          </a:prstGeom>
          <a:noFill/>
        </p:spPr>
        <p:txBody>
          <a:bodyPr wrap="none" rtlCol="0">
            <a:spAutoFit/>
          </a:bodyPr>
          <a:lstStyle/>
          <a:p>
            <a:pPr algn="ctr"/>
            <a:r>
              <a:rPr lang="en-IN" sz="1400" spc="300" dirty="0">
                <a:solidFill>
                  <a:schemeClr val="accent5"/>
                </a:solidFill>
              </a:rPr>
              <a:t>@</a:t>
            </a:r>
            <a:r>
              <a:rPr lang="en-IN" sz="1400" spc="300" dirty="0" err="1">
                <a:solidFill>
                  <a:schemeClr val="accent5"/>
                </a:solidFill>
              </a:rPr>
              <a:t>OPSIgov</a:t>
            </a:r>
            <a:endParaRPr lang="en-IN" sz="1400" spc="300" dirty="0">
              <a:solidFill>
                <a:schemeClr val="accent5"/>
              </a:solidFill>
            </a:endParaRPr>
          </a:p>
        </p:txBody>
      </p:sp>
      <p:cxnSp>
        <p:nvCxnSpPr>
          <p:cNvPr id="91" name="Straight Connector 90"/>
          <p:cNvCxnSpPr/>
          <p:nvPr/>
        </p:nvCxnSpPr>
        <p:spPr>
          <a:xfrm>
            <a:off x="4739298" y="6135874"/>
            <a:ext cx="0" cy="391360"/>
          </a:xfrm>
          <a:prstGeom prst="line">
            <a:avLst/>
          </a:prstGeom>
          <a:ln w="2540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7018244" y="6135874"/>
            <a:ext cx="0" cy="391360"/>
          </a:xfrm>
          <a:prstGeom prst="line">
            <a:avLst/>
          </a:prstGeom>
          <a:ln w="254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90" name="Text Placeholder 2"/>
          <p:cNvSpPr txBox="1">
            <a:spLocks/>
          </p:cNvSpPr>
          <p:nvPr/>
        </p:nvSpPr>
        <p:spPr>
          <a:xfrm>
            <a:off x="530167" y="5768468"/>
            <a:ext cx="2262608" cy="40643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spc="120" dirty="0">
                <a:solidFill>
                  <a:srgbClr val="214965"/>
                </a:solidFill>
              </a:rPr>
              <a:t>#</a:t>
            </a:r>
            <a:r>
              <a:rPr lang="en-GB" sz="1600" spc="120" dirty="0" err="1">
                <a:solidFill>
                  <a:srgbClr val="214965"/>
                </a:solidFill>
              </a:rPr>
              <a:t>OECDsys</a:t>
            </a:r>
            <a:endParaRPr lang="en-GB" sz="1600" spc="120" dirty="0">
              <a:solidFill>
                <a:srgbClr val="214965"/>
              </a:solidFill>
            </a:endParaRPr>
          </a:p>
          <a:p>
            <a:r>
              <a:rPr lang="en-GB" sz="1600" spc="120" dirty="0">
                <a:solidFill>
                  <a:srgbClr val="214965"/>
                </a:solidFill>
              </a:rPr>
              <a:t>@</a:t>
            </a:r>
            <a:r>
              <a:rPr lang="en-GB" sz="1600" spc="120" dirty="0" err="1">
                <a:solidFill>
                  <a:srgbClr val="214965"/>
                </a:solidFill>
              </a:rPr>
              <a:t>piret.tonurist</a:t>
            </a:r>
            <a:endParaRPr lang="en-GB" sz="1600" spc="120" dirty="0">
              <a:solidFill>
                <a:srgbClr val="214965"/>
              </a:solidFill>
            </a:endParaRPr>
          </a:p>
        </p:txBody>
      </p:sp>
      <p:pic>
        <p:nvPicPr>
          <p:cNvPr id="93" name="Picture 2" descr="Image result for twitter logo 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15" y="5595816"/>
            <a:ext cx="633607" cy="633607"/>
          </a:xfrm>
          <a:prstGeom prst="rect">
            <a:avLst/>
          </a:prstGeom>
          <a:noFill/>
          <a:extLst>
            <a:ext uri="{909E8E84-426E-40DD-AFC4-6F175D3DCCD1}">
              <a14:hiddenFill xmlns:a14="http://schemas.microsoft.com/office/drawing/2010/main">
                <a:solidFill>
                  <a:srgbClr val="FFFFFF"/>
                </a:solidFill>
              </a14:hiddenFill>
            </a:ext>
          </a:extLst>
        </p:spPr>
      </p:pic>
      <p:sp>
        <p:nvSpPr>
          <p:cNvPr id="94" name="TextBox 93">
            <a:extLst>
              <a:ext uri="{FF2B5EF4-FFF2-40B4-BE49-F238E27FC236}">
                <a16:creationId xmlns:a16="http://schemas.microsoft.com/office/drawing/2014/main" id="{9F99E629-D198-47C2-BD25-8F19ED39F144}"/>
              </a:ext>
            </a:extLst>
          </p:cNvPr>
          <p:cNvSpPr txBox="1"/>
          <p:nvPr/>
        </p:nvSpPr>
        <p:spPr>
          <a:xfrm>
            <a:off x="0" y="-542009"/>
            <a:ext cx="1309974" cy="400110"/>
          </a:xfrm>
          <a:prstGeom prst="rect">
            <a:avLst/>
          </a:prstGeom>
          <a:noFill/>
        </p:spPr>
        <p:txBody>
          <a:bodyPr wrap="none" rtlCol="0">
            <a:spAutoFit/>
          </a:bodyPr>
          <a:lstStyle/>
          <a:p>
            <a:r>
              <a:rPr lang="en-US" sz="2000" spc="300" dirty="0">
                <a:blipFill>
                  <a:blip r:embed="rId4"/>
                  <a:stretch>
                    <a:fillRect/>
                  </a:stretch>
                </a:blipFill>
                <a:latin typeface="Lato Black" panose="020F0A02020204030203" pitchFamily="34" charset="0"/>
              </a:rPr>
              <a:t>Slide 34</a:t>
            </a:r>
          </a:p>
        </p:txBody>
      </p:sp>
    </p:spTree>
    <p:extLst>
      <p:ext uri="{BB962C8B-B14F-4D97-AF65-F5344CB8AC3E}">
        <p14:creationId xmlns:p14="http://schemas.microsoft.com/office/powerpoint/2010/main" val="2457941172"/>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799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TextBox 10">
            <a:extLst>
              <a:ext uri="{FF2B5EF4-FFF2-40B4-BE49-F238E27FC236}">
                <a16:creationId xmlns:a16="http://schemas.microsoft.com/office/drawing/2014/main" id="{9F99E629-D198-47C2-BD25-8F19ED39F144}"/>
              </a:ext>
            </a:extLst>
          </p:cNvPr>
          <p:cNvSpPr txBox="1"/>
          <p:nvPr/>
        </p:nvSpPr>
        <p:spPr>
          <a:xfrm>
            <a:off x="0" y="-542009"/>
            <a:ext cx="1309974" cy="400110"/>
          </a:xfrm>
          <a:prstGeom prst="rect">
            <a:avLst/>
          </a:prstGeom>
          <a:noFill/>
        </p:spPr>
        <p:txBody>
          <a:bodyPr wrap="none" rtlCol="0">
            <a:spAutoFit/>
          </a:bodyPr>
          <a:lstStyle/>
          <a:p>
            <a:r>
              <a:rPr lang="en-US" sz="2000" spc="300" dirty="0">
                <a:blipFill>
                  <a:blip r:embed="rId4"/>
                  <a:stretch>
                    <a:fillRect/>
                  </a:stretch>
                </a:blipFill>
                <a:latin typeface="Lato Black" panose="020F0A02020204030203" pitchFamily="34" charset="0"/>
              </a:rPr>
              <a:t>Slide 19</a:t>
            </a:r>
          </a:p>
        </p:txBody>
      </p:sp>
      <p:sp>
        <p:nvSpPr>
          <p:cNvPr id="12" name="TextBox 11">
            <a:extLst>
              <a:ext uri="{FF2B5EF4-FFF2-40B4-BE49-F238E27FC236}">
                <a16:creationId xmlns:a16="http://schemas.microsoft.com/office/drawing/2014/main" id="{9F99E629-D198-47C2-BD25-8F19ED39F144}"/>
              </a:ext>
            </a:extLst>
          </p:cNvPr>
          <p:cNvSpPr txBox="1"/>
          <p:nvPr/>
        </p:nvSpPr>
        <p:spPr>
          <a:xfrm>
            <a:off x="4539229" y="401419"/>
            <a:ext cx="3113545" cy="523220"/>
          </a:xfrm>
          <a:prstGeom prst="rect">
            <a:avLst/>
          </a:prstGeom>
          <a:noFill/>
        </p:spPr>
        <p:txBody>
          <a:bodyPr wrap="none" rtlCol="0">
            <a:spAutoFit/>
          </a:bodyPr>
          <a:lstStyle/>
          <a:p>
            <a:pPr algn="ctr"/>
            <a:r>
              <a:rPr lang="en-IN" sz="2800" spc="300" dirty="0">
                <a:solidFill>
                  <a:schemeClr val="bg1"/>
                </a:solidFill>
                <a:latin typeface="Lato Black" panose="020F0A02020204030203" pitchFamily="34" charset="0"/>
              </a:rPr>
              <a:t>PIRET T</a:t>
            </a:r>
            <a:r>
              <a:rPr lang="et-EE" sz="2800" spc="300" dirty="0">
                <a:solidFill>
                  <a:schemeClr val="bg1"/>
                </a:solidFill>
                <a:latin typeface="Lato Black" panose="020F0A02020204030203" pitchFamily="34" charset="0"/>
              </a:rPr>
              <a:t>ÕN</a:t>
            </a:r>
            <a:r>
              <a:rPr lang="en-GB" sz="2800" spc="300" dirty="0">
                <a:solidFill>
                  <a:schemeClr val="bg1"/>
                </a:solidFill>
                <a:latin typeface="Lato Black" panose="020F0A02020204030203" pitchFamily="34" charset="0"/>
              </a:rPr>
              <a:t>URIST</a:t>
            </a:r>
            <a:endParaRPr lang="en-US" sz="2800" spc="300" dirty="0">
              <a:solidFill>
                <a:schemeClr val="bg1"/>
              </a:solidFill>
              <a:latin typeface="Lato Black" panose="020F0A02020204030203" pitchFamily="34" charset="0"/>
            </a:endParaRPr>
          </a:p>
        </p:txBody>
      </p:sp>
      <p:cxnSp>
        <p:nvCxnSpPr>
          <p:cNvPr id="13" name="Straight Connector 12">
            <a:extLst>
              <a:ext uri="{FF2B5EF4-FFF2-40B4-BE49-F238E27FC236}">
                <a16:creationId xmlns:a16="http://schemas.microsoft.com/office/drawing/2014/main" id="{2D3452EC-B89C-4896-8A40-5E5A33ABD851}"/>
              </a:ext>
            </a:extLst>
          </p:cNvPr>
          <p:cNvCxnSpPr/>
          <p:nvPr/>
        </p:nvCxnSpPr>
        <p:spPr>
          <a:xfrm>
            <a:off x="5238750" y="1085850"/>
            <a:ext cx="17145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F98AB9E-1742-4E0D-A87F-E2D0F0FA0821}"/>
              </a:ext>
            </a:extLst>
          </p:cNvPr>
          <p:cNvSpPr/>
          <p:nvPr/>
        </p:nvSpPr>
        <p:spPr>
          <a:xfrm>
            <a:off x="1485900" y="1266220"/>
            <a:ext cx="9220200" cy="276999"/>
          </a:xfrm>
          <a:prstGeom prst="rect">
            <a:avLst/>
          </a:prstGeom>
        </p:spPr>
        <p:txBody>
          <a:bodyPr wrap="square" anchor="ctr">
            <a:spAutoFit/>
          </a:bodyPr>
          <a:lstStyle/>
          <a:p>
            <a:pPr lvl="0" algn="ctr"/>
            <a:r>
              <a:rPr lang="en-IN" sz="1200" i="1" dirty="0">
                <a:solidFill>
                  <a:schemeClr val="bg1"/>
                </a:solidFill>
              </a:rPr>
              <a:t>ADDRESSING LEARNED HELPNESSNESS AND CREATING NEW FEEDBACK SYSTEMS</a:t>
            </a:r>
          </a:p>
        </p:txBody>
      </p:sp>
      <p:cxnSp>
        <p:nvCxnSpPr>
          <p:cNvPr id="59" name="Straight Connector 58">
            <a:extLst>
              <a:ext uri="{FF2B5EF4-FFF2-40B4-BE49-F238E27FC236}">
                <a16:creationId xmlns:a16="http://schemas.microsoft.com/office/drawing/2014/main" id="{9E38933C-BFBD-4701-8593-063B40E1F409}"/>
              </a:ext>
            </a:extLst>
          </p:cNvPr>
          <p:cNvCxnSpPr/>
          <p:nvPr/>
        </p:nvCxnSpPr>
        <p:spPr>
          <a:xfrm flipH="1" flipV="1">
            <a:off x="395785" y="6482687"/>
            <a:ext cx="4999901" cy="347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5B3F794-9BD9-49A2-9130-04DDD229C965}"/>
              </a:ext>
            </a:extLst>
          </p:cNvPr>
          <p:cNvCxnSpPr/>
          <p:nvPr/>
        </p:nvCxnSpPr>
        <p:spPr>
          <a:xfrm flipH="1" flipV="1">
            <a:off x="6796314" y="6482687"/>
            <a:ext cx="4999901" cy="347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62" name="Group 61"/>
          <p:cNvGrpSpPr/>
          <p:nvPr/>
        </p:nvGrpSpPr>
        <p:grpSpPr>
          <a:xfrm>
            <a:off x="5771884" y="6387123"/>
            <a:ext cx="650023" cy="199415"/>
            <a:chOff x="1671638" y="2071688"/>
            <a:chExt cx="8848725" cy="2714625"/>
          </a:xfrm>
        </p:grpSpPr>
        <p:sp>
          <p:nvSpPr>
            <p:cNvPr id="63" name="Rectangle 62"/>
            <p:cNvSpPr>
              <a:spLocks noChangeArrowheads="1"/>
            </p:cNvSpPr>
            <p:nvPr/>
          </p:nvSpPr>
          <p:spPr bwMode="auto">
            <a:xfrm>
              <a:off x="9793288" y="2078038"/>
              <a:ext cx="727075" cy="2708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4" name="Freeform 63"/>
            <p:cNvSpPr>
              <a:spLocks/>
            </p:cNvSpPr>
            <p:nvPr/>
          </p:nvSpPr>
          <p:spPr bwMode="auto">
            <a:xfrm>
              <a:off x="7146926" y="2078038"/>
              <a:ext cx="2271713" cy="2698750"/>
            </a:xfrm>
            <a:custGeom>
              <a:avLst/>
              <a:gdLst>
                <a:gd name="T0" fmla="*/ 78 w 1431"/>
                <a:gd name="T1" fmla="*/ 563 h 1700"/>
                <a:gd name="T2" fmla="*/ 96 w 1431"/>
                <a:gd name="T3" fmla="*/ 673 h 1700"/>
                <a:gd name="T4" fmla="*/ 138 w 1431"/>
                <a:gd name="T5" fmla="*/ 765 h 1700"/>
                <a:gd name="T6" fmla="*/ 198 w 1431"/>
                <a:gd name="T7" fmla="*/ 839 h 1700"/>
                <a:gd name="T8" fmla="*/ 300 w 1431"/>
                <a:gd name="T9" fmla="*/ 913 h 1700"/>
                <a:gd name="T10" fmla="*/ 510 w 1431"/>
                <a:gd name="T11" fmla="*/ 999 h 1700"/>
                <a:gd name="T12" fmla="*/ 696 w 1431"/>
                <a:gd name="T13" fmla="*/ 1047 h 1700"/>
                <a:gd name="T14" fmla="*/ 901 w 1431"/>
                <a:gd name="T15" fmla="*/ 1111 h 1700"/>
                <a:gd name="T16" fmla="*/ 953 w 1431"/>
                <a:gd name="T17" fmla="*/ 1149 h 1700"/>
                <a:gd name="T18" fmla="*/ 971 w 1431"/>
                <a:gd name="T19" fmla="*/ 1193 h 1700"/>
                <a:gd name="T20" fmla="*/ 971 w 1431"/>
                <a:gd name="T21" fmla="*/ 1223 h 1700"/>
                <a:gd name="T22" fmla="*/ 953 w 1431"/>
                <a:gd name="T23" fmla="*/ 1267 h 1700"/>
                <a:gd name="T24" fmla="*/ 911 w 1431"/>
                <a:gd name="T25" fmla="*/ 1300 h 1700"/>
                <a:gd name="T26" fmla="*/ 827 w 1431"/>
                <a:gd name="T27" fmla="*/ 1320 h 1700"/>
                <a:gd name="T28" fmla="*/ 714 w 1431"/>
                <a:gd name="T29" fmla="*/ 1320 h 1700"/>
                <a:gd name="T30" fmla="*/ 576 w 1431"/>
                <a:gd name="T31" fmla="*/ 1294 h 1700"/>
                <a:gd name="T32" fmla="*/ 442 w 1431"/>
                <a:gd name="T33" fmla="*/ 1243 h 1700"/>
                <a:gd name="T34" fmla="*/ 314 w 1431"/>
                <a:gd name="T35" fmla="*/ 1171 h 1700"/>
                <a:gd name="T36" fmla="*/ 0 w 1431"/>
                <a:gd name="T37" fmla="*/ 1428 h 1700"/>
                <a:gd name="T38" fmla="*/ 164 w 1431"/>
                <a:gd name="T39" fmla="*/ 1548 h 1700"/>
                <a:gd name="T40" fmla="*/ 352 w 1431"/>
                <a:gd name="T41" fmla="*/ 1632 h 1700"/>
                <a:gd name="T42" fmla="*/ 554 w 1431"/>
                <a:gd name="T43" fmla="*/ 1684 h 1700"/>
                <a:gd name="T44" fmla="*/ 769 w 1431"/>
                <a:gd name="T45" fmla="*/ 1700 h 1700"/>
                <a:gd name="T46" fmla="*/ 911 w 1431"/>
                <a:gd name="T47" fmla="*/ 1692 h 1700"/>
                <a:gd name="T48" fmla="*/ 1039 w 1431"/>
                <a:gd name="T49" fmla="*/ 1664 h 1700"/>
                <a:gd name="T50" fmla="*/ 1153 w 1431"/>
                <a:gd name="T51" fmla="*/ 1620 h 1700"/>
                <a:gd name="T52" fmla="*/ 1249 w 1431"/>
                <a:gd name="T53" fmla="*/ 1558 h 1700"/>
                <a:gd name="T54" fmla="*/ 1327 w 1431"/>
                <a:gd name="T55" fmla="*/ 1482 h 1700"/>
                <a:gd name="T56" fmla="*/ 1383 w 1431"/>
                <a:gd name="T57" fmla="*/ 1390 h 1700"/>
                <a:gd name="T58" fmla="*/ 1419 w 1431"/>
                <a:gd name="T59" fmla="*/ 1286 h 1700"/>
                <a:gd name="T60" fmla="*/ 1431 w 1431"/>
                <a:gd name="T61" fmla="*/ 1165 h 1700"/>
                <a:gd name="T62" fmla="*/ 1429 w 1431"/>
                <a:gd name="T63" fmla="*/ 1105 h 1700"/>
                <a:gd name="T64" fmla="*/ 1407 w 1431"/>
                <a:gd name="T65" fmla="*/ 1005 h 1700"/>
                <a:gd name="T66" fmla="*/ 1365 w 1431"/>
                <a:gd name="T67" fmla="*/ 921 h 1700"/>
                <a:gd name="T68" fmla="*/ 1305 w 1431"/>
                <a:gd name="T69" fmla="*/ 851 h 1700"/>
                <a:gd name="T70" fmla="*/ 1179 w 1431"/>
                <a:gd name="T71" fmla="*/ 765 h 1700"/>
                <a:gd name="T72" fmla="*/ 955 w 1431"/>
                <a:gd name="T73" fmla="*/ 681 h 1700"/>
                <a:gd name="T74" fmla="*/ 743 w 1431"/>
                <a:gd name="T75" fmla="*/ 631 h 1700"/>
                <a:gd name="T76" fmla="*/ 594 w 1431"/>
                <a:gd name="T77" fmla="*/ 579 h 1700"/>
                <a:gd name="T78" fmla="*/ 550 w 1431"/>
                <a:gd name="T79" fmla="*/ 539 h 1700"/>
                <a:gd name="T80" fmla="*/ 536 w 1431"/>
                <a:gd name="T81" fmla="*/ 489 h 1700"/>
                <a:gd name="T82" fmla="*/ 540 w 1431"/>
                <a:gd name="T83" fmla="*/ 463 h 1700"/>
                <a:gd name="T84" fmla="*/ 560 w 1431"/>
                <a:gd name="T85" fmla="*/ 425 h 1700"/>
                <a:gd name="T86" fmla="*/ 600 w 1431"/>
                <a:gd name="T87" fmla="*/ 396 h 1700"/>
                <a:gd name="T88" fmla="*/ 702 w 1431"/>
                <a:gd name="T89" fmla="*/ 378 h 1700"/>
                <a:gd name="T90" fmla="*/ 783 w 1431"/>
                <a:gd name="T91" fmla="*/ 384 h 1700"/>
                <a:gd name="T92" fmla="*/ 987 w 1431"/>
                <a:gd name="T93" fmla="*/ 443 h 1700"/>
                <a:gd name="T94" fmla="*/ 1387 w 1431"/>
                <a:gd name="T95" fmla="*/ 220 h 1700"/>
                <a:gd name="T96" fmla="*/ 1283 w 1431"/>
                <a:gd name="T97" fmla="*/ 146 h 1700"/>
                <a:gd name="T98" fmla="*/ 1129 w 1431"/>
                <a:gd name="T99" fmla="*/ 70 h 1700"/>
                <a:gd name="T100" fmla="*/ 957 w 1431"/>
                <a:gd name="T101" fmla="*/ 22 h 1700"/>
                <a:gd name="T102" fmla="*/ 763 w 1431"/>
                <a:gd name="T103" fmla="*/ 2 h 1700"/>
                <a:gd name="T104" fmla="*/ 640 w 1431"/>
                <a:gd name="T105" fmla="*/ 4 h 1700"/>
                <a:gd name="T106" fmla="*/ 508 w 1431"/>
                <a:gd name="T107" fmla="*/ 24 h 1700"/>
                <a:gd name="T108" fmla="*/ 390 w 1431"/>
                <a:gd name="T109" fmla="*/ 62 h 1700"/>
                <a:gd name="T110" fmla="*/ 290 w 1431"/>
                <a:gd name="T111" fmla="*/ 116 h 1700"/>
                <a:gd name="T112" fmla="*/ 208 w 1431"/>
                <a:gd name="T113" fmla="*/ 186 h 1700"/>
                <a:gd name="T114" fmla="*/ 146 w 1431"/>
                <a:gd name="T115" fmla="*/ 270 h 1700"/>
                <a:gd name="T116" fmla="*/ 102 w 1431"/>
                <a:gd name="T117" fmla="*/ 364 h 1700"/>
                <a:gd name="T118" fmla="*/ 80 w 1431"/>
                <a:gd name="T119" fmla="*/ 471 h 1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31" h="1700">
                  <a:moveTo>
                    <a:pt x="78" y="527"/>
                  </a:moveTo>
                  <a:lnTo>
                    <a:pt x="78" y="531"/>
                  </a:lnTo>
                  <a:lnTo>
                    <a:pt x="78" y="531"/>
                  </a:lnTo>
                  <a:lnTo>
                    <a:pt x="78" y="563"/>
                  </a:lnTo>
                  <a:lnTo>
                    <a:pt x="80" y="593"/>
                  </a:lnTo>
                  <a:lnTo>
                    <a:pt x="84" y="621"/>
                  </a:lnTo>
                  <a:lnTo>
                    <a:pt x="90" y="647"/>
                  </a:lnTo>
                  <a:lnTo>
                    <a:pt x="96" y="673"/>
                  </a:lnTo>
                  <a:lnTo>
                    <a:pt x="104" y="697"/>
                  </a:lnTo>
                  <a:lnTo>
                    <a:pt x="114" y="721"/>
                  </a:lnTo>
                  <a:lnTo>
                    <a:pt x="126" y="743"/>
                  </a:lnTo>
                  <a:lnTo>
                    <a:pt x="138" y="765"/>
                  </a:lnTo>
                  <a:lnTo>
                    <a:pt x="150" y="785"/>
                  </a:lnTo>
                  <a:lnTo>
                    <a:pt x="166" y="805"/>
                  </a:lnTo>
                  <a:lnTo>
                    <a:pt x="182" y="823"/>
                  </a:lnTo>
                  <a:lnTo>
                    <a:pt x="198" y="839"/>
                  </a:lnTo>
                  <a:lnTo>
                    <a:pt x="216" y="857"/>
                  </a:lnTo>
                  <a:lnTo>
                    <a:pt x="236" y="871"/>
                  </a:lnTo>
                  <a:lnTo>
                    <a:pt x="256" y="887"/>
                  </a:lnTo>
                  <a:lnTo>
                    <a:pt x="300" y="913"/>
                  </a:lnTo>
                  <a:lnTo>
                    <a:pt x="348" y="939"/>
                  </a:lnTo>
                  <a:lnTo>
                    <a:pt x="398" y="961"/>
                  </a:lnTo>
                  <a:lnTo>
                    <a:pt x="452" y="981"/>
                  </a:lnTo>
                  <a:lnTo>
                    <a:pt x="510" y="999"/>
                  </a:lnTo>
                  <a:lnTo>
                    <a:pt x="570" y="1017"/>
                  </a:lnTo>
                  <a:lnTo>
                    <a:pt x="632" y="1033"/>
                  </a:lnTo>
                  <a:lnTo>
                    <a:pt x="696" y="1047"/>
                  </a:lnTo>
                  <a:lnTo>
                    <a:pt x="696" y="1047"/>
                  </a:lnTo>
                  <a:lnTo>
                    <a:pt x="771" y="1067"/>
                  </a:lnTo>
                  <a:lnTo>
                    <a:pt x="833" y="1085"/>
                  </a:lnTo>
                  <a:lnTo>
                    <a:pt x="881" y="1101"/>
                  </a:lnTo>
                  <a:lnTo>
                    <a:pt x="901" y="1111"/>
                  </a:lnTo>
                  <a:lnTo>
                    <a:pt x="917" y="1119"/>
                  </a:lnTo>
                  <a:lnTo>
                    <a:pt x="931" y="1129"/>
                  </a:lnTo>
                  <a:lnTo>
                    <a:pt x="943" y="1139"/>
                  </a:lnTo>
                  <a:lnTo>
                    <a:pt x="953" y="1149"/>
                  </a:lnTo>
                  <a:lnTo>
                    <a:pt x="961" y="1159"/>
                  </a:lnTo>
                  <a:lnTo>
                    <a:pt x="965" y="1169"/>
                  </a:lnTo>
                  <a:lnTo>
                    <a:pt x="969" y="1181"/>
                  </a:lnTo>
                  <a:lnTo>
                    <a:pt x="971" y="1193"/>
                  </a:lnTo>
                  <a:lnTo>
                    <a:pt x="973" y="1205"/>
                  </a:lnTo>
                  <a:lnTo>
                    <a:pt x="973" y="1209"/>
                  </a:lnTo>
                  <a:lnTo>
                    <a:pt x="973" y="1209"/>
                  </a:lnTo>
                  <a:lnTo>
                    <a:pt x="971" y="1223"/>
                  </a:lnTo>
                  <a:lnTo>
                    <a:pt x="969" y="1235"/>
                  </a:lnTo>
                  <a:lnTo>
                    <a:pt x="965" y="1245"/>
                  </a:lnTo>
                  <a:lnTo>
                    <a:pt x="959" y="1257"/>
                  </a:lnTo>
                  <a:lnTo>
                    <a:pt x="953" y="1267"/>
                  </a:lnTo>
                  <a:lnTo>
                    <a:pt x="945" y="1275"/>
                  </a:lnTo>
                  <a:lnTo>
                    <a:pt x="935" y="1286"/>
                  </a:lnTo>
                  <a:lnTo>
                    <a:pt x="925" y="1292"/>
                  </a:lnTo>
                  <a:lnTo>
                    <a:pt x="911" y="1300"/>
                  </a:lnTo>
                  <a:lnTo>
                    <a:pt x="897" y="1306"/>
                  </a:lnTo>
                  <a:lnTo>
                    <a:pt x="883" y="1310"/>
                  </a:lnTo>
                  <a:lnTo>
                    <a:pt x="865" y="1316"/>
                  </a:lnTo>
                  <a:lnTo>
                    <a:pt x="827" y="1320"/>
                  </a:lnTo>
                  <a:lnTo>
                    <a:pt x="785" y="1322"/>
                  </a:lnTo>
                  <a:lnTo>
                    <a:pt x="785" y="1322"/>
                  </a:lnTo>
                  <a:lnTo>
                    <a:pt x="749" y="1322"/>
                  </a:lnTo>
                  <a:lnTo>
                    <a:pt x="714" y="1320"/>
                  </a:lnTo>
                  <a:lnTo>
                    <a:pt x="680" y="1316"/>
                  </a:lnTo>
                  <a:lnTo>
                    <a:pt x="644" y="1310"/>
                  </a:lnTo>
                  <a:lnTo>
                    <a:pt x="610" y="1304"/>
                  </a:lnTo>
                  <a:lnTo>
                    <a:pt x="576" y="1294"/>
                  </a:lnTo>
                  <a:lnTo>
                    <a:pt x="542" y="1284"/>
                  </a:lnTo>
                  <a:lnTo>
                    <a:pt x="508" y="1271"/>
                  </a:lnTo>
                  <a:lnTo>
                    <a:pt x="476" y="1259"/>
                  </a:lnTo>
                  <a:lnTo>
                    <a:pt x="442" y="1243"/>
                  </a:lnTo>
                  <a:lnTo>
                    <a:pt x="410" y="1227"/>
                  </a:lnTo>
                  <a:lnTo>
                    <a:pt x="378" y="1211"/>
                  </a:lnTo>
                  <a:lnTo>
                    <a:pt x="346" y="1191"/>
                  </a:lnTo>
                  <a:lnTo>
                    <a:pt x="314" y="1171"/>
                  </a:lnTo>
                  <a:lnTo>
                    <a:pt x="284" y="1149"/>
                  </a:lnTo>
                  <a:lnTo>
                    <a:pt x="254" y="1125"/>
                  </a:lnTo>
                  <a:lnTo>
                    <a:pt x="0" y="1428"/>
                  </a:lnTo>
                  <a:lnTo>
                    <a:pt x="0" y="1428"/>
                  </a:lnTo>
                  <a:lnTo>
                    <a:pt x="38" y="1462"/>
                  </a:lnTo>
                  <a:lnTo>
                    <a:pt x="80" y="1492"/>
                  </a:lnTo>
                  <a:lnTo>
                    <a:pt x="122" y="1520"/>
                  </a:lnTo>
                  <a:lnTo>
                    <a:pt x="164" y="1548"/>
                  </a:lnTo>
                  <a:lnTo>
                    <a:pt x="210" y="1572"/>
                  </a:lnTo>
                  <a:lnTo>
                    <a:pt x="256" y="1594"/>
                  </a:lnTo>
                  <a:lnTo>
                    <a:pt x="302" y="1614"/>
                  </a:lnTo>
                  <a:lnTo>
                    <a:pt x="352" y="1632"/>
                  </a:lnTo>
                  <a:lnTo>
                    <a:pt x="400" y="1648"/>
                  </a:lnTo>
                  <a:lnTo>
                    <a:pt x="452" y="1662"/>
                  </a:lnTo>
                  <a:lnTo>
                    <a:pt x="502" y="1674"/>
                  </a:lnTo>
                  <a:lnTo>
                    <a:pt x="554" y="1684"/>
                  </a:lnTo>
                  <a:lnTo>
                    <a:pt x="608" y="1690"/>
                  </a:lnTo>
                  <a:lnTo>
                    <a:pt x="660" y="1696"/>
                  </a:lnTo>
                  <a:lnTo>
                    <a:pt x="714" y="1700"/>
                  </a:lnTo>
                  <a:lnTo>
                    <a:pt x="769" y="1700"/>
                  </a:lnTo>
                  <a:lnTo>
                    <a:pt x="769" y="1700"/>
                  </a:lnTo>
                  <a:lnTo>
                    <a:pt x="841" y="1698"/>
                  </a:lnTo>
                  <a:lnTo>
                    <a:pt x="877" y="1696"/>
                  </a:lnTo>
                  <a:lnTo>
                    <a:pt x="911" y="1692"/>
                  </a:lnTo>
                  <a:lnTo>
                    <a:pt x="945" y="1686"/>
                  </a:lnTo>
                  <a:lnTo>
                    <a:pt x="977" y="1680"/>
                  </a:lnTo>
                  <a:lnTo>
                    <a:pt x="1009" y="1672"/>
                  </a:lnTo>
                  <a:lnTo>
                    <a:pt x="1039" y="1664"/>
                  </a:lnTo>
                  <a:lnTo>
                    <a:pt x="1069" y="1654"/>
                  </a:lnTo>
                  <a:lnTo>
                    <a:pt x="1099" y="1644"/>
                  </a:lnTo>
                  <a:lnTo>
                    <a:pt x="1127" y="1632"/>
                  </a:lnTo>
                  <a:lnTo>
                    <a:pt x="1153" y="1620"/>
                  </a:lnTo>
                  <a:lnTo>
                    <a:pt x="1179" y="1606"/>
                  </a:lnTo>
                  <a:lnTo>
                    <a:pt x="1203" y="1592"/>
                  </a:lnTo>
                  <a:lnTo>
                    <a:pt x="1227" y="1576"/>
                  </a:lnTo>
                  <a:lnTo>
                    <a:pt x="1249" y="1558"/>
                  </a:lnTo>
                  <a:lnTo>
                    <a:pt x="1271" y="1542"/>
                  </a:lnTo>
                  <a:lnTo>
                    <a:pt x="1291" y="1522"/>
                  </a:lnTo>
                  <a:lnTo>
                    <a:pt x="1309" y="1502"/>
                  </a:lnTo>
                  <a:lnTo>
                    <a:pt x="1327" y="1482"/>
                  </a:lnTo>
                  <a:lnTo>
                    <a:pt x="1343" y="1460"/>
                  </a:lnTo>
                  <a:lnTo>
                    <a:pt x="1357" y="1438"/>
                  </a:lnTo>
                  <a:lnTo>
                    <a:pt x="1371" y="1416"/>
                  </a:lnTo>
                  <a:lnTo>
                    <a:pt x="1383" y="1390"/>
                  </a:lnTo>
                  <a:lnTo>
                    <a:pt x="1395" y="1366"/>
                  </a:lnTo>
                  <a:lnTo>
                    <a:pt x="1405" y="1340"/>
                  </a:lnTo>
                  <a:lnTo>
                    <a:pt x="1413" y="1312"/>
                  </a:lnTo>
                  <a:lnTo>
                    <a:pt x="1419" y="1286"/>
                  </a:lnTo>
                  <a:lnTo>
                    <a:pt x="1425" y="1255"/>
                  </a:lnTo>
                  <a:lnTo>
                    <a:pt x="1429" y="1227"/>
                  </a:lnTo>
                  <a:lnTo>
                    <a:pt x="1431" y="1195"/>
                  </a:lnTo>
                  <a:lnTo>
                    <a:pt x="1431" y="1165"/>
                  </a:lnTo>
                  <a:lnTo>
                    <a:pt x="1431" y="1161"/>
                  </a:lnTo>
                  <a:lnTo>
                    <a:pt x="1431" y="1161"/>
                  </a:lnTo>
                  <a:lnTo>
                    <a:pt x="1431" y="1131"/>
                  </a:lnTo>
                  <a:lnTo>
                    <a:pt x="1429" y="1105"/>
                  </a:lnTo>
                  <a:lnTo>
                    <a:pt x="1425" y="1079"/>
                  </a:lnTo>
                  <a:lnTo>
                    <a:pt x="1421" y="1053"/>
                  </a:lnTo>
                  <a:lnTo>
                    <a:pt x="1415" y="1029"/>
                  </a:lnTo>
                  <a:lnTo>
                    <a:pt x="1407" y="1005"/>
                  </a:lnTo>
                  <a:lnTo>
                    <a:pt x="1399" y="983"/>
                  </a:lnTo>
                  <a:lnTo>
                    <a:pt x="1389" y="963"/>
                  </a:lnTo>
                  <a:lnTo>
                    <a:pt x="1377" y="941"/>
                  </a:lnTo>
                  <a:lnTo>
                    <a:pt x="1365" y="921"/>
                  </a:lnTo>
                  <a:lnTo>
                    <a:pt x="1353" y="903"/>
                  </a:lnTo>
                  <a:lnTo>
                    <a:pt x="1337" y="885"/>
                  </a:lnTo>
                  <a:lnTo>
                    <a:pt x="1321" y="867"/>
                  </a:lnTo>
                  <a:lnTo>
                    <a:pt x="1305" y="851"/>
                  </a:lnTo>
                  <a:lnTo>
                    <a:pt x="1287" y="835"/>
                  </a:lnTo>
                  <a:lnTo>
                    <a:pt x="1267" y="821"/>
                  </a:lnTo>
                  <a:lnTo>
                    <a:pt x="1225" y="791"/>
                  </a:lnTo>
                  <a:lnTo>
                    <a:pt x="1179" y="765"/>
                  </a:lnTo>
                  <a:lnTo>
                    <a:pt x="1129" y="743"/>
                  </a:lnTo>
                  <a:lnTo>
                    <a:pt x="1075" y="721"/>
                  </a:lnTo>
                  <a:lnTo>
                    <a:pt x="1017" y="701"/>
                  </a:lnTo>
                  <a:lnTo>
                    <a:pt x="955" y="681"/>
                  </a:lnTo>
                  <a:lnTo>
                    <a:pt x="889" y="665"/>
                  </a:lnTo>
                  <a:lnTo>
                    <a:pt x="819" y="649"/>
                  </a:lnTo>
                  <a:lnTo>
                    <a:pt x="819" y="649"/>
                  </a:lnTo>
                  <a:lnTo>
                    <a:pt x="743" y="631"/>
                  </a:lnTo>
                  <a:lnTo>
                    <a:pt x="680" y="613"/>
                  </a:lnTo>
                  <a:lnTo>
                    <a:pt x="630" y="595"/>
                  </a:lnTo>
                  <a:lnTo>
                    <a:pt x="610" y="587"/>
                  </a:lnTo>
                  <a:lnTo>
                    <a:pt x="594" y="579"/>
                  </a:lnTo>
                  <a:lnTo>
                    <a:pt x="578" y="569"/>
                  </a:lnTo>
                  <a:lnTo>
                    <a:pt x="566" y="559"/>
                  </a:lnTo>
                  <a:lnTo>
                    <a:pt x="556" y="549"/>
                  </a:lnTo>
                  <a:lnTo>
                    <a:pt x="550" y="539"/>
                  </a:lnTo>
                  <a:lnTo>
                    <a:pt x="544" y="527"/>
                  </a:lnTo>
                  <a:lnTo>
                    <a:pt x="540" y="515"/>
                  </a:lnTo>
                  <a:lnTo>
                    <a:pt x="538" y="503"/>
                  </a:lnTo>
                  <a:lnTo>
                    <a:pt x="536" y="489"/>
                  </a:lnTo>
                  <a:lnTo>
                    <a:pt x="536" y="485"/>
                  </a:lnTo>
                  <a:lnTo>
                    <a:pt x="536" y="485"/>
                  </a:lnTo>
                  <a:lnTo>
                    <a:pt x="538" y="475"/>
                  </a:lnTo>
                  <a:lnTo>
                    <a:pt x="540" y="463"/>
                  </a:lnTo>
                  <a:lnTo>
                    <a:pt x="542" y="453"/>
                  </a:lnTo>
                  <a:lnTo>
                    <a:pt x="548" y="443"/>
                  </a:lnTo>
                  <a:lnTo>
                    <a:pt x="552" y="435"/>
                  </a:lnTo>
                  <a:lnTo>
                    <a:pt x="560" y="425"/>
                  </a:lnTo>
                  <a:lnTo>
                    <a:pt x="568" y="416"/>
                  </a:lnTo>
                  <a:lnTo>
                    <a:pt x="578" y="410"/>
                  </a:lnTo>
                  <a:lnTo>
                    <a:pt x="588" y="402"/>
                  </a:lnTo>
                  <a:lnTo>
                    <a:pt x="600" y="396"/>
                  </a:lnTo>
                  <a:lnTo>
                    <a:pt x="614" y="392"/>
                  </a:lnTo>
                  <a:lnTo>
                    <a:pt x="628" y="386"/>
                  </a:lnTo>
                  <a:lnTo>
                    <a:pt x="662" y="380"/>
                  </a:lnTo>
                  <a:lnTo>
                    <a:pt x="702" y="378"/>
                  </a:lnTo>
                  <a:lnTo>
                    <a:pt x="702" y="378"/>
                  </a:lnTo>
                  <a:lnTo>
                    <a:pt x="728" y="380"/>
                  </a:lnTo>
                  <a:lnTo>
                    <a:pt x="755" y="380"/>
                  </a:lnTo>
                  <a:lnTo>
                    <a:pt x="783" y="384"/>
                  </a:lnTo>
                  <a:lnTo>
                    <a:pt x="813" y="388"/>
                  </a:lnTo>
                  <a:lnTo>
                    <a:pt x="869" y="402"/>
                  </a:lnTo>
                  <a:lnTo>
                    <a:pt x="929" y="420"/>
                  </a:lnTo>
                  <a:lnTo>
                    <a:pt x="987" y="443"/>
                  </a:lnTo>
                  <a:lnTo>
                    <a:pt x="1045" y="471"/>
                  </a:lnTo>
                  <a:lnTo>
                    <a:pt x="1103" y="503"/>
                  </a:lnTo>
                  <a:lnTo>
                    <a:pt x="1159" y="541"/>
                  </a:lnTo>
                  <a:lnTo>
                    <a:pt x="1387" y="220"/>
                  </a:lnTo>
                  <a:lnTo>
                    <a:pt x="1387" y="220"/>
                  </a:lnTo>
                  <a:lnTo>
                    <a:pt x="1353" y="192"/>
                  </a:lnTo>
                  <a:lnTo>
                    <a:pt x="1319" y="168"/>
                  </a:lnTo>
                  <a:lnTo>
                    <a:pt x="1283" y="146"/>
                  </a:lnTo>
                  <a:lnTo>
                    <a:pt x="1245" y="124"/>
                  </a:lnTo>
                  <a:lnTo>
                    <a:pt x="1207" y="106"/>
                  </a:lnTo>
                  <a:lnTo>
                    <a:pt x="1169" y="88"/>
                  </a:lnTo>
                  <a:lnTo>
                    <a:pt x="1129" y="70"/>
                  </a:lnTo>
                  <a:lnTo>
                    <a:pt x="1087" y="56"/>
                  </a:lnTo>
                  <a:lnTo>
                    <a:pt x="1045" y="44"/>
                  </a:lnTo>
                  <a:lnTo>
                    <a:pt x="1001" y="32"/>
                  </a:lnTo>
                  <a:lnTo>
                    <a:pt x="957" y="22"/>
                  </a:lnTo>
                  <a:lnTo>
                    <a:pt x="909" y="14"/>
                  </a:lnTo>
                  <a:lnTo>
                    <a:pt x="863" y="8"/>
                  </a:lnTo>
                  <a:lnTo>
                    <a:pt x="813" y="4"/>
                  </a:lnTo>
                  <a:lnTo>
                    <a:pt x="763" y="2"/>
                  </a:lnTo>
                  <a:lnTo>
                    <a:pt x="712" y="0"/>
                  </a:lnTo>
                  <a:lnTo>
                    <a:pt x="712" y="0"/>
                  </a:lnTo>
                  <a:lnTo>
                    <a:pt x="676" y="2"/>
                  </a:lnTo>
                  <a:lnTo>
                    <a:pt x="640" y="4"/>
                  </a:lnTo>
                  <a:lnTo>
                    <a:pt x="606" y="6"/>
                  </a:lnTo>
                  <a:lnTo>
                    <a:pt x="572" y="12"/>
                  </a:lnTo>
                  <a:lnTo>
                    <a:pt x="540" y="16"/>
                  </a:lnTo>
                  <a:lnTo>
                    <a:pt x="508" y="24"/>
                  </a:lnTo>
                  <a:lnTo>
                    <a:pt x="478" y="32"/>
                  </a:lnTo>
                  <a:lnTo>
                    <a:pt x="448" y="40"/>
                  </a:lnTo>
                  <a:lnTo>
                    <a:pt x="418" y="50"/>
                  </a:lnTo>
                  <a:lnTo>
                    <a:pt x="390" y="62"/>
                  </a:lnTo>
                  <a:lnTo>
                    <a:pt x="364" y="74"/>
                  </a:lnTo>
                  <a:lnTo>
                    <a:pt x="338" y="86"/>
                  </a:lnTo>
                  <a:lnTo>
                    <a:pt x="314" y="100"/>
                  </a:lnTo>
                  <a:lnTo>
                    <a:pt x="290" y="116"/>
                  </a:lnTo>
                  <a:lnTo>
                    <a:pt x="268" y="132"/>
                  </a:lnTo>
                  <a:lnTo>
                    <a:pt x="248" y="150"/>
                  </a:lnTo>
                  <a:lnTo>
                    <a:pt x="228" y="168"/>
                  </a:lnTo>
                  <a:lnTo>
                    <a:pt x="208" y="186"/>
                  </a:lnTo>
                  <a:lnTo>
                    <a:pt x="192" y="206"/>
                  </a:lnTo>
                  <a:lnTo>
                    <a:pt x="174" y="226"/>
                  </a:lnTo>
                  <a:lnTo>
                    <a:pt x="160" y="248"/>
                  </a:lnTo>
                  <a:lnTo>
                    <a:pt x="146" y="270"/>
                  </a:lnTo>
                  <a:lnTo>
                    <a:pt x="132" y="292"/>
                  </a:lnTo>
                  <a:lnTo>
                    <a:pt x="122" y="316"/>
                  </a:lnTo>
                  <a:lnTo>
                    <a:pt x="112" y="340"/>
                  </a:lnTo>
                  <a:lnTo>
                    <a:pt x="102" y="364"/>
                  </a:lnTo>
                  <a:lnTo>
                    <a:pt x="94" y="390"/>
                  </a:lnTo>
                  <a:lnTo>
                    <a:pt x="88" y="416"/>
                  </a:lnTo>
                  <a:lnTo>
                    <a:pt x="84" y="443"/>
                  </a:lnTo>
                  <a:lnTo>
                    <a:pt x="80" y="471"/>
                  </a:lnTo>
                  <a:lnTo>
                    <a:pt x="78" y="499"/>
                  </a:lnTo>
                  <a:lnTo>
                    <a:pt x="78" y="5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5" name="Freeform 64"/>
            <p:cNvSpPr>
              <a:spLocks noEditPoints="1"/>
            </p:cNvSpPr>
            <p:nvPr/>
          </p:nvSpPr>
          <p:spPr bwMode="auto">
            <a:xfrm>
              <a:off x="4835526" y="2071688"/>
              <a:ext cx="2200275" cy="2714625"/>
            </a:xfrm>
            <a:custGeom>
              <a:avLst/>
              <a:gdLst>
                <a:gd name="T0" fmla="*/ 670 w 1386"/>
                <a:gd name="T1" fmla="*/ 382 h 1710"/>
                <a:gd name="T2" fmla="*/ 700 w 1386"/>
                <a:gd name="T3" fmla="*/ 384 h 1710"/>
                <a:gd name="T4" fmla="*/ 754 w 1386"/>
                <a:gd name="T5" fmla="*/ 390 h 1710"/>
                <a:gd name="T6" fmla="*/ 802 w 1386"/>
                <a:gd name="T7" fmla="*/ 404 h 1710"/>
                <a:gd name="T8" fmla="*/ 844 w 1386"/>
                <a:gd name="T9" fmla="*/ 424 h 1710"/>
                <a:gd name="T10" fmla="*/ 878 w 1386"/>
                <a:gd name="T11" fmla="*/ 453 h 1710"/>
                <a:gd name="T12" fmla="*/ 904 w 1386"/>
                <a:gd name="T13" fmla="*/ 487 h 1710"/>
                <a:gd name="T14" fmla="*/ 922 w 1386"/>
                <a:gd name="T15" fmla="*/ 527 h 1710"/>
                <a:gd name="T16" fmla="*/ 930 w 1386"/>
                <a:gd name="T17" fmla="*/ 573 h 1710"/>
                <a:gd name="T18" fmla="*/ 932 w 1386"/>
                <a:gd name="T19" fmla="*/ 603 h 1710"/>
                <a:gd name="T20" fmla="*/ 930 w 1386"/>
                <a:gd name="T21" fmla="*/ 627 h 1710"/>
                <a:gd name="T22" fmla="*/ 922 w 1386"/>
                <a:gd name="T23" fmla="*/ 671 h 1710"/>
                <a:gd name="T24" fmla="*/ 904 w 1386"/>
                <a:gd name="T25" fmla="*/ 711 h 1710"/>
                <a:gd name="T26" fmla="*/ 878 w 1386"/>
                <a:gd name="T27" fmla="*/ 745 h 1710"/>
                <a:gd name="T28" fmla="*/ 844 w 1386"/>
                <a:gd name="T29" fmla="*/ 773 h 1710"/>
                <a:gd name="T30" fmla="*/ 804 w 1386"/>
                <a:gd name="T31" fmla="*/ 793 h 1710"/>
                <a:gd name="T32" fmla="*/ 756 w 1386"/>
                <a:gd name="T33" fmla="*/ 809 h 1710"/>
                <a:gd name="T34" fmla="*/ 700 w 1386"/>
                <a:gd name="T35" fmla="*/ 817 h 1710"/>
                <a:gd name="T36" fmla="*/ 456 w 1386"/>
                <a:gd name="T37" fmla="*/ 817 h 1710"/>
                <a:gd name="T38" fmla="*/ 0 w 1386"/>
                <a:gd name="T39" fmla="*/ 0 h 1710"/>
                <a:gd name="T40" fmla="*/ 456 w 1386"/>
                <a:gd name="T41" fmla="*/ 1710 h 1710"/>
                <a:gd name="T42" fmla="*/ 680 w 1386"/>
                <a:gd name="T43" fmla="*/ 1173 h 1710"/>
                <a:gd name="T44" fmla="*/ 718 w 1386"/>
                <a:gd name="T45" fmla="*/ 1173 h 1710"/>
                <a:gd name="T46" fmla="*/ 792 w 1386"/>
                <a:gd name="T47" fmla="*/ 1169 h 1710"/>
                <a:gd name="T48" fmla="*/ 864 w 1386"/>
                <a:gd name="T49" fmla="*/ 1159 h 1710"/>
                <a:gd name="T50" fmla="*/ 930 w 1386"/>
                <a:gd name="T51" fmla="*/ 1145 h 1710"/>
                <a:gd name="T52" fmla="*/ 994 w 1386"/>
                <a:gd name="T53" fmla="*/ 1125 h 1710"/>
                <a:gd name="T54" fmla="*/ 1054 w 1386"/>
                <a:gd name="T55" fmla="*/ 1103 h 1710"/>
                <a:gd name="T56" fmla="*/ 1110 w 1386"/>
                <a:gd name="T57" fmla="*/ 1073 h 1710"/>
                <a:gd name="T58" fmla="*/ 1162 w 1386"/>
                <a:gd name="T59" fmla="*/ 1041 h 1710"/>
                <a:gd name="T60" fmla="*/ 1210 w 1386"/>
                <a:gd name="T61" fmla="*/ 1005 h 1710"/>
                <a:gd name="T62" fmla="*/ 1252 w 1386"/>
                <a:gd name="T63" fmla="*/ 963 h 1710"/>
                <a:gd name="T64" fmla="*/ 1288 w 1386"/>
                <a:gd name="T65" fmla="*/ 915 h 1710"/>
                <a:gd name="T66" fmla="*/ 1320 w 1386"/>
                <a:gd name="T67" fmla="*/ 865 h 1710"/>
                <a:gd name="T68" fmla="*/ 1346 w 1386"/>
                <a:gd name="T69" fmla="*/ 811 h 1710"/>
                <a:gd name="T70" fmla="*/ 1366 w 1386"/>
                <a:gd name="T71" fmla="*/ 751 h 1710"/>
                <a:gd name="T72" fmla="*/ 1378 w 1386"/>
                <a:gd name="T73" fmla="*/ 687 h 1710"/>
                <a:gd name="T74" fmla="*/ 1386 w 1386"/>
                <a:gd name="T75" fmla="*/ 619 h 1710"/>
                <a:gd name="T76" fmla="*/ 1386 w 1386"/>
                <a:gd name="T77" fmla="*/ 577 h 1710"/>
                <a:gd name="T78" fmla="*/ 1386 w 1386"/>
                <a:gd name="T79" fmla="*/ 545 h 1710"/>
                <a:gd name="T80" fmla="*/ 1380 w 1386"/>
                <a:gd name="T81" fmla="*/ 479 h 1710"/>
                <a:gd name="T82" fmla="*/ 1368 w 1386"/>
                <a:gd name="T83" fmla="*/ 418 h 1710"/>
                <a:gd name="T84" fmla="*/ 1350 w 1386"/>
                <a:gd name="T85" fmla="*/ 360 h 1710"/>
                <a:gd name="T86" fmla="*/ 1326 w 1386"/>
                <a:gd name="T87" fmla="*/ 308 h 1710"/>
                <a:gd name="T88" fmla="*/ 1296 w 1386"/>
                <a:gd name="T89" fmla="*/ 258 h 1710"/>
                <a:gd name="T90" fmla="*/ 1262 w 1386"/>
                <a:gd name="T91" fmla="*/ 212 h 1710"/>
                <a:gd name="T92" fmla="*/ 1222 w 1386"/>
                <a:gd name="T93" fmla="*/ 172 h 1710"/>
                <a:gd name="T94" fmla="*/ 1178 w 1386"/>
                <a:gd name="T95" fmla="*/ 134 h 1710"/>
                <a:gd name="T96" fmla="*/ 1128 w 1386"/>
                <a:gd name="T97" fmla="*/ 102 h 1710"/>
                <a:gd name="T98" fmla="*/ 1074 w 1386"/>
                <a:gd name="T99" fmla="*/ 74 h 1710"/>
                <a:gd name="T100" fmla="*/ 1016 w 1386"/>
                <a:gd name="T101" fmla="*/ 50 h 1710"/>
                <a:gd name="T102" fmla="*/ 954 w 1386"/>
                <a:gd name="T103" fmla="*/ 30 h 1710"/>
                <a:gd name="T104" fmla="*/ 888 w 1386"/>
                <a:gd name="T105" fmla="*/ 16 h 1710"/>
                <a:gd name="T106" fmla="*/ 816 w 1386"/>
                <a:gd name="T107" fmla="*/ 6 h 1710"/>
                <a:gd name="T108" fmla="*/ 742 w 1386"/>
                <a:gd name="T109" fmla="*/ 0 h 1710"/>
                <a:gd name="T110" fmla="*/ 0 w 1386"/>
                <a:gd name="T111" fmla="*/ 0 h 1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86" h="1710">
                  <a:moveTo>
                    <a:pt x="456" y="382"/>
                  </a:moveTo>
                  <a:lnTo>
                    <a:pt x="670" y="382"/>
                  </a:lnTo>
                  <a:lnTo>
                    <a:pt x="670" y="382"/>
                  </a:lnTo>
                  <a:lnTo>
                    <a:pt x="700" y="384"/>
                  </a:lnTo>
                  <a:lnTo>
                    <a:pt x="728" y="386"/>
                  </a:lnTo>
                  <a:lnTo>
                    <a:pt x="754" y="390"/>
                  </a:lnTo>
                  <a:lnTo>
                    <a:pt x="780" y="396"/>
                  </a:lnTo>
                  <a:lnTo>
                    <a:pt x="802" y="404"/>
                  </a:lnTo>
                  <a:lnTo>
                    <a:pt x="824" y="414"/>
                  </a:lnTo>
                  <a:lnTo>
                    <a:pt x="844" y="424"/>
                  </a:lnTo>
                  <a:lnTo>
                    <a:pt x="862" y="439"/>
                  </a:lnTo>
                  <a:lnTo>
                    <a:pt x="878" y="453"/>
                  </a:lnTo>
                  <a:lnTo>
                    <a:pt x="892" y="469"/>
                  </a:lnTo>
                  <a:lnTo>
                    <a:pt x="904" y="487"/>
                  </a:lnTo>
                  <a:lnTo>
                    <a:pt x="914" y="507"/>
                  </a:lnTo>
                  <a:lnTo>
                    <a:pt x="922" y="527"/>
                  </a:lnTo>
                  <a:lnTo>
                    <a:pt x="928" y="549"/>
                  </a:lnTo>
                  <a:lnTo>
                    <a:pt x="930" y="573"/>
                  </a:lnTo>
                  <a:lnTo>
                    <a:pt x="932" y="599"/>
                  </a:lnTo>
                  <a:lnTo>
                    <a:pt x="932" y="603"/>
                  </a:lnTo>
                  <a:lnTo>
                    <a:pt x="932" y="603"/>
                  </a:lnTo>
                  <a:lnTo>
                    <a:pt x="930" y="627"/>
                  </a:lnTo>
                  <a:lnTo>
                    <a:pt x="928" y="649"/>
                  </a:lnTo>
                  <a:lnTo>
                    <a:pt x="922" y="671"/>
                  </a:lnTo>
                  <a:lnTo>
                    <a:pt x="914" y="691"/>
                  </a:lnTo>
                  <a:lnTo>
                    <a:pt x="904" y="711"/>
                  </a:lnTo>
                  <a:lnTo>
                    <a:pt x="892" y="727"/>
                  </a:lnTo>
                  <a:lnTo>
                    <a:pt x="878" y="745"/>
                  </a:lnTo>
                  <a:lnTo>
                    <a:pt x="862" y="759"/>
                  </a:lnTo>
                  <a:lnTo>
                    <a:pt x="844" y="773"/>
                  </a:lnTo>
                  <a:lnTo>
                    <a:pt x="824" y="783"/>
                  </a:lnTo>
                  <a:lnTo>
                    <a:pt x="804" y="793"/>
                  </a:lnTo>
                  <a:lnTo>
                    <a:pt x="780" y="801"/>
                  </a:lnTo>
                  <a:lnTo>
                    <a:pt x="756" y="809"/>
                  </a:lnTo>
                  <a:lnTo>
                    <a:pt x="728" y="813"/>
                  </a:lnTo>
                  <a:lnTo>
                    <a:pt x="700" y="817"/>
                  </a:lnTo>
                  <a:lnTo>
                    <a:pt x="672" y="817"/>
                  </a:lnTo>
                  <a:lnTo>
                    <a:pt x="456" y="817"/>
                  </a:lnTo>
                  <a:lnTo>
                    <a:pt x="456" y="382"/>
                  </a:lnTo>
                  <a:close/>
                  <a:moveTo>
                    <a:pt x="0" y="0"/>
                  </a:moveTo>
                  <a:lnTo>
                    <a:pt x="0" y="1710"/>
                  </a:lnTo>
                  <a:lnTo>
                    <a:pt x="456" y="1710"/>
                  </a:lnTo>
                  <a:lnTo>
                    <a:pt x="456" y="1173"/>
                  </a:lnTo>
                  <a:lnTo>
                    <a:pt x="680" y="1173"/>
                  </a:lnTo>
                  <a:lnTo>
                    <a:pt x="680" y="1173"/>
                  </a:lnTo>
                  <a:lnTo>
                    <a:pt x="718" y="1173"/>
                  </a:lnTo>
                  <a:lnTo>
                    <a:pt x="756" y="1171"/>
                  </a:lnTo>
                  <a:lnTo>
                    <a:pt x="792" y="1169"/>
                  </a:lnTo>
                  <a:lnTo>
                    <a:pt x="828" y="1163"/>
                  </a:lnTo>
                  <a:lnTo>
                    <a:pt x="864" y="1159"/>
                  </a:lnTo>
                  <a:lnTo>
                    <a:pt x="898" y="1153"/>
                  </a:lnTo>
                  <a:lnTo>
                    <a:pt x="930" y="1145"/>
                  </a:lnTo>
                  <a:lnTo>
                    <a:pt x="964" y="1135"/>
                  </a:lnTo>
                  <a:lnTo>
                    <a:pt x="994" y="1125"/>
                  </a:lnTo>
                  <a:lnTo>
                    <a:pt x="1026" y="1115"/>
                  </a:lnTo>
                  <a:lnTo>
                    <a:pt x="1054" y="1103"/>
                  </a:lnTo>
                  <a:lnTo>
                    <a:pt x="1084" y="1089"/>
                  </a:lnTo>
                  <a:lnTo>
                    <a:pt x="1110" y="1073"/>
                  </a:lnTo>
                  <a:lnTo>
                    <a:pt x="1138" y="1059"/>
                  </a:lnTo>
                  <a:lnTo>
                    <a:pt x="1162" y="1041"/>
                  </a:lnTo>
                  <a:lnTo>
                    <a:pt x="1186" y="1023"/>
                  </a:lnTo>
                  <a:lnTo>
                    <a:pt x="1210" y="1005"/>
                  </a:lnTo>
                  <a:lnTo>
                    <a:pt x="1232" y="983"/>
                  </a:lnTo>
                  <a:lnTo>
                    <a:pt x="1252" y="963"/>
                  </a:lnTo>
                  <a:lnTo>
                    <a:pt x="1270" y="939"/>
                  </a:lnTo>
                  <a:lnTo>
                    <a:pt x="1288" y="915"/>
                  </a:lnTo>
                  <a:lnTo>
                    <a:pt x="1304" y="891"/>
                  </a:lnTo>
                  <a:lnTo>
                    <a:pt x="1320" y="865"/>
                  </a:lnTo>
                  <a:lnTo>
                    <a:pt x="1334" y="839"/>
                  </a:lnTo>
                  <a:lnTo>
                    <a:pt x="1346" y="811"/>
                  </a:lnTo>
                  <a:lnTo>
                    <a:pt x="1356" y="781"/>
                  </a:lnTo>
                  <a:lnTo>
                    <a:pt x="1366" y="751"/>
                  </a:lnTo>
                  <a:lnTo>
                    <a:pt x="1372" y="719"/>
                  </a:lnTo>
                  <a:lnTo>
                    <a:pt x="1378" y="687"/>
                  </a:lnTo>
                  <a:lnTo>
                    <a:pt x="1382" y="653"/>
                  </a:lnTo>
                  <a:lnTo>
                    <a:pt x="1386" y="619"/>
                  </a:lnTo>
                  <a:lnTo>
                    <a:pt x="1386" y="583"/>
                  </a:lnTo>
                  <a:lnTo>
                    <a:pt x="1386" y="577"/>
                  </a:lnTo>
                  <a:lnTo>
                    <a:pt x="1386" y="577"/>
                  </a:lnTo>
                  <a:lnTo>
                    <a:pt x="1386" y="545"/>
                  </a:lnTo>
                  <a:lnTo>
                    <a:pt x="1384" y="511"/>
                  </a:lnTo>
                  <a:lnTo>
                    <a:pt x="1380" y="479"/>
                  </a:lnTo>
                  <a:lnTo>
                    <a:pt x="1374" y="449"/>
                  </a:lnTo>
                  <a:lnTo>
                    <a:pt x="1368" y="418"/>
                  </a:lnTo>
                  <a:lnTo>
                    <a:pt x="1360" y="388"/>
                  </a:lnTo>
                  <a:lnTo>
                    <a:pt x="1350" y="360"/>
                  </a:lnTo>
                  <a:lnTo>
                    <a:pt x="1338" y="334"/>
                  </a:lnTo>
                  <a:lnTo>
                    <a:pt x="1326" y="308"/>
                  </a:lnTo>
                  <a:lnTo>
                    <a:pt x="1312" y="282"/>
                  </a:lnTo>
                  <a:lnTo>
                    <a:pt x="1296" y="258"/>
                  </a:lnTo>
                  <a:lnTo>
                    <a:pt x="1280" y="234"/>
                  </a:lnTo>
                  <a:lnTo>
                    <a:pt x="1262" y="212"/>
                  </a:lnTo>
                  <a:lnTo>
                    <a:pt x="1242" y="192"/>
                  </a:lnTo>
                  <a:lnTo>
                    <a:pt x="1222" y="172"/>
                  </a:lnTo>
                  <a:lnTo>
                    <a:pt x="1200" y="152"/>
                  </a:lnTo>
                  <a:lnTo>
                    <a:pt x="1178" y="134"/>
                  </a:lnTo>
                  <a:lnTo>
                    <a:pt x="1154" y="118"/>
                  </a:lnTo>
                  <a:lnTo>
                    <a:pt x="1128" y="102"/>
                  </a:lnTo>
                  <a:lnTo>
                    <a:pt x="1102" y="86"/>
                  </a:lnTo>
                  <a:lnTo>
                    <a:pt x="1074" y="74"/>
                  </a:lnTo>
                  <a:lnTo>
                    <a:pt x="1046" y="60"/>
                  </a:lnTo>
                  <a:lnTo>
                    <a:pt x="1016" y="50"/>
                  </a:lnTo>
                  <a:lnTo>
                    <a:pt x="986" y="40"/>
                  </a:lnTo>
                  <a:lnTo>
                    <a:pt x="954" y="30"/>
                  </a:lnTo>
                  <a:lnTo>
                    <a:pt x="922" y="22"/>
                  </a:lnTo>
                  <a:lnTo>
                    <a:pt x="888" y="16"/>
                  </a:lnTo>
                  <a:lnTo>
                    <a:pt x="852" y="10"/>
                  </a:lnTo>
                  <a:lnTo>
                    <a:pt x="816" y="6"/>
                  </a:lnTo>
                  <a:lnTo>
                    <a:pt x="780" y="2"/>
                  </a:lnTo>
                  <a:lnTo>
                    <a:pt x="742" y="0"/>
                  </a:lnTo>
                  <a:lnTo>
                    <a:pt x="704"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6" name="Freeform 65"/>
            <p:cNvSpPr>
              <a:spLocks noEditPoints="1"/>
            </p:cNvSpPr>
            <p:nvPr/>
          </p:nvSpPr>
          <p:spPr bwMode="auto">
            <a:xfrm>
              <a:off x="1671638" y="2071688"/>
              <a:ext cx="2805113" cy="2714625"/>
            </a:xfrm>
            <a:custGeom>
              <a:avLst/>
              <a:gdLst>
                <a:gd name="T0" fmla="*/ 468 w 1767"/>
                <a:gd name="T1" fmla="*/ 805 h 1710"/>
                <a:gd name="T2" fmla="*/ 512 w 1767"/>
                <a:gd name="T3" fmla="*/ 643 h 1710"/>
                <a:gd name="T4" fmla="*/ 608 w 1767"/>
                <a:gd name="T5" fmla="*/ 513 h 1710"/>
                <a:gd name="T6" fmla="*/ 750 w 1767"/>
                <a:gd name="T7" fmla="*/ 431 h 1710"/>
                <a:gd name="T8" fmla="*/ 880 w 1767"/>
                <a:gd name="T9" fmla="*/ 410 h 1710"/>
                <a:gd name="T10" fmla="*/ 1012 w 1767"/>
                <a:gd name="T11" fmla="*/ 433 h 1710"/>
                <a:gd name="T12" fmla="*/ 1156 w 1767"/>
                <a:gd name="T13" fmla="*/ 515 h 1710"/>
                <a:gd name="T14" fmla="*/ 1256 w 1767"/>
                <a:gd name="T15" fmla="*/ 647 h 1710"/>
                <a:gd name="T16" fmla="*/ 1300 w 1767"/>
                <a:gd name="T17" fmla="*/ 811 h 1710"/>
                <a:gd name="T18" fmla="*/ 1300 w 1767"/>
                <a:gd name="T19" fmla="*/ 903 h 1710"/>
                <a:gd name="T20" fmla="*/ 1256 w 1767"/>
                <a:gd name="T21" fmla="*/ 1065 h 1710"/>
                <a:gd name="T22" fmla="*/ 1160 w 1767"/>
                <a:gd name="T23" fmla="*/ 1195 h 1710"/>
                <a:gd name="T24" fmla="*/ 1018 w 1767"/>
                <a:gd name="T25" fmla="*/ 1277 h 1710"/>
                <a:gd name="T26" fmla="*/ 886 w 1767"/>
                <a:gd name="T27" fmla="*/ 1298 h 1710"/>
                <a:gd name="T28" fmla="*/ 754 w 1767"/>
                <a:gd name="T29" fmla="*/ 1277 h 1710"/>
                <a:gd name="T30" fmla="*/ 612 w 1767"/>
                <a:gd name="T31" fmla="*/ 1195 h 1710"/>
                <a:gd name="T32" fmla="*/ 514 w 1767"/>
                <a:gd name="T33" fmla="*/ 1063 h 1710"/>
                <a:gd name="T34" fmla="*/ 468 w 1767"/>
                <a:gd name="T35" fmla="*/ 899 h 1710"/>
                <a:gd name="T36" fmla="*/ 0 w 1767"/>
                <a:gd name="T37" fmla="*/ 859 h 1710"/>
                <a:gd name="T38" fmla="*/ 16 w 1767"/>
                <a:gd name="T39" fmla="*/ 1031 h 1710"/>
                <a:gd name="T40" fmla="*/ 66 w 1767"/>
                <a:gd name="T41" fmla="*/ 1191 h 1710"/>
                <a:gd name="T42" fmla="*/ 144 w 1767"/>
                <a:gd name="T43" fmla="*/ 1336 h 1710"/>
                <a:gd name="T44" fmla="*/ 250 w 1767"/>
                <a:gd name="T45" fmla="*/ 1462 h 1710"/>
                <a:gd name="T46" fmla="*/ 380 w 1767"/>
                <a:gd name="T47" fmla="*/ 1564 h 1710"/>
                <a:gd name="T48" fmla="*/ 530 w 1767"/>
                <a:gd name="T49" fmla="*/ 1642 h 1710"/>
                <a:gd name="T50" fmla="*/ 698 w 1767"/>
                <a:gd name="T51" fmla="*/ 1692 h 1710"/>
                <a:gd name="T52" fmla="*/ 880 w 1767"/>
                <a:gd name="T53" fmla="*/ 1710 h 1710"/>
                <a:gd name="T54" fmla="*/ 1020 w 1767"/>
                <a:gd name="T55" fmla="*/ 1700 h 1710"/>
                <a:gd name="T56" fmla="*/ 1192 w 1767"/>
                <a:gd name="T57" fmla="*/ 1658 h 1710"/>
                <a:gd name="T58" fmla="*/ 1348 w 1767"/>
                <a:gd name="T59" fmla="*/ 1586 h 1710"/>
                <a:gd name="T60" fmla="*/ 1483 w 1767"/>
                <a:gd name="T61" fmla="*/ 1488 h 1710"/>
                <a:gd name="T62" fmla="*/ 1595 w 1767"/>
                <a:gd name="T63" fmla="*/ 1366 h 1710"/>
                <a:gd name="T64" fmla="*/ 1681 w 1767"/>
                <a:gd name="T65" fmla="*/ 1225 h 1710"/>
                <a:gd name="T66" fmla="*/ 1739 w 1767"/>
                <a:gd name="T67" fmla="*/ 1067 h 1710"/>
                <a:gd name="T68" fmla="*/ 1765 w 1767"/>
                <a:gd name="T69" fmla="*/ 899 h 1710"/>
                <a:gd name="T70" fmla="*/ 1765 w 1767"/>
                <a:gd name="T71" fmla="*/ 807 h 1710"/>
                <a:gd name="T72" fmla="*/ 1739 w 1767"/>
                <a:gd name="T73" fmla="*/ 637 h 1710"/>
                <a:gd name="T74" fmla="*/ 1683 w 1767"/>
                <a:gd name="T75" fmla="*/ 481 h 1710"/>
                <a:gd name="T76" fmla="*/ 1597 w 1767"/>
                <a:gd name="T77" fmla="*/ 340 h 1710"/>
                <a:gd name="T78" fmla="*/ 1485 w 1767"/>
                <a:gd name="T79" fmla="*/ 220 h 1710"/>
                <a:gd name="T80" fmla="*/ 1352 w 1767"/>
                <a:gd name="T81" fmla="*/ 122 h 1710"/>
                <a:gd name="T82" fmla="*/ 1196 w 1767"/>
                <a:gd name="T83" fmla="*/ 52 h 1710"/>
                <a:gd name="T84" fmla="*/ 1024 w 1767"/>
                <a:gd name="T85" fmla="*/ 10 h 1710"/>
                <a:gd name="T86" fmla="*/ 886 w 1767"/>
                <a:gd name="T87" fmla="*/ 0 h 1710"/>
                <a:gd name="T88" fmla="*/ 702 w 1767"/>
                <a:gd name="T89" fmla="*/ 18 h 1710"/>
                <a:gd name="T90" fmla="*/ 534 w 1767"/>
                <a:gd name="T91" fmla="*/ 68 h 1710"/>
                <a:gd name="T92" fmla="*/ 382 w 1767"/>
                <a:gd name="T93" fmla="*/ 146 h 1710"/>
                <a:gd name="T94" fmla="*/ 252 w 1767"/>
                <a:gd name="T95" fmla="*/ 250 h 1710"/>
                <a:gd name="T96" fmla="*/ 146 w 1767"/>
                <a:gd name="T97" fmla="*/ 376 h 1710"/>
                <a:gd name="T98" fmla="*/ 66 w 1767"/>
                <a:gd name="T99" fmla="*/ 523 h 1710"/>
                <a:gd name="T100" fmla="*/ 16 w 1767"/>
                <a:gd name="T101" fmla="*/ 683 h 1710"/>
                <a:gd name="T102" fmla="*/ 0 w 1767"/>
                <a:gd name="T103" fmla="*/ 855 h 1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67" h="1710">
                  <a:moveTo>
                    <a:pt x="466" y="855"/>
                  </a:moveTo>
                  <a:lnTo>
                    <a:pt x="466" y="849"/>
                  </a:lnTo>
                  <a:lnTo>
                    <a:pt x="466" y="849"/>
                  </a:lnTo>
                  <a:lnTo>
                    <a:pt x="468" y="805"/>
                  </a:lnTo>
                  <a:lnTo>
                    <a:pt x="474" y="763"/>
                  </a:lnTo>
                  <a:lnTo>
                    <a:pt x="482" y="721"/>
                  </a:lnTo>
                  <a:lnTo>
                    <a:pt x="496" y="681"/>
                  </a:lnTo>
                  <a:lnTo>
                    <a:pt x="512" y="643"/>
                  </a:lnTo>
                  <a:lnTo>
                    <a:pt x="532" y="607"/>
                  </a:lnTo>
                  <a:lnTo>
                    <a:pt x="554" y="573"/>
                  </a:lnTo>
                  <a:lnTo>
                    <a:pt x="580" y="541"/>
                  </a:lnTo>
                  <a:lnTo>
                    <a:pt x="608" y="513"/>
                  </a:lnTo>
                  <a:lnTo>
                    <a:pt x="640" y="487"/>
                  </a:lnTo>
                  <a:lnTo>
                    <a:pt x="674" y="465"/>
                  </a:lnTo>
                  <a:lnTo>
                    <a:pt x="712" y="447"/>
                  </a:lnTo>
                  <a:lnTo>
                    <a:pt x="750" y="431"/>
                  </a:lnTo>
                  <a:lnTo>
                    <a:pt x="792" y="420"/>
                  </a:lnTo>
                  <a:lnTo>
                    <a:pt x="836" y="412"/>
                  </a:lnTo>
                  <a:lnTo>
                    <a:pt x="880" y="410"/>
                  </a:lnTo>
                  <a:lnTo>
                    <a:pt x="880" y="410"/>
                  </a:lnTo>
                  <a:lnTo>
                    <a:pt x="904" y="412"/>
                  </a:lnTo>
                  <a:lnTo>
                    <a:pt x="926" y="412"/>
                  </a:lnTo>
                  <a:lnTo>
                    <a:pt x="970" y="420"/>
                  </a:lnTo>
                  <a:lnTo>
                    <a:pt x="1012" y="433"/>
                  </a:lnTo>
                  <a:lnTo>
                    <a:pt x="1052" y="447"/>
                  </a:lnTo>
                  <a:lnTo>
                    <a:pt x="1090" y="467"/>
                  </a:lnTo>
                  <a:lnTo>
                    <a:pt x="1124" y="489"/>
                  </a:lnTo>
                  <a:lnTo>
                    <a:pt x="1156" y="515"/>
                  </a:lnTo>
                  <a:lnTo>
                    <a:pt x="1186" y="545"/>
                  </a:lnTo>
                  <a:lnTo>
                    <a:pt x="1212" y="577"/>
                  </a:lnTo>
                  <a:lnTo>
                    <a:pt x="1236" y="611"/>
                  </a:lnTo>
                  <a:lnTo>
                    <a:pt x="1256" y="647"/>
                  </a:lnTo>
                  <a:lnTo>
                    <a:pt x="1272" y="685"/>
                  </a:lnTo>
                  <a:lnTo>
                    <a:pt x="1286" y="725"/>
                  </a:lnTo>
                  <a:lnTo>
                    <a:pt x="1296" y="767"/>
                  </a:lnTo>
                  <a:lnTo>
                    <a:pt x="1300" y="811"/>
                  </a:lnTo>
                  <a:lnTo>
                    <a:pt x="1302" y="855"/>
                  </a:lnTo>
                  <a:lnTo>
                    <a:pt x="1302" y="859"/>
                  </a:lnTo>
                  <a:lnTo>
                    <a:pt x="1302" y="859"/>
                  </a:lnTo>
                  <a:lnTo>
                    <a:pt x="1300" y="903"/>
                  </a:lnTo>
                  <a:lnTo>
                    <a:pt x="1296" y="947"/>
                  </a:lnTo>
                  <a:lnTo>
                    <a:pt x="1286" y="987"/>
                  </a:lnTo>
                  <a:lnTo>
                    <a:pt x="1272" y="1027"/>
                  </a:lnTo>
                  <a:lnTo>
                    <a:pt x="1256" y="1065"/>
                  </a:lnTo>
                  <a:lnTo>
                    <a:pt x="1236" y="1103"/>
                  </a:lnTo>
                  <a:lnTo>
                    <a:pt x="1214" y="1137"/>
                  </a:lnTo>
                  <a:lnTo>
                    <a:pt x="1188" y="1167"/>
                  </a:lnTo>
                  <a:lnTo>
                    <a:pt x="1160" y="1195"/>
                  </a:lnTo>
                  <a:lnTo>
                    <a:pt x="1128" y="1221"/>
                  </a:lnTo>
                  <a:lnTo>
                    <a:pt x="1094" y="1243"/>
                  </a:lnTo>
                  <a:lnTo>
                    <a:pt x="1056" y="1263"/>
                  </a:lnTo>
                  <a:lnTo>
                    <a:pt x="1018" y="1277"/>
                  </a:lnTo>
                  <a:lnTo>
                    <a:pt x="976" y="1290"/>
                  </a:lnTo>
                  <a:lnTo>
                    <a:pt x="932" y="1296"/>
                  </a:lnTo>
                  <a:lnTo>
                    <a:pt x="886" y="1298"/>
                  </a:lnTo>
                  <a:lnTo>
                    <a:pt x="886" y="1298"/>
                  </a:lnTo>
                  <a:lnTo>
                    <a:pt x="862" y="1298"/>
                  </a:lnTo>
                  <a:lnTo>
                    <a:pt x="840" y="1296"/>
                  </a:lnTo>
                  <a:lnTo>
                    <a:pt x="796" y="1290"/>
                  </a:lnTo>
                  <a:lnTo>
                    <a:pt x="754" y="1277"/>
                  </a:lnTo>
                  <a:lnTo>
                    <a:pt x="716" y="1261"/>
                  </a:lnTo>
                  <a:lnTo>
                    <a:pt x="678" y="1243"/>
                  </a:lnTo>
                  <a:lnTo>
                    <a:pt x="644" y="1221"/>
                  </a:lnTo>
                  <a:lnTo>
                    <a:pt x="612" y="1195"/>
                  </a:lnTo>
                  <a:lnTo>
                    <a:pt x="582" y="1165"/>
                  </a:lnTo>
                  <a:lnTo>
                    <a:pt x="556" y="1133"/>
                  </a:lnTo>
                  <a:lnTo>
                    <a:pt x="534" y="1099"/>
                  </a:lnTo>
                  <a:lnTo>
                    <a:pt x="514" y="1063"/>
                  </a:lnTo>
                  <a:lnTo>
                    <a:pt x="496" y="1023"/>
                  </a:lnTo>
                  <a:lnTo>
                    <a:pt x="484" y="983"/>
                  </a:lnTo>
                  <a:lnTo>
                    <a:pt x="474" y="941"/>
                  </a:lnTo>
                  <a:lnTo>
                    <a:pt x="468" y="899"/>
                  </a:lnTo>
                  <a:lnTo>
                    <a:pt x="466" y="855"/>
                  </a:lnTo>
                  <a:close/>
                  <a:moveTo>
                    <a:pt x="0" y="855"/>
                  </a:moveTo>
                  <a:lnTo>
                    <a:pt x="0" y="859"/>
                  </a:lnTo>
                  <a:lnTo>
                    <a:pt x="0" y="859"/>
                  </a:lnTo>
                  <a:lnTo>
                    <a:pt x="0" y="903"/>
                  </a:lnTo>
                  <a:lnTo>
                    <a:pt x="4" y="947"/>
                  </a:lnTo>
                  <a:lnTo>
                    <a:pt x="10" y="989"/>
                  </a:lnTo>
                  <a:lnTo>
                    <a:pt x="16" y="1031"/>
                  </a:lnTo>
                  <a:lnTo>
                    <a:pt x="26" y="1073"/>
                  </a:lnTo>
                  <a:lnTo>
                    <a:pt x="38" y="1113"/>
                  </a:lnTo>
                  <a:lnTo>
                    <a:pt x="50" y="1153"/>
                  </a:lnTo>
                  <a:lnTo>
                    <a:pt x="66" y="1191"/>
                  </a:lnTo>
                  <a:lnTo>
                    <a:pt x="82" y="1229"/>
                  </a:lnTo>
                  <a:lnTo>
                    <a:pt x="102" y="1265"/>
                  </a:lnTo>
                  <a:lnTo>
                    <a:pt x="122" y="1302"/>
                  </a:lnTo>
                  <a:lnTo>
                    <a:pt x="144" y="1336"/>
                  </a:lnTo>
                  <a:lnTo>
                    <a:pt x="168" y="1370"/>
                  </a:lnTo>
                  <a:lnTo>
                    <a:pt x="194" y="1402"/>
                  </a:lnTo>
                  <a:lnTo>
                    <a:pt x="222" y="1432"/>
                  </a:lnTo>
                  <a:lnTo>
                    <a:pt x="250" y="1462"/>
                  </a:lnTo>
                  <a:lnTo>
                    <a:pt x="280" y="1490"/>
                  </a:lnTo>
                  <a:lnTo>
                    <a:pt x="312" y="1516"/>
                  </a:lnTo>
                  <a:lnTo>
                    <a:pt x="346" y="1542"/>
                  </a:lnTo>
                  <a:lnTo>
                    <a:pt x="380" y="1564"/>
                  </a:lnTo>
                  <a:lnTo>
                    <a:pt x="416" y="1586"/>
                  </a:lnTo>
                  <a:lnTo>
                    <a:pt x="452" y="1608"/>
                  </a:lnTo>
                  <a:lnTo>
                    <a:pt x="490" y="1626"/>
                  </a:lnTo>
                  <a:lnTo>
                    <a:pt x="530" y="1642"/>
                  </a:lnTo>
                  <a:lnTo>
                    <a:pt x="570" y="1658"/>
                  </a:lnTo>
                  <a:lnTo>
                    <a:pt x="612" y="1672"/>
                  </a:lnTo>
                  <a:lnTo>
                    <a:pt x="654" y="1682"/>
                  </a:lnTo>
                  <a:lnTo>
                    <a:pt x="698" y="1692"/>
                  </a:lnTo>
                  <a:lnTo>
                    <a:pt x="742" y="1700"/>
                  </a:lnTo>
                  <a:lnTo>
                    <a:pt x="788" y="1704"/>
                  </a:lnTo>
                  <a:lnTo>
                    <a:pt x="834" y="1708"/>
                  </a:lnTo>
                  <a:lnTo>
                    <a:pt x="880" y="1710"/>
                  </a:lnTo>
                  <a:lnTo>
                    <a:pt x="880" y="1710"/>
                  </a:lnTo>
                  <a:lnTo>
                    <a:pt x="928" y="1708"/>
                  </a:lnTo>
                  <a:lnTo>
                    <a:pt x="974" y="1704"/>
                  </a:lnTo>
                  <a:lnTo>
                    <a:pt x="1020" y="1700"/>
                  </a:lnTo>
                  <a:lnTo>
                    <a:pt x="1064" y="1692"/>
                  </a:lnTo>
                  <a:lnTo>
                    <a:pt x="1108" y="1682"/>
                  </a:lnTo>
                  <a:lnTo>
                    <a:pt x="1150" y="1670"/>
                  </a:lnTo>
                  <a:lnTo>
                    <a:pt x="1192" y="1658"/>
                  </a:lnTo>
                  <a:lnTo>
                    <a:pt x="1232" y="1642"/>
                  </a:lnTo>
                  <a:lnTo>
                    <a:pt x="1272" y="1624"/>
                  </a:lnTo>
                  <a:lnTo>
                    <a:pt x="1310" y="1606"/>
                  </a:lnTo>
                  <a:lnTo>
                    <a:pt x="1348" y="1586"/>
                  </a:lnTo>
                  <a:lnTo>
                    <a:pt x="1384" y="1564"/>
                  </a:lnTo>
                  <a:lnTo>
                    <a:pt x="1417" y="1540"/>
                  </a:lnTo>
                  <a:lnTo>
                    <a:pt x="1451" y="1514"/>
                  </a:lnTo>
                  <a:lnTo>
                    <a:pt x="1483" y="1488"/>
                  </a:lnTo>
                  <a:lnTo>
                    <a:pt x="1513" y="1460"/>
                  </a:lnTo>
                  <a:lnTo>
                    <a:pt x="1541" y="1430"/>
                  </a:lnTo>
                  <a:lnTo>
                    <a:pt x="1569" y="1398"/>
                  </a:lnTo>
                  <a:lnTo>
                    <a:pt x="1595" y="1366"/>
                  </a:lnTo>
                  <a:lnTo>
                    <a:pt x="1619" y="1332"/>
                  </a:lnTo>
                  <a:lnTo>
                    <a:pt x="1641" y="1298"/>
                  </a:lnTo>
                  <a:lnTo>
                    <a:pt x="1663" y="1261"/>
                  </a:lnTo>
                  <a:lnTo>
                    <a:pt x="1681" y="1225"/>
                  </a:lnTo>
                  <a:lnTo>
                    <a:pt x="1699" y="1187"/>
                  </a:lnTo>
                  <a:lnTo>
                    <a:pt x="1715" y="1149"/>
                  </a:lnTo>
                  <a:lnTo>
                    <a:pt x="1727" y="1109"/>
                  </a:lnTo>
                  <a:lnTo>
                    <a:pt x="1739" y="1067"/>
                  </a:lnTo>
                  <a:lnTo>
                    <a:pt x="1749" y="1027"/>
                  </a:lnTo>
                  <a:lnTo>
                    <a:pt x="1757" y="985"/>
                  </a:lnTo>
                  <a:lnTo>
                    <a:pt x="1761" y="941"/>
                  </a:lnTo>
                  <a:lnTo>
                    <a:pt x="1765" y="899"/>
                  </a:lnTo>
                  <a:lnTo>
                    <a:pt x="1767" y="855"/>
                  </a:lnTo>
                  <a:lnTo>
                    <a:pt x="1767" y="849"/>
                  </a:lnTo>
                  <a:lnTo>
                    <a:pt x="1767" y="849"/>
                  </a:lnTo>
                  <a:lnTo>
                    <a:pt x="1765" y="807"/>
                  </a:lnTo>
                  <a:lnTo>
                    <a:pt x="1761" y="763"/>
                  </a:lnTo>
                  <a:lnTo>
                    <a:pt x="1757" y="721"/>
                  </a:lnTo>
                  <a:lnTo>
                    <a:pt x="1749" y="679"/>
                  </a:lnTo>
                  <a:lnTo>
                    <a:pt x="1739" y="637"/>
                  </a:lnTo>
                  <a:lnTo>
                    <a:pt x="1729" y="597"/>
                  </a:lnTo>
                  <a:lnTo>
                    <a:pt x="1715" y="557"/>
                  </a:lnTo>
                  <a:lnTo>
                    <a:pt x="1699" y="519"/>
                  </a:lnTo>
                  <a:lnTo>
                    <a:pt x="1683" y="481"/>
                  </a:lnTo>
                  <a:lnTo>
                    <a:pt x="1663" y="445"/>
                  </a:lnTo>
                  <a:lnTo>
                    <a:pt x="1643" y="408"/>
                  </a:lnTo>
                  <a:lnTo>
                    <a:pt x="1621" y="374"/>
                  </a:lnTo>
                  <a:lnTo>
                    <a:pt x="1597" y="340"/>
                  </a:lnTo>
                  <a:lnTo>
                    <a:pt x="1571" y="308"/>
                  </a:lnTo>
                  <a:lnTo>
                    <a:pt x="1543" y="278"/>
                  </a:lnTo>
                  <a:lnTo>
                    <a:pt x="1515" y="248"/>
                  </a:lnTo>
                  <a:lnTo>
                    <a:pt x="1485" y="220"/>
                  </a:lnTo>
                  <a:lnTo>
                    <a:pt x="1453" y="194"/>
                  </a:lnTo>
                  <a:lnTo>
                    <a:pt x="1421" y="168"/>
                  </a:lnTo>
                  <a:lnTo>
                    <a:pt x="1388" y="144"/>
                  </a:lnTo>
                  <a:lnTo>
                    <a:pt x="1352" y="122"/>
                  </a:lnTo>
                  <a:lnTo>
                    <a:pt x="1314" y="102"/>
                  </a:lnTo>
                  <a:lnTo>
                    <a:pt x="1276" y="84"/>
                  </a:lnTo>
                  <a:lnTo>
                    <a:pt x="1236" y="66"/>
                  </a:lnTo>
                  <a:lnTo>
                    <a:pt x="1196" y="52"/>
                  </a:lnTo>
                  <a:lnTo>
                    <a:pt x="1154" y="38"/>
                  </a:lnTo>
                  <a:lnTo>
                    <a:pt x="1112" y="26"/>
                  </a:lnTo>
                  <a:lnTo>
                    <a:pt x="1068" y="18"/>
                  </a:lnTo>
                  <a:lnTo>
                    <a:pt x="1024" y="10"/>
                  </a:lnTo>
                  <a:lnTo>
                    <a:pt x="978" y="4"/>
                  </a:lnTo>
                  <a:lnTo>
                    <a:pt x="932" y="2"/>
                  </a:lnTo>
                  <a:lnTo>
                    <a:pt x="886" y="0"/>
                  </a:lnTo>
                  <a:lnTo>
                    <a:pt x="886" y="0"/>
                  </a:lnTo>
                  <a:lnTo>
                    <a:pt x="838" y="2"/>
                  </a:lnTo>
                  <a:lnTo>
                    <a:pt x="792" y="4"/>
                  </a:lnTo>
                  <a:lnTo>
                    <a:pt x="746" y="10"/>
                  </a:lnTo>
                  <a:lnTo>
                    <a:pt x="702" y="18"/>
                  </a:lnTo>
                  <a:lnTo>
                    <a:pt x="658" y="28"/>
                  </a:lnTo>
                  <a:lnTo>
                    <a:pt x="616" y="38"/>
                  </a:lnTo>
                  <a:lnTo>
                    <a:pt x="574" y="52"/>
                  </a:lnTo>
                  <a:lnTo>
                    <a:pt x="534" y="68"/>
                  </a:lnTo>
                  <a:lnTo>
                    <a:pt x="494" y="84"/>
                  </a:lnTo>
                  <a:lnTo>
                    <a:pt x="456" y="104"/>
                  </a:lnTo>
                  <a:lnTo>
                    <a:pt x="418" y="124"/>
                  </a:lnTo>
                  <a:lnTo>
                    <a:pt x="382" y="146"/>
                  </a:lnTo>
                  <a:lnTo>
                    <a:pt x="348" y="170"/>
                  </a:lnTo>
                  <a:lnTo>
                    <a:pt x="314" y="196"/>
                  </a:lnTo>
                  <a:lnTo>
                    <a:pt x="282" y="222"/>
                  </a:lnTo>
                  <a:lnTo>
                    <a:pt x="252" y="250"/>
                  </a:lnTo>
                  <a:lnTo>
                    <a:pt x="224" y="280"/>
                  </a:lnTo>
                  <a:lnTo>
                    <a:pt x="196" y="310"/>
                  </a:lnTo>
                  <a:lnTo>
                    <a:pt x="170" y="344"/>
                  </a:lnTo>
                  <a:lnTo>
                    <a:pt x="146" y="376"/>
                  </a:lnTo>
                  <a:lnTo>
                    <a:pt x="124" y="412"/>
                  </a:lnTo>
                  <a:lnTo>
                    <a:pt x="102" y="447"/>
                  </a:lnTo>
                  <a:lnTo>
                    <a:pt x="84" y="485"/>
                  </a:lnTo>
                  <a:lnTo>
                    <a:pt x="66" y="523"/>
                  </a:lnTo>
                  <a:lnTo>
                    <a:pt x="52" y="561"/>
                  </a:lnTo>
                  <a:lnTo>
                    <a:pt x="38" y="601"/>
                  </a:lnTo>
                  <a:lnTo>
                    <a:pt x="26" y="641"/>
                  </a:lnTo>
                  <a:lnTo>
                    <a:pt x="16" y="683"/>
                  </a:lnTo>
                  <a:lnTo>
                    <a:pt x="10" y="725"/>
                  </a:lnTo>
                  <a:lnTo>
                    <a:pt x="4" y="767"/>
                  </a:lnTo>
                  <a:lnTo>
                    <a:pt x="0" y="811"/>
                  </a:lnTo>
                  <a:lnTo>
                    <a:pt x="0" y="8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67" name="TextBox 66">
            <a:extLst>
              <a:ext uri="{FF2B5EF4-FFF2-40B4-BE49-F238E27FC236}">
                <a16:creationId xmlns:a16="http://schemas.microsoft.com/office/drawing/2014/main" id="{9F99E629-D198-47C2-BD25-8F19ED39F144}"/>
              </a:ext>
            </a:extLst>
          </p:cNvPr>
          <p:cNvSpPr txBox="1"/>
          <p:nvPr/>
        </p:nvSpPr>
        <p:spPr>
          <a:xfrm>
            <a:off x="1153749" y="2542912"/>
            <a:ext cx="9701105" cy="2308324"/>
          </a:xfrm>
          <a:prstGeom prst="rect">
            <a:avLst/>
          </a:prstGeom>
          <a:noFill/>
        </p:spPr>
        <p:txBody>
          <a:bodyPr wrap="square" rtlCol="0">
            <a:spAutoFit/>
          </a:bodyPr>
          <a:lstStyle/>
          <a:p>
            <a:pPr algn="ctr"/>
            <a:r>
              <a:rPr lang="en-IN" sz="4000" spc="300" dirty="0">
                <a:solidFill>
                  <a:schemeClr val="bg1"/>
                </a:solidFill>
                <a:latin typeface="Lato Black" panose="020F0A02020204030203" pitchFamily="34" charset="0"/>
              </a:rPr>
              <a:t>PUBLIC SECTOR INNOVATION DECLATRATION</a:t>
            </a:r>
          </a:p>
          <a:p>
            <a:pPr algn="ctr"/>
            <a:r>
              <a:rPr lang="en-IN" sz="3200" spc="300" dirty="0">
                <a:solidFill>
                  <a:schemeClr val="bg1"/>
                </a:solidFill>
                <a:latin typeface="Lato Black" panose="020F0A02020204030203" pitchFamily="34" charset="0"/>
              </a:rPr>
              <a:t>https://www.oecd-opsi.org/projects/innovationdeclaration/</a:t>
            </a:r>
          </a:p>
        </p:txBody>
      </p:sp>
      <p:sp>
        <p:nvSpPr>
          <p:cNvPr id="18" name="Rectangle 17">
            <a:extLst>
              <a:ext uri="{FF2B5EF4-FFF2-40B4-BE49-F238E27FC236}">
                <a16:creationId xmlns:a16="http://schemas.microsoft.com/office/drawing/2014/main" id="{A6C7408B-3DD1-49A1-BA45-1FB08F95F355}"/>
              </a:ext>
            </a:extLst>
          </p:cNvPr>
          <p:cNvSpPr/>
          <p:nvPr/>
        </p:nvSpPr>
        <p:spPr>
          <a:xfrm>
            <a:off x="328031" y="6543408"/>
            <a:ext cx="4426212" cy="230832"/>
          </a:xfrm>
          <a:prstGeom prst="rect">
            <a:avLst/>
          </a:prstGeom>
        </p:spPr>
        <p:txBody>
          <a:bodyPr wrap="non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spc="100" dirty="0">
                <a:solidFill>
                  <a:schemeClr val="bg1"/>
                </a:solidFill>
                <a:latin typeface="Lato" panose="020F0502020204030203" pitchFamily="34" charset="0"/>
              </a:rPr>
              <a:t>A SYSTEMIC APPROACH TO PUBLIC SECTOR INNOVATION</a:t>
            </a:r>
            <a:endParaRPr kumimoji="0" lang="en-US" sz="2800" b="0" i="0" u="none" strike="noStrike" kern="1200" cap="none" spc="100" normalizeH="0" baseline="0" noProof="0" dirty="0">
              <a:ln>
                <a:noFill/>
              </a:ln>
              <a:solidFill>
                <a:schemeClr val="bg1"/>
              </a:solidFill>
              <a:effectLst/>
              <a:uLnTx/>
              <a:uFillTx/>
              <a:ea typeface="+mn-ea"/>
              <a:cs typeface="+mn-cs"/>
            </a:endParaRPr>
          </a:p>
        </p:txBody>
      </p:sp>
    </p:spTree>
    <p:extLst>
      <p:ext uri="{BB962C8B-B14F-4D97-AF65-F5344CB8AC3E}">
        <p14:creationId xmlns:p14="http://schemas.microsoft.com/office/powerpoint/2010/main" val="3137504516"/>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35364" y="248396"/>
            <a:ext cx="9061301" cy="6304056"/>
          </a:xfrm>
          <a:prstGeom prst="rect">
            <a:avLst/>
          </a:prstGeom>
        </p:spPr>
      </p:pic>
      <p:sp>
        <p:nvSpPr>
          <p:cNvPr id="3" name="Frame 2"/>
          <p:cNvSpPr/>
          <p:nvPr/>
        </p:nvSpPr>
        <p:spPr>
          <a:xfrm>
            <a:off x="0" y="-57150"/>
            <a:ext cx="12192000" cy="6915149"/>
          </a:xfrm>
          <a:prstGeom prst="frame">
            <a:avLst>
              <a:gd name="adj1" fmla="val 1481"/>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16222B"/>
              </a:solidFill>
              <a:effectLst/>
              <a:uLnTx/>
              <a:uFillTx/>
              <a:latin typeface="Lato"/>
              <a:ea typeface="+mn-ea"/>
              <a:cs typeface="+mn-cs"/>
            </a:endParaRPr>
          </a:p>
        </p:txBody>
      </p:sp>
    </p:spTree>
    <p:extLst>
      <p:ext uri="{BB962C8B-B14F-4D97-AF65-F5344CB8AC3E}">
        <p14:creationId xmlns:p14="http://schemas.microsoft.com/office/powerpoint/2010/main" val="2692101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F99E629-D198-47C2-BD25-8F19ED39F144}"/>
              </a:ext>
            </a:extLst>
          </p:cNvPr>
          <p:cNvSpPr txBox="1"/>
          <p:nvPr/>
        </p:nvSpPr>
        <p:spPr>
          <a:xfrm>
            <a:off x="328030" y="415320"/>
            <a:ext cx="11408314" cy="523220"/>
          </a:xfrm>
          <a:prstGeom prst="rect">
            <a:avLst/>
          </a:prstGeom>
          <a:noFill/>
        </p:spPr>
        <p:txBody>
          <a:bodyPr wrap="square" rtlCol="0">
            <a:spAutoFit/>
          </a:bodyPr>
          <a:lstStyle/>
          <a:p>
            <a:pPr algn="ctr"/>
            <a:r>
              <a:rPr lang="en-US" sz="2800" spc="300" dirty="0">
                <a:solidFill>
                  <a:schemeClr val="accent5"/>
                </a:solidFill>
                <a:latin typeface="Lato Black" panose="020F0A02020204030203" pitchFamily="34" charset="0"/>
              </a:rPr>
              <a:t>SOME CORE QUESTIONS</a:t>
            </a:r>
            <a:endParaRPr lang="en-IN" sz="2800" spc="300" dirty="0">
              <a:solidFill>
                <a:schemeClr val="accent5"/>
              </a:solidFill>
              <a:latin typeface="Lato Black" panose="020F0A02020204030203" pitchFamily="34" charset="0"/>
            </a:endParaRPr>
          </a:p>
        </p:txBody>
      </p:sp>
      <p:cxnSp>
        <p:nvCxnSpPr>
          <p:cNvPr id="11" name="Straight Connector 10">
            <a:extLst>
              <a:ext uri="{FF2B5EF4-FFF2-40B4-BE49-F238E27FC236}">
                <a16:creationId xmlns:a16="http://schemas.microsoft.com/office/drawing/2014/main" id="{2D3452EC-B89C-4896-8A40-5E5A33ABD851}"/>
              </a:ext>
            </a:extLst>
          </p:cNvPr>
          <p:cNvCxnSpPr/>
          <p:nvPr/>
        </p:nvCxnSpPr>
        <p:spPr>
          <a:xfrm>
            <a:off x="5238750" y="1085850"/>
            <a:ext cx="171450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2" name="Frame 51"/>
          <p:cNvSpPr/>
          <p:nvPr/>
        </p:nvSpPr>
        <p:spPr>
          <a:xfrm>
            <a:off x="0" y="-57150"/>
            <a:ext cx="12192000" cy="6915149"/>
          </a:xfrm>
          <a:prstGeom prst="frame">
            <a:avLst>
              <a:gd name="adj1" fmla="val 1481"/>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16222B"/>
              </a:solidFill>
              <a:effectLst/>
              <a:uLnTx/>
              <a:uFillTx/>
              <a:latin typeface="Lato"/>
              <a:ea typeface="+mn-ea"/>
              <a:cs typeface="+mn-cs"/>
            </a:endParaRPr>
          </a:p>
        </p:txBody>
      </p:sp>
      <p:sp>
        <p:nvSpPr>
          <p:cNvPr id="33" name="Rectangle 32">
            <a:extLst>
              <a:ext uri="{FF2B5EF4-FFF2-40B4-BE49-F238E27FC236}">
                <a16:creationId xmlns:a16="http://schemas.microsoft.com/office/drawing/2014/main" id="{A6C7408B-3DD1-49A1-BA45-1FB08F95F355}"/>
              </a:ext>
            </a:extLst>
          </p:cNvPr>
          <p:cNvSpPr/>
          <p:nvPr/>
        </p:nvSpPr>
        <p:spPr>
          <a:xfrm>
            <a:off x="328030" y="6501123"/>
            <a:ext cx="5017693" cy="230832"/>
          </a:xfrm>
          <a:prstGeom prst="rect">
            <a:avLst/>
          </a:prstGeom>
          <a:solidFill>
            <a:schemeClr val="bg1"/>
          </a:solidFill>
          <a:ln>
            <a:noFill/>
          </a:ln>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spc="100" dirty="0">
                <a:solidFill>
                  <a:schemeClr val="accent1">
                    <a:lumMod val="50000"/>
                  </a:schemeClr>
                </a:solidFill>
                <a:latin typeface="Lato" panose="020F0502020204030203" pitchFamily="34" charset="0"/>
              </a:rPr>
              <a:t>THE OBSERVATORY OF PUBLIC SECTOR INNOVATION</a:t>
            </a:r>
            <a:endParaRPr kumimoji="0" lang="en-US" sz="2800" b="0" i="0" u="none" strike="noStrike" kern="1200" cap="none" spc="100" normalizeH="0" baseline="0" noProof="0" dirty="0">
              <a:ln>
                <a:noFill/>
              </a:ln>
              <a:solidFill>
                <a:schemeClr val="accent1">
                  <a:lumMod val="50000"/>
                </a:schemeClr>
              </a:solidFill>
              <a:effectLst/>
              <a:uLnTx/>
              <a:uFillTx/>
            </a:endParaRPr>
          </a:p>
        </p:txBody>
      </p:sp>
      <p:sp>
        <p:nvSpPr>
          <p:cNvPr id="12" name="Rectangle 11">
            <a:extLst>
              <a:ext uri="{FF2B5EF4-FFF2-40B4-BE49-F238E27FC236}">
                <a16:creationId xmlns:a16="http://schemas.microsoft.com/office/drawing/2014/main" id="{DF98AB9E-1742-4E0D-A87F-E2D0F0FA0821}"/>
              </a:ext>
            </a:extLst>
          </p:cNvPr>
          <p:cNvSpPr/>
          <p:nvPr/>
        </p:nvSpPr>
        <p:spPr>
          <a:xfrm>
            <a:off x="1447098" y="1176245"/>
            <a:ext cx="9220200" cy="461665"/>
          </a:xfrm>
          <a:prstGeom prst="rect">
            <a:avLst/>
          </a:prstGeom>
        </p:spPr>
        <p:txBody>
          <a:bodyPr wrap="square" anchor="ctr">
            <a:spAutoFit/>
          </a:bodyPr>
          <a:lstStyle/>
          <a:p>
            <a:pPr lvl="0" algn="ctr"/>
            <a:r>
              <a:rPr lang="en-US" sz="1200" i="1" dirty="0">
                <a:solidFill>
                  <a:schemeClr val="accent5"/>
                </a:solidFill>
              </a:rPr>
              <a:t>Evaluating Public Sector Innovation</a:t>
            </a:r>
          </a:p>
          <a:p>
            <a:pPr lvl="0" algn="ctr"/>
            <a:r>
              <a:rPr lang="en-US" sz="1200" i="1" dirty="0">
                <a:solidFill>
                  <a:schemeClr val="accent5"/>
                </a:solidFill>
              </a:rPr>
              <a:t>Support or hindrance to innovation?</a:t>
            </a:r>
          </a:p>
        </p:txBody>
      </p:sp>
      <p:sp>
        <p:nvSpPr>
          <p:cNvPr id="2" name="Rectangle 1"/>
          <p:cNvSpPr/>
          <p:nvPr/>
        </p:nvSpPr>
        <p:spPr>
          <a:xfrm>
            <a:off x="667795" y="1982360"/>
            <a:ext cx="10856410" cy="3831818"/>
          </a:xfrm>
          <a:prstGeom prst="rect">
            <a:avLst/>
          </a:prstGeom>
        </p:spPr>
        <p:txBody>
          <a:bodyPr wrap="square">
            <a:spAutoFit/>
          </a:bodyPr>
          <a:lstStyle/>
          <a:p>
            <a:pPr marL="342900" marR="431800" lvl="0" indent="-342900" algn="just">
              <a:spcAft>
                <a:spcPts val="600"/>
              </a:spcAft>
              <a:buFont typeface="Symbol" panose="05050102010706020507" pitchFamily="18" charset="2"/>
              <a:buChar char=""/>
              <a:tabLst>
                <a:tab pos="228600" algn="l"/>
              </a:tabLst>
            </a:pPr>
            <a:r>
              <a:rPr lang="en-GB" dirty="0">
                <a:ea typeface="SimSun" panose="02010600030101010101" pitchFamily="2" charset="-122"/>
              </a:rPr>
              <a:t>How to make evidence useful for the innovation practise that it is not only about taking account of the past, but it allows for learning for the future? </a:t>
            </a:r>
          </a:p>
          <a:p>
            <a:pPr marL="342900" marR="431800" lvl="0" indent="-342900" algn="just">
              <a:spcAft>
                <a:spcPts val="600"/>
              </a:spcAft>
              <a:buFont typeface="Symbol" panose="05050102010706020507" pitchFamily="18" charset="2"/>
              <a:buChar char=""/>
              <a:tabLst>
                <a:tab pos="228600" algn="l"/>
              </a:tabLst>
            </a:pPr>
            <a:r>
              <a:rPr lang="en-GB" dirty="0">
                <a:ea typeface="SimSun" panose="02010600030101010101" pitchFamily="2" charset="-122"/>
              </a:rPr>
              <a:t>How to integrate evidence throughout the innovation lifecycle?</a:t>
            </a:r>
          </a:p>
          <a:p>
            <a:pPr marL="342900" marR="431800" lvl="0" indent="-342900" algn="just">
              <a:spcAft>
                <a:spcPts val="600"/>
              </a:spcAft>
              <a:buFont typeface="Symbol" panose="05050102010706020507" pitchFamily="18" charset="2"/>
              <a:buChar char=""/>
              <a:tabLst>
                <a:tab pos="228600" algn="l"/>
              </a:tabLst>
            </a:pPr>
            <a:r>
              <a:rPr lang="en-GB" dirty="0">
                <a:ea typeface="SimSun" panose="02010600030101010101" pitchFamily="2" charset="-122"/>
              </a:rPr>
              <a:t>How to account for different types and forms of innovation in evidence-informed policymaking?</a:t>
            </a:r>
          </a:p>
          <a:p>
            <a:pPr marL="342900" marR="431800" lvl="0" indent="-342900" algn="just">
              <a:spcAft>
                <a:spcPts val="600"/>
              </a:spcAft>
              <a:buFont typeface="Symbol" panose="05050102010706020507" pitchFamily="18" charset="2"/>
              <a:buChar char=""/>
              <a:tabLst>
                <a:tab pos="228600" algn="l"/>
              </a:tabLst>
            </a:pPr>
            <a:r>
              <a:rPr lang="en-GB" dirty="0">
                <a:ea typeface="SimSun" panose="02010600030101010101" pitchFamily="2" charset="-122"/>
              </a:rPr>
              <a:t>How does evidence work under uncertainty, with unplanned activity without clear goals or timeframes? </a:t>
            </a:r>
          </a:p>
          <a:p>
            <a:pPr marL="342900" marR="431800" lvl="0" indent="-342900" algn="just">
              <a:spcAft>
                <a:spcPts val="600"/>
              </a:spcAft>
              <a:buFont typeface="Symbol" panose="05050102010706020507" pitchFamily="18" charset="2"/>
              <a:buChar char=""/>
              <a:tabLst>
                <a:tab pos="228600" algn="l"/>
              </a:tabLst>
            </a:pPr>
            <a:r>
              <a:rPr lang="en-GB" dirty="0">
                <a:ea typeface="SimSun" panose="02010600030101010101" pitchFamily="2" charset="-122"/>
              </a:rPr>
              <a:t>How evidence outline and account for different options for innovation and change?</a:t>
            </a:r>
          </a:p>
          <a:p>
            <a:pPr marL="342900" marR="431800" lvl="0" indent="-342900" algn="just">
              <a:spcAft>
                <a:spcPts val="600"/>
              </a:spcAft>
              <a:buFont typeface="Symbol" panose="05050102010706020507" pitchFamily="18" charset="2"/>
              <a:buChar char=""/>
              <a:tabLst>
                <a:tab pos="228600" algn="l"/>
              </a:tabLst>
            </a:pPr>
            <a:r>
              <a:rPr lang="en-GB" dirty="0">
                <a:ea typeface="SimSun" panose="02010600030101010101" pitchFamily="2" charset="-122"/>
              </a:rPr>
              <a:t>How to evidence go beyond silo-thinking and capture cross-boundary effects of innovation?</a:t>
            </a:r>
          </a:p>
          <a:p>
            <a:pPr marL="342900" marR="431800" lvl="0" indent="-342900" algn="just">
              <a:spcAft>
                <a:spcPts val="600"/>
              </a:spcAft>
              <a:buFont typeface="Symbol" panose="05050102010706020507" pitchFamily="18" charset="2"/>
              <a:buChar char=""/>
              <a:tabLst>
                <a:tab pos="228600" algn="l"/>
              </a:tabLst>
            </a:pPr>
            <a:r>
              <a:rPr lang="en-GB" dirty="0">
                <a:ea typeface="SimSun" panose="02010600030101010101" pitchFamily="2" charset="-122"/>
              </a:rPr>
              <a:t>How can evidence help counteract lock-in in organisations and not kill of transformative change?</a:t>
            </a:r>
          </a:p>
          <a:p>
            <a:pPr marL="342900" marR="431800" lvl="0" indent="-342900" algn="just">
              <a:spcBef>
                <a:spcPts val="600"/>
              </a:spcBef>
              <a:spcAft>
                <a:spcPts val="600"/>
              </a:spcAft>
              <a:buFont typeface="Symbol" panose="05050102010706020507" pitchFamily="18" charset="2"/>
              <a:buChar char=""/>
            </a:pPr>
            <a:r>
              <a:rPr lang="en-GB" dirty="0">
                <a:ea typeface="SimSun" panose="02010600030101010101" pitchFamily="2" charset="-122"/>
              </a:rPr>
              <a:t>How can evidence create room for experimentation and facilitate learning from failure?</a:t>
            </a:r>
          </a:p>
          <a:p>
            <a:pPr marL="342900" marR="431800" lvl="0" indent="-342900" algn="just">
              <a:spcAft>
                <a:spcPts val="600"/>
              </a:spcAft>
              <a:buFont typeface="Symbol" panose="05050102010706020507" pitchFamily="18" charset="2"/>
              <a:buChar char=""/>
              <a:tabLst>
                <a:tab pos="228600" algn="l"/>
              </a:tabLst>
            </a:pPr>
            <a:r>
              <a:rPr lang="en-GB" dirty="0">
                <a:ea typeface="SimSun" panose="02010600030101010101" pitchFamily="2" charset="-122"/>
              </a:rPr>
              <a:t>How to describe the value-added of innovation without an adequate baseline comparison or a uniformly understood measure of value?</a:t>
            </a:r>
          </a:p>
        </p:txBody>
      </p:sp>
    </p:spTree>
    <p:extLst>
      <p:ext uri="{BB962C8B-B14F-4D97-AF65-F5344CB8AC3E}">
        <p14:creationId xmlns:p14="http://schemas.microsoft.com/office/powerpoint/2010/main" val="3264099133"/>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C7408B-3DD1-49A1-BA45-1FB08F95F355}"/>
              </a:ext>
            </a:extLst>
          </p:cNvPr>
          <p:cNvSpPr/>
          <p:nvPr/>
        </p:nvSpPr>
        <p:spPr>
          <a:xfrm>
            <a:off x="182880" y="6540879"/>
            <a:ext cx="4644019" cy="230832"/>
          </a:xfrm>
          <a:prstGeom prst="rect">
            <a:avLst/>
          </a:prstGeom>
          <a:solidFill>
            <a:schemeClr val="bg1"/>
          </a:solidFill>
          <a:ln>
            <a:noFill/>
          </a:ln>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spc="100" dirty="0">
                <a:solidFill>
                  <a:schemeClr val="accent1">
                    <a:lumMod val="50000"/>
                  </a:schemeClr>
                </a:solidFill>
                <a:latin typeface="Lato" panose="020F0502020204030203" pitchFamily="34" charset="0"/>
              </a:rPr>
              <a:t>NEED FOR INNOVATION</a:t>
            </a:r>
            <a:endParaRPr kumimoji="0" lang="en-US" sz="2800" b="0" i="0" u="none" strike="noStrike" kern="1200" cap="none" spc="100" normalizeH="0" baseline="0" noProof="0" dirty="0">
              <a:ln>
                <a:noFill/>
              </a:ln>
              <a:solidFill>
                <a:schemeClr val="accent1">
                  <a:lumMod val="50000"/>
                </a:schemeClr>
              </a:solidFill>
              <a:effectLst/>
              <a:uLnTx/>
              <a:uFillTx/>
            </a:endParaRPr>
          </a:p>
        </p:txBody>
      </p:sp>
      <p:sp>
        <p:nvSpPr>
          <p:cNvPr id="5" name="Title 1"/>
          <p:cNvSpPr txBox="1">
            <a:spLocks/>
          </p:cNvSpPr>
          <p:nvPr/>
        </p:nvSpPr>
        <p:spPr>
          <a:xfrm>
            <a:off x="178526" y="371466"/>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1" u="none" strike="noStrike" kern="1200" cap="none" spc="0" normalizeH="0" baseline="0" noProof="0" dirty="0">
                <a:ln>
                  <a:noFill/>
                </a:ln>
                <a:solidFill>
                  <a:srgbClr val="214965"/>
                </a:solidFill>
                <a:effectLst/>
                <a:uLnTx/>
                <a:uFillTx/>
                <a:latin typeface="Calibri Light" panose="020F0302020204030204"/>
                <a:ea typeface="+mj-ea"/>
                <a:cs typeface="+mj-cs"/>
              </a:rPr>
              <a:t>Why is innovation more important than ever?</a:t>
            </a:r>
            <a:endParaRPr kumimoji="0" lang="en-US" sz="4400" b="0" i="1" u="none" strike="noStrike" kern="1200" cap="none" spc="0" normalizeH="0" baseline="0" noProof="0" dirty="0">
              <a:ln>
                <a:noFill/>
              </a:ln>
              <a:solidFill>
                <a:srgbClr val="214965"/>
              </a:solidFill>
              <a:effectLst/>
              <a:uLnTx/>
              <a:uFillTx/>
              <a:latin typeface="Calibri Light" panose="020F0302020204030204"/>
              <a:ea typeface="+mj-ea"/>
              <a:cs typeface="+mj-cs"/>
            </a:endParaRPr>
          </a:p>
        </p:txBody>
      </p:sp>
      <p:pic>
        <p:nvPicPr>
          <p:cNvPr id="2056" name="Picture 8" descr="cars on roa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3084" y="1134913"/>
            <a:ext cx="3824578" cy="509816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white and brown human robot illustra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7662" y="1128017"/>
            <a:ext cx="3828027" cy="445998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077662" y="5307448"/>
            <a:ext cx="1497874"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1" u="none" strike="noStrike" kern="1200" cap="none" spc="0" normalizeH="0" baseline="0" noProof="0" dirty="0">
              <a:ln>
                <a:noFill/>
              </a:ln>
              <a:solidFill>
                <a:srgbClr val="44546A"/>
              </a:solidFill>
              <a:effectLst/>
              <a:uLnTx/>
              <a:uFillTx/>
              <a:latin typeface="Calibri" panose="020F0502020204030204"/>
            </a:endParaRPr>
          </a:p>
          <a:p>
            <a:pPr lvl="0">
              <a:defRPr/>
            </a:pPr>
            <a:r>
              <a:rPr lang="en-GB" i="1" dirty="0">
                <a:solidFill>
                  <a:srgbClr val="44546A"/>
                </a:solidFill>
                <a:latin typeface="Calibri" panose="020F0502020204030204"/>
              </a:rPr>
              <a:t>Source: unsplash.com</a:t>
            </a:r>
          </a:p>
        </p:txBody>
      </p:sp>
      <p:pic>
        <p:nvPicPr>
          <p:cNvPr id="8" name="Picture 2"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2240" y="1128017"/>
            <a:ext cx="3695426" cy="246492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902240" y="3242428"/>
            <a:ext cx="3273760"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1" u="none" strike="noStrike" kern="1200" cap="none" spc="0" normalizeH="0" baseline="0" noProof="0" dirty="0">
              <a:ln>
                <a:noFill/>
              </a:ln>
              <a:solidFill>
                <a:srgbClr val="44546A"/>
              </a:solidFill>
              <a:effectLst/>
              <a:uLnTx/>
              <a:uFillTx/>
              <a:latin typeface="Calibri" panose="020F0502020204030204"/>
            </a:endParaRPr>
          </a:p>
          <a:p>
            <a:pPr lvl="0">
              <a:defRPr/>
            </a:pPr>
            <a:r>
              <a:rPr lang="en-GB" i="1" dirty="0">
                <a:solidFill>
                  <a:srgbClr val="44546A"/>
                </a:solidFill>
                <a:latin typeface="Calibri" panose="020F0502020204030204"/>
              </a:rPr>
              <a:t>Source: abc.net.au</a:t>
            </a:r>
          </a:p>
        </p:txBody>
      </p:sp>
      <p:pic>
        <p:nvPicPr>
          <p:cNvPr id="1026" name="Picture 3" descr="image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08497" y="3826714"/>
            <a:ext cx="3758598" cy="2782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9599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0" y="-57150"/>
            <a:ext cx="12192000" cy="6915149"/>
          </a:xfrm>
          <a:prstGeom prst="frame">
            <a:avLst>
              <a:gd name="adj1" fmla="val 1481"/>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16222B"/>
              </a:solidFill>
              <a:effectLst/>
              <a:uLnTx/>
              <a:uFillTx/>
              <a:latin typeface="Lato"/>
              <a:ea typeface="+mn-ea"/>
              <a:cs typeface="+mn-cs"/>
            </a:endParaRPr>
          </a:p>
        </p:txBody>
      </p:sp>
      <p:pic>
        <p:nvPicPr>
          <p:cNvPr id="4" name="Content Placeholder 4" descr="190130_purpose-canvas_A3.png"/>
          <p:cNvPicPr>
            <a:picLocks noChangeAspect="1"/>
          </p:cNvPicPr>
          <p:nvPr/>
        </p:nvPicPr>
        <p:blipFill rotWithShape="1">
          <a:blip r:embed="rId4" cstate="print">
            <a:extLst>
              <a:ext uri="{28A0092B-C50C-407E-A947-70E740481C1C}">
                <a14:useLocalDpi xmlns:a14="http://schemas.microsoft.com/office/drawing/2010/main" val="0"/>
              </a:ext>
            </a:extLst>
          </a:blip>
          <a:srcRect l="1179" t="1554" r="1003" b="2384"/>
          <a:stretch/>
        </p:blipFill>
        <p:spPr>
          <a:xfrm>
            <a:off x="1477818" y="174309"/>
            <a:ext cx="9236363" cy="6452230"/>
          </a:xfrm>
          <a:prstGeom prst="rect">
            <a:avLst/>
          </a:prstGeom>
          <a:ln w="6350" cmpd="sng">
            <a:solidFill>
              <a:srgbClr val="16222B"/>
            </a:solidFill>
          </a:ln>
        </p:spPr>
      </p:pic>
    </p:spTree>
    <p:extLst>
      <p:ext uri="{BB962C8B-B14F-4D97-AF65-F5344CB8AC3E}">
        <p14:creationId xmlns:p14="http://schemas.microsoft.com/office/powerpoint/2010/main" val="4235796446"/>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175491"/>
            <a:ext cx="12192000" cy="7502358"/>
          </a:xfrm>
          <a:prstGeom prst="rect">
            <a:avLst/>
          </a:prstGeom>
        </p:spPr>
      </p:pic>
      <p:sp>
        <p:nvSpPr>
          <p:cNvPr id="3" name="Frame 2"/>
          <p:cNvSpPr/>
          <p:nvPr/>
        </p:nvSpPr>
        <p:spPr>
          <a:xfrm>
            <a:off x="0" y="-57150"/>
            <a:ext cx="12192000" cy="6915149"/>
          </a:xfrm>
          <a:prstGeom prst="frame">
            <a:avLst>
              <a:gd name="adj1" fmla="val 1481"/>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16222B"/>
              </a:solidFill>
              <a:effectLst/>
              <a:uLnTx/>
              <a:uFillTx/>
              <a:latin typeface="Lato"/>
              <a:ea typeface="+mn-ea"/>
              <a:cs typeface="+mn-cs"/>
            </a:endParaRPr>
          </a:p>
        </p:txBody>
      </p:sp>
    </p:spTree>
    <p:extLst>
      <p:ext uri="{BB962C8B-B14F-4D97-AF65-F5344CB8AC3E}">
        <p14:creationId xmlns:p14="http://schemas.microsoft.com/office/powerpoint/2010/main" val="3781881486"/>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602376" y="522513"/>
            <a:ext cx="8987245" cy="5633720"/>
            <a:chOff x="0" y="0"/>
            <a:chExt cx="6057900" cy="3770530"/>
          </a:xfrm>
        </p:grpSpPr>
        <p:grpSp>
          <p:nvGrpSpPr>
            <p:cNvPr id="3" name="Group 2"/>
            <p:cNvGrpSpPr/>
            <p:nvPr/>
          </p:nvGrpSpPr>
          <p:grpSpPr>
            <a:xfrm>
              <a:off x="0" y="0"/>
              <a:ext cx="6057900" cy="3718560"/>
              <a:chOff x="0" y="0"/>
              <a:chExt cx="6057900" cy="3718560"/>
            </a:xfrm>
          </p:grpSpPr>
          <p:sp>
            <p:nvSpPr>
              <p:cNvPr id="8" name="Flowchart: Decision 7"/>
              <p:cNvSpPr/>
              <p:nvPr/>
            </p:nvSpPr>
            <p:spPr>
              <a:xfrm>
                <a:off x="0" y="0"/>
                <a:ext cx="6057900" cy="3718560"/>
              </a:xfrm>
              <a:prstGeom prst="flowChartDecisio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tabLst>
                    <a:tab pos="539750" algn="l"/>
                    <a:tab pos="756285" algn="l"/>
                    <a:tab pos="972185" algn="l"/>
                  </a:tabLst>
                </a:pPr>
                <a:r>
                  <a:rPr lang="en-GB" sz="1400">
                    <a:solidFill>
                      <a:schemeClr val="bg1"/>
                    </a:solidFill>
                    <a:effectLst/>
                    <a:latin typeface="+mj-lt"/>
                    <a:ea typeface="Calibri" panose="020F0502020204030204" pitchFamily="34" charset="0"/>
                  </a:rPr>
                  <a:t> </a:t>
                </a:r>
              </a:p>
            </p:txBody>
          </p:sp>
          <p:cxnSp>
            <p:nvCxnSpPr>
              <p:cNvPr id="9" name="Straight Connector 8"/>
              <p:cNvCxnSpPr/>
              <p:nvPr/>
            </p:nvCxnSpPr>
            <p:spPr>
              <a:xfrm>
                <a:off x="1577340" y="899160"/>
                <a:ext cx="2849880" cy="1935480"/>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V="1">
                <a:off x="1546860" y="876300"/>
                <a:ext cx="2880360" cy="1920240"/>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grpSp>
        <p:sp>
          <p:nvSpPr>
            <p:cNvPr id="4" name="Text Box 28"/>
            <p:cNvSpPr txBox="1"/>
            <p:nvPr/>
          </p:nvSpPr>
          <p:spPr>
            <a:xfrm>
              <a:off x="2129790" y="681009"/>
              <a:ext cx="1714500" cy="6553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tabLst>
                  <a:tab pos="539750" algn="l"/>
                  <a:tab pos="756285" algn="l"/>
                  <a:tab pos="972185" algn="l"/>
                </a:tabLst>
              </a:pPr>
              <a:r>
                <a:rPr lang="en-GB" sz="1400" dirty="0">
                  <a:solidFill>
                    <a:schemeClr val="bg1"/>
                  </a:solidFill>
                  <a:effectLst/>
                  <a:latin typeface="+mj-lt"/>
                  <a:ea typeface="Calibri" panose="020F0502020204030204" pitchFamily="34" charset="0"/>
                </a:rPr>
                <a:t>Systems thinking, strategic design, open innovation, and challenges and prizes etc.</a:t>
              </a:r>
            </a:p>
          </p:txBody>
        </p:sp>
        <p:sp>
          <p:nvSpPr>
            <p:cNvPr id="5" name="Text Box 29"/>
            <p:cNvSpPr txBox="1"/>
            <p:nvPr/>
          </p:nvSpPr>
          <p:spPr>
            <a:xfrm>
              <a:off x="720090" y="1545170"/>
              <a:ext cx="1714500" cy="8077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tabLst>
                  <a:tab pos="539750" algn="l"/>
                  <a:tab pos="756285" algn="l"/>
                  <a:tab pos="972185" algn="l"/>
                </a:tabLst>
              </a:pPr>
              <a:r>
                <a:rPr lang="en-GB" sz="1400" dirty="0">
                  <a:solidFill>
                    <a:schemeClr val="bg1"/>
                  </a:solidFill>
                  <a:effectLst/>
                  <a:latin typeface="+mj-lt"/>
                  <a:ea typeface="Calibri" panose="020F0502020204030204" pitchFamily="34" charset="0"/>
                </a:rPr>
                <a:t>Lean, business process management, quality control, and behavioural insights etc.</a:t>
              </a:r>
            </a:p>
          </p:txBody>
        </p:sp>
        <p:sp>
          <p:nvSpPr>
            <p:cNvPr id="6" name="Text Box 30"/>
            <p:cNvSpPr txBox="1"/>
            <p:nvPr/>
          </p:nvSpPr>
          <p:spPr>
            <a:xfrm>
              <a:off x="3526174" y="1455421"/>
              <a:ext cx="1996440" cy="13411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tabLst>
                  <a:tab pos="539750" algn="l"/>
                  <a:tab pos="756285" algn="l"/>
                  <a:tab pos="972185" algn="l"/>
                </a:tabLst>
              </a:pPr>
              <a:r>
                <a:rPr lang="en-GB" sz="1400" dirty="0">
                  <a:solidFill>
                    <a:schemeClr val="bg1"/>
                  </a:solidFill>
                  <a:effectLst/>
                  <a:latin typeface="+mj-lt"/>
                  <a:ea typeface="Calibri" panose="020F0502020204030204" pitchFamily="34" charset="0"/>
                </a:rPr>
                <a:t>Horizon scanning, strategic foresight, futures thinking, speculative design, lead users, regulatory (or other) sandboxes, mechanisms of challenge, and longer-term structured discovery-based challenges etc.</a:t>
              </a:r>
            </a:p>
          </p:txBody>
        </p:sp>
        <p:sp>
          <p:nvSpPr>
            <p:cNvPr id="7" name="Text Box 31"/>
            <p:cNvSpPr txBox="1"/>
            <p:nvPr/>
          </p:nvSpPr>
          <p:spPr>
            <a:xfrm>
              <a:off x="2018357" y="2497990"/>
              <a:ext cx="2065020" cy="12725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tabLst>
                  <a:tab pos="539750" algn="l"/>
                  <a:tab pos="756285" algn="l"/>
                  <a:tab pos="972185" algn="l"/>
                </a:tabLst>
              </a:pPr>
              <a:r>
                <a:rPr lang="en-GB" sz="1400" dirty="0">
                  <a:solidFill>
                    <a:schemeClr val="bg1"/>
                  </a:solidFill>
                  <a:effectLst/>
                  <a:latin typeface="+mj-lt"/>
                  <a:ea typeface="Calibri" panose="020F0502020204030204" pitchFamily="34" charset="0"/>
                </a:rPr>
                <a:t>Positive deviance, design, transparency, participatory or co-design, co-creation, exploration of edge cases, and through suggestions boxes and ideas management systems</a:t>
              </a:r>
            </a:p>
            <a:p>
              <a:pPr algn="ctr">
                <a:spcAft>
                  <a:spcPts val="0"/>
                </a:spcAft>
                <a:tabLst>
                  <a:tab pos="539750" algn="l"/>
                  <a:tab pos="756285" algn="l"/>
                  <a:tab pos="972185" algn="l"/>
                </a:tabLst>
              </a:pPr>
              <a:r>
                <a:rPr lang="en-GB" sz="1400" dirty="0">
                  <a:solidFill>
                    <a:schemeClr val="bg1"/>
                  </a:solidFill>
                  <a:latin typeface="+mj-lt"/>
                  <a:ea typeface="Calibri" panose="020F0502020204030204" pitchFamily="34" charset="0"/>
                </a:rPr>
                <a:t>Etc.</a:t>
              </a:r>
              <a:endParaRPr lang="en-GB" sz="1400" dirty="0">
                <a:solidFill>
                  <a:schemeClr val="bg1"/>
                </a:solidFill>
                <a:effectLst/>
                <a:latin typeface="+mj-lt"/>
                <a:ea typeface="Calibri" panose="020F0502020204030204" pitchFamily="34" charset="0"/>
              </a:endParaRPr>
            </a:p>
          </p:txBody>
        </p:sp>
      </p:grpSp>
      <p:sp>
        <p:nvSpPr>
          <p:cNvPr id="11" name="Title 1"/>
          <p:cNvSpPr txBox="1">
            <a:spLocks/>
          </p:cNvSpPr>
          <p:nvPr/>
        </p:nvSpPr>
        <p:spPr>
          <a:xfrm>
            <a:off x="178526" y="371466"/>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i="1" dirty="0">
                <a:solidFill>
                  <a:srgbClr val="214965"/>
                </a:solidFill>
              </a:rPr>
              <a:t>TOOLS &amp; METHODS</a:t>
            </a:r>
            <a:endParaRPr lang="en-US" sz="3200" i="1" dirty="0">
              <a:solidFill>
                <a:srgbClr val="214965"/>
              </a:solidFill>
            </a:endParaRPr>
          </a:p>
        </p:txBody>
      </p:sp>
      <p:sp>
        <p:nvSpPr>
          <p:cNvPr id="13" name="Frame 12"/>
          <p:cNvSpPr/>
          <p:nvPr/>
        </p:nvSpPr>
        <p:spPr>
          <a:xfrm>
            <a:off x="0" y="-57149"/>
            <a:ext cx="12192000" cy="6915149"/>
          </a:xfrm>
          <a:prstGeom prst="frame">
            <a:avLst>
              <a:gd name="adj1" fmla="val 1481"/>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16222B"/>
              </a:solidFill>
              <a:effectLst/>
              <a:uLnTx/>
              <a:uFillTx/>
              <a:latin typeface="Lato"/>
              <a:ea typeface="+mn-ea"/>
              <a:cs typeface="+mn-cs"/>
            </a:endParaRPr>
          </a:p>
        </p:txBody>
      </p:sp>
      <p:sp>
        <p:nvSpPr>
          <p:cNvPr id="14" name="Title 1"/>
          <p:cNvSpPr txBox="1">
            <a:spLocks/>
          </p:cNvSpPr>
          <p:nvPr/>
        </p:nvSpPr>
        <p:spPr>
          <a:xfrm>
            <a:off x="165370" y="1005964"/>
            <a:ext cx="4431356"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b="1" i="1" dirty="0">
                <a:solidFill>
                  <a:srgbClr val="214965"/>
                </a:solidFill>
              </a:rPr>
              <a:t>DIFFERENT TOOLS AND METHODS AS STARTING POINTS FOR INNOVATION SUPPORT DIFFERENT KINDS OF INNOVATION ACTIVITY</a:t>
            </a:r>
            <a:endParaRPr lang="en-US" sz="1600" b="1" i="1" dirty="0">
              <a:solidFill>
                <a:srgbClr val="214965"/>
              </a:solidFill>
            </a:endParaRPr>
          </a:p>
        </p:txBody>
      </p:sp>
      <p:cxnSp>
        <p:nvCxnSpPr>
          <p:cNvPr id="15" name="Straight Connector 14">
            <a:extLst>
              <a:ext uri="{FF2B5EF4-FFF2-40B4-BE49-F238E27FC236}">
                <a16:creationId xmlns:a16="http://schemas.microsoft.com/office/drawing/2014/main" id="{2D3452EC-B89C-4896-8A40-5E5A33ABD851}"/>
              </a:ext>
            </a:extLst>
          </p:cNvPr>
          <p:cNvCxnSpPr/>
          <p:nvPr/>
        </p:nvCxnSpPr>
        <p:spPr>
          <a:xfrm>
            <a:off x="1081986" y="889957"/>
            <a:ext cx="17145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A6C7408B-3DD1-49A1-BA45-1FB08F95F355}"/>
              </a:ext>
            </a:extLst>
          </p:cNvPr>
          <p:cNvSpPr/>
          <p:nvPr/>
        </p:nvSpPr>
        <p:spPr>
          <a:xfrm>
            <a:off x="182880" y="6540879"/>
            <a:ext cx="4579163" cy="230832"/>
          </a:xfrm>
          <a:prstGeom prst="rect">
            <a:avLst/>
          </a:prstGeom>
          <a:solidFill>
            <a:schemeClr val="bg1"/>
          </a:solidFill>
          <a:ln>
            <a:noFill/>
          </a:ln>
        </p:spPr>
        <p:txBody>
          <a:bodyPr wrap="square">
            <a:spAutoFit/>
          </a:bodyPr>
          <a:lstStyle/>
          <a:p>
            <a:pPr lvl="0">
              <a:lnSpc>
                <a:spcPct val="90000"/>
              </a:lnSpc>
              <a:spcBef>
                <a:spcPts val="1000"/>
              </a:spcBef>
              <a:defRPr/>
            </a:pPr>
            <a:r>
              <a:rPr lang="en-US" sz="1000" spc="100" dirty="0">
                <a:solidFill>
                  <a:schemeClr val="accent1">
                    <a:lumMod val="50000"/>
                  </a:schemeClr>
                </a:solidFill>
                <a:latin typeface="Lato" panose="020F0502020204030203" pitchFamily="34" charset="0"/>
              </a:rPr>
              <a:t>AIG EXPERT GROUP MEETING IN PARIS</a:t>
            </a:r>
          </a:p>
        </p:txBody>
      </p:sp>
      <p:sp>
        <p:nvSpPr>
          <p:cNvPr id="17" name="Title 1"/>
          <p:cNvSpPr txBox="1">
            <a:spLocks/>
          </p:cNvSpPr>
          <p:nvPr/>
        </p:nvSpPr>
        <p:spPr>
          <a:xfrm>
            <a:off x="7756392" y="5374006"/>
            <a:ext cx="4431356"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b="1" i="1" dirty="0">
                <a:solidFill>
                  <a:srgbClr val="214965"/>
                </a:solidFill>
              </a:rPr>
              <a:t>HOW YOU GENERATE DATA IS AS IMPORTANT AT WHAT KIND OF DATA IS GENERATED…</a:t>
            </a:r>
            <a:endParaRPr lang="en-US" sz="1600" b="1" i="1" dirty="0">
              <a:solidFill>
                <a:srgbClr val="214965"/>
              </a:solidFill>
            </a:endParaRPr>
          </a:p>
        </p:txBody>
      </p:sp>
    </p:spTree>
    <p:extLst>
      <p:ext uri="{BB962C8B-B14F-4D97-AF65-F5344CB8AC3E}">
        <p14:creationId xmlns:p14="http://schemas.microsoft.com/office/powerpoint/2010/main" val="1642142732"/>
      </p:ext>
    </p:extLst>
  </p:cSld>
  <p:clrMapOvr>
    <a:masterClrMapping/>
  </p:clrMapOvr>
</p:sld>
</file>

<file path=ppt/theme/theme1.xml><?xml version="1.0" encoding="utf-8"?>
<a:theme xmlns:a="http://schemas.openxmlformats.org/drawingml/2006/main" name="Office Theme">
  <a:themeElements>
    <a:clrScheme name="OPSI v 1.0">
      <a:dk1>
        <a:srgbClr val="16222B"/>
      </a:dk1>
      <a:lt1>
        <a:sysClr val="window" lastClr="FFFFFF"/>
      </a:lt1>
      <a:dk2>
        <a:srgbClr val="4B4B4A"/>
      </a:dk2>
      <a:lt2>
        <a:srgbClr val="D7ADCE"/>
      </a:lt2>
      <a:accent1>
        <a:srgbClr val="BE92BE"/>
      </a:accent1>
      <a:accent2>
        <a:srgbClr val="7684B2"/>
      </a:accent2>
      <a:accent3>
        <a:srgbClr val="4E6891"/>
      </a:accent3>
      <a:accent4>
        <a:srgbClr val="34537F"/>
      </a:accent4>
      <a:accent5>
        <a:srgbClr val="214965"/>
      </a:accent5>
      <a:accent6>
        <a:srgbClr val="1D3748"/>
      </a:accent6>
      <a:hlink>
        <a:srgbClr val="0563C1"/>
      </a:hlink>
      <a:folHlink>
        <a:srgbClr val="954F72"/>
      </a:folHlink>
    </a:clrScheme>
    <a:fontScheme name="OPSI">
      <a:majorFont>
        <a:latin typeface="Lato Black"/>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24211</TotalTime>
  <Words>1650</Words>
  <Application>Microsoft Office PowerPoint</Application>
  <PresentationFormat>Widescreen</PresentationFormat>
  <Paragraphs>217</Paragraphs>
  <Slides>25</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Arial Narrow</vt:lpstr>
      <vt:lpstr>Calibri</vt:lpstr>
      <vt:lpstr>Calibri Light</vt:lpstr>
      <vt:lpstr>Lato</vt:lpstr>
      <vt:lpstr>Lato Black</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Mohnish Sapra</dc:creator>
  <cp:lastModifiedBy>Ava</cp:lastModifiedBy>
  <cp:revision>350</cp:revision>
  <dcterms:created xsi:type="dcterms:W3CDTF">2017-06-28T06:04:50Z</dcterms:created>
  <dcterms:modified xsi:type="dcterms:W3CDTF">2019-11-15T06:12:28Z</dcterms:modified>
</cp:coreProperties>
</file>