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714" r:id="rId3"/>
    <p:sldMasterId id="2147483681" r:id="rId4"/>
    <p:sldMasterId id="2147483691" r:id="rId5"/>
    <p:sldMasterId id="2147483701" r:id="rId6"/>
  </p:sldMasterIdLst>
  <p:notesMasterIdLst>
    <p:notesMasterId r:id="rId27"/>
  </p:notesMasterIdLst>
  <p:handoutMasterIdLst>
    <p:handoutMasterId r:id="rId28"/>
  </p:handoutMasterIdLst>
  <p:sldIdLst>
    <p:sldId id="273" r:id="rId7"/>
    <p:sldId id="274" r:id="rId8"/>
    <p:sldId id="275" r:id="rId9"/>
    <p:sldId id="276" r:id="rId10"/>
    <p:sldId id="277" r:id="rId11"/>
    <p:sldId id="278" r:id="rId12"/>
    <p:sldId id="279" r:id="rId13"/>
    <p:sldId id="300" r:id="rId14"/>
    <p:sldId id="280" r:id="rId15"/>
    <p:sldId id="281" r:id="rId16"/>
    <p:sldId id="282" r:id="rId17"/>
    <p:sldId id="283" r:id="rId18"/>
    <p:sldId id="286" r:id="rId19"/>
    <p:sldId id="296" r:id="rId20"/>
    <p:sldId id="297" r:id="rId21"/>
    <p:sldId id="298" r:id="rId22"/>
    <p:sldId id="284" r:id="rId23"/>
    <p:sldId id="285" r:id="rId24"/>
    <p:sldId id="301" r:id="rId25"/>
    <p:sldId id="290" r:id="rId26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8" autoAdjust="0"/>
    <p:restoredTop sz="90465" autoAdjust="0"/>
  </p:normalViewPr>
  <p:slideViewPr>
    <p:cSldViewPr snapToGrid="0">
      <p:cViewPr varScale="1">
        <p:scale>
          <a:sx n="85" d="100"/>
          <a:sy n="85" d="100"/>
        </p:scale>
        <p:origin x="96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4470E-9002-4A51-894C-87F11CF0AB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5B7711-7928-4B0F-850E-977F8E4EB347}">
      <dgm:prSet phldrT="[Text]"/>
      <dgm:spPr/>
      <dgm:t>
        <a:bodyPr/>
        <a:lstStyle/>
        <a:p>
          <a:r>
            <a:rPr lang="en-US" dirty="0" smtClean="0"/>
            <a:t>Technology Assessment</a:t>
          </a:r>
          <a:endParaRPr lang="en-US" dirty="0"/>
        </a:p>
      </dgm:t>
    </dgm:pt>
    <dgm:pt modelId="{002C3944-46C9-4F4D-A215-861F1621CAC9}" type="parTrans" cxnId="{707E9EAF-15D2-4D25-A27B-4B3E790963DA}">
      <dgm:prSet/>
      <dgm:spPr/>
      <dgm:t>
        <a:bodyPr/>
        <a:lstStyle/>
        <a:p>
          <a:endParaRPr lang="en-US"/>
        </a:p>
      </dgm:t>
    </dgm:pt>
    <dgm:pt modelId="{B42CC3C6-51BA-47F2-B631-95C745466EED}" type="sibTrans" cxnId="{707E9EAF-15D2-4D25-A27B-4B3E790963DA}">
      <dgm:prSet/>
      <dgm:spPr/>
      <dgm:t>
        <a:bodyPr/>
        <a:lstStyle/>
        <a:p>
          <a:endParaRPr lang="en-US"/>
        </a:p>
      </dgm:t>
    </dgm:pt>
    <dgm:pt modelId="{090F89FE-E823-4D85-9885-3663CE9C3D2B}">
      <dgm:prSet phldrT="[Text]"/>
      <dgm:spPr/>
      <dgm:t>
        <a:bodyPr/>
        <a:lstStyle/>
        <a:p>
          <a:r>
            <a:rPr lang="en-US" dirty="0" smtClean="0"/>
            <a:t>Scientific Foresight</a:t>
          </a:r>
          <a:endParaRPr lang="en-US" dirty="0"/>
        </a:p>
      </dgm:t>
    </dgm:pt>
    <dgm:pt modelId="{C8260434-CF55-41B0-B2D9-DBD4D7400140}" type="parTrans" cxnId="{88450CD1-29B8-46DB-ABC5-626CCFFE0251}">
      <dgm:prSet/>
      <dgm:spPr/>
      <dgm:t>
        <a:bodyPr/>
        <a:lstStyle/>
        <a:p>
          <a:endParaRPr lang="en-US"/>
        </a:p>
      </dgm:t>
    </dgm:pt>
    <dgm:pt modelId="{3B07691A-9D98-4B88-8FC1-A82CE7BD1596}" type="sibTrans" cxnId="{88450CD1-29B8-46DB-ABC5-626CCFFE0251}">
      <dgm:prSet/>
      <dgm:spPr/>
      <dgm:t>
        <a:bodyPr/>
        <a:lstStyle/>
        <a:p>
          <a:endParaRPr lang="en-US"/>
        </a:p>
      </dgm:t>
    </dgm:pt>
    <dgm:pt modelId="{8095835C-A6B1-4181-BC64-B5875FDC00FC}" type="pres">
      <dgm:prSet presAssocID="{9464470E-9002-4A51-894C-87F11CF0ABA6}" presName="CompostProcess" presStyleCnt="0">
        <dgm:presLayoutVars>
          <dgm:dir/>
          <dgm:resizeHandles val="exact"/>
        </dgm:presLayoutVars>
      </dgm:prSet>
      <dgm:spPr/>
    </dgm:pt>
    <dgm:pt modelId="{6AABA5BE-3472-41F1-8A7A-B53E630D72B3}" type="pres">
      <dgm:prSet presAssocID="{9464470E-9002-4A51-894C-87F11CF0ABA6}" presName="arrow" presStyleLbl="bgShp" presStyleIdx="0" presStyleCnt="1" custLinFactNeighborX="65108"/>
      <dgm:spPr/>
    </dgm:pt>
    <dgm:pt modelId="{76EA1BD6-80CB-4716-A82B-E0CD320F2B99}" type="pres">
      <dgm:prSet presAssocID="{9464470E-9002-4A51-894C-87F11CF0ABA6}" presName="linearProcess" presStyleCnt="0"/>
      <dgm:spPr/>
    </dgm:pt>
    <dgm:pt modelId="{876EE02D-3BD2-4DB2-BAAF-4C426E0C9D67}" type="pres">
      <dgm:prSet presAssocID="{C95B7711-7928-4B0F-850E-977F8E4EB347}" presName="textNode" presStyleLbl="node1" presStyleIdx="0" presStyleCnt="2" custScaleX="121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27E3F-66B1-4967-8CA1-35608C9CC1FE}" type="pres">
      <dgm:prSet presAssocID="{B42CC3C6-51BA-47F2-B631-95C745466EED}" presName="sibTrans" presStyleCnt="0"/>
      <dgm:spPr/>
    </dgm:pt>
    <dgm:pt modelId="{6740C913-470F-4376-9053-6D07CCAE29F5}" type="pres">
      <dgm:prSet presAssocID="{090F89FE-E823-4D85-9885-3663CE9C3D2B}" presName="textNode" presStyleLbl="node1" presStyleIdx="1" presStyleCnt="2" custScaleX="10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E9EAF-15D2-4D25-A27B-4B3E790963DA}" srcId="{9464470E-9002-4A51-894C-87F11CF0ABA6}" destId="{C95B7711-7928-4B0F-850E-977F8E4EB347}" srcOrd="0" destOrd="0" parTransId="{002C3944-46C9-4F4D-A215-861F1621CAC9}" sibTransId="{B42CC3C6-51BA-47F2-B631-95C745466EED}"/>
    <dgm:cxn modelId="{3695A9AB-DCE0-4E36-BE85-8C8A8B8CA5C7}" type="presOf" srcId="{C95B7711-7928-4B0F-850E-977F8E4EB347}" destId="{876EE02D-3BD2-4DB2-BAAF-4C426E0C9D67}" srcOrd="0" destOrd="0" presId="urn:microsoft.com/office/officeart/2005/8/layout/hProcess9"/>
    <dgm:cxn modelId="{3523324E-B212-4A3D-A93F-A7AD9B0A5240}" type="presOf" srcId="{9464470E-9002-4A51-894C-87F11CF0ABA6}" destId="{8095835C-A6B1-4181-BC64-B5875FDC00FC}" srcOrd="0" destOrd="0" presId="urn:microsoft.com/office/officeart/2005/8/layout/hProcess9"/>
    <dgm:cxn modelId="{754F61EE-DF0D-489E-8EB2-69DC49A01C13}" type="presOf" srcId="{090F89FE-E823-4D85-9885-3663CE9C3D2B}" destId="{6740C913-470F-4376-9053-6D07CCAE29F5}" srcOrd="0" destOrd="0" presId="urn:microsoft.com/office/officeart/2005/8/layout/hProcess9"/>
    <dgm:cxn modelId="{88450CD1-29B8-46DB-ABC5-626CCFFE0251}" srcId="{9464470E-9002-4A51-894C-87F11CF0ABA6}" destId="{090F89FE-E823-4D85-9885-3663CE9C3D2B}" srcOrd="1" destOrd="0" parTransId="{C8260434-CF55-41B0-B2D9-DBD4D7400140}" sibTransId="{3B07691A-9D98-4B88-8FC1-A82CE7BD1596}"/>
    <dgm:cxn modelId="{ED661224-D31F-47C6-B9AB-A38A006339AC}" type="presParOf" srcId="{8095835C-A6B1-4181-BC64-B5875FDC00FC}" destId="{6AABA5BE-3472-41F1-8A7A-B53E630D72B3}" srcOrd="0" destOrd="0" presId="urn:microsoft.com/office/officeart/2005/8/layout/hProcess9"/>
    <dgm:cxn modelId="{89F3905D-15B6-4A4F-A83F-E82BFAE70175}" type="presParOf" srcId="{8095835C-A6B1-4181-BC64-B5875FDC00FC}" destId="{76EA1BD6-80CB-4716-A82B-E0CD320F2B99}" srcOrd="1" destOrd="0" presId="urn:microsoft.com/office/officeart/2005/8/layout/hProcess9"/>
    <dgm:cxn modelId="{D324FBA1-D9EB-4F45-BD7B-16FD7B986003}" type="presParOf" srcId="{76EA1BD6-80CB-4716-A82B-E0CD320F2B99}" destId="{876EE02D-3BD2-4DB2-BAAF-4C426E0C9D67}" srcOrd="0" destOrd="0" presId="urn:microsoft.com/office/officeart/2005/8/layout/hProcess9"/>
    <dgm:cxn modelId="{44BEF970-CC59-4BBB-A425-3F94AD1E40FB}" type="presParOf" srcId="{76EA1BD6-80CB-4716-A82B-E0CD320F2B99}" destId="{15127E3F-66B1-4967-8CA1-35608C9CC1FE}" srcOrd="1" destOrd="0" presId="urn:microsoft.com/office/officeart/2005/8/layout/hProcess9"/>
    <dgm:cxn modelId="{3BEF9305-9794-4263-8696-9146D6887DA8}" type="presParOf" srcId="{76EA1BD6-80CB-4716-A82B-E0CD320F2B99}" destId="{6740C913-470F-4376-9053-6D07CCAE29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14227" cy="489657"/>
          </a:xfrm>
          <a:prstGeom prst="rect">
            <a:avLst/>
          </a:prstGeom>
        </p:spPr>
        <p:txBody>
          <a:bodyPr vert="horz" lIns="90590" tIns="45293" rIns="90590" bIns="452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836" y="4"/>
            <a:ext cx="2914227" cy="489657"/>
          </a:xfrm>
          <a:prstGeom prst="rect">
            <a:avLst/>
          </a:prstGeom>
        </p:spPr>
        <p:txBody>
          <a:bodyPr vert="horz" lIns="90590" tIns="45293" rIns="90590" bIns="45293" rtlCol="0"/>
          <a:lstStyle>
            <a:lvl1pPr algn="r">
              <a:defRPr sz="1200"/>
            </a:lvl1pPr>
          </a:lstStyle>
          <a:p>
            <a:fld id="{40EE076F-9B07-4277-A712-E75BE9F0A286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284582"/>
            <a:ext cx="2914227" cy="489656"/>
          </a:xfrm>
          <a:prstGeom prst="rect">
            <a:avLst/>
          </a:prstGeom>
        </p:spPr>
        <p:txBody>
          <a:bodyPr vert="horz" lIns="90590" tIns="45293" rIns="90590" bIns="452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836" y="9284582"/>
            <a:ext cx="2914227" cy="489656"/>
          </a:xfrm>
          <a:prstGeom prst="rect">
            <a:avLst/>
          </a:prstGeom>
        </p:spPr>
        <p:txBody>
          <a:bodyPr vert="horz" lIns="90590" tIns="45293" rIns="90590" bIns="45293" rtlCol="0" anchor="b"/>
          <a:lstStyle>
            <a:lvl1pPr algn="r">
              <a:defRPr sz="1200"/>
            </a:lvl1pPr>
          </a:lstStyle>
          <a:p>
            <a:fld id="{FC7F93BA-DD51-4CAA-B1DF-8DA326707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02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4015" cy="490408"/>
          </a:xfrm>
          <a:prstGeom prst="rect">
            <a:avLst/>
          </a:prstGeom>
        </p:spPr>
        <p:txBody>
          <a:bodyPr vert="horz" lIns="90590" tIns="45293" rIns="90590" bIns="452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3"/>
            <a:ext cx="2914015" cy="490408"/>
          </a:xfrm>
          <a:prstGeom prst="rect">
            <a:avLst/>
          </a:prstGeom>
        </p:spPr>
        <p:txBody>
          <a:bodyPr vert="horz" lIns="90590" tIns="45293" rIns="90590" bIns="45293" rtlCol="0"/>
          <a:lstStyle>
            <a:lvl1pPr algn="r">
              <a:defRPr sz="1200"/>
            </a:lvl1pPr>
          </a:lstStyle>
          <a:p>
            <a:fld id="{61EDC56A-5EFB-4C9F-A37B-BFA4ADAE6ADE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2375"/>
            <a:ext cx="5861050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3" rIns="90590" bIns="452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590" tIns="45293" rIns="90590" bIns="4529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83834"/>
            <a:ext cx="2914015" cy="490406"/>
          </a:xfrm>
          <a:prstGeom prst="rect">
            <a:avLst/>
          </a:prstGeom>
        </p:spPr>
        <p:txBody>
          <a:bodyPr vert="horz" lIns="90590" tIns="45293" rIns="90590" bIns="452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4"/>
            <a:ext cx="2914015" cy="490406"/>
          </a:xfrm>
          <a:prstGeom prst="rect">
            <a:avLst/>
          </a:prstGeom>
        </p:spPr>
        <p:txBody>
          <a:bodyPr vert="horz" lIns="90590" tIns="45293" rIns="90590" bIns="45293" rtlCol="0" anchor="b"/>
          <a:lstStyle>
            <a:lvl1pPr algn="r">
              <a:defRPr sz="1200"/>
            </a:lvl1pPr>
          </a:lstStyle>
          <a:p>
            <a:fld id="{7D9125EA-9C0D-48A2-B0DF-41BD5667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25EA-9C0D-48A2-B0DF-41BD566785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5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25EA-9C0D-48A2-B0DF-41BD566785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25EA-9C0D-48A2-B0DF-41BD566785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25EA-9C0D-48A2-B0DF-41BD566785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6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25EA-9C0D-48A2-B0DF-41BD566785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8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945">
              <a:defRPr/>
            </a:pPr>
            <a:fld id="{FA46152D-6DF2-47EF-B162-EB57B1A30C7E}" type="slidenum">
              <a:rPr lang="fr-FR">
                <a:solidFill>
                  <a:prstClr val="black"/>
                </a:solidFill>
                <a:latin typeface="Lucida Sans"/>
              </a:rPr>
              <a:pPr defTabSz="452945">
                <a:defRPr/>
              </a:pPr>
              <a:t>20</a:t>
            </a:fld>
            <a:endParaRPr lang="fr-FR" dirty="0">
              <a:solidFill>
                <a:prstClr val="black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564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rs.sso.ep.parl.union.eu/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.png"/><Relationship Id="rId3" Type="http://schemas.openxmlformats.org/officeDocument/2006/relationships/hyperlink" Target="https://www.linkedin.com/company/european-parliamentary-research-service" TargetMode="External"/><Relationship Id="rId7" Type="http://schemas.openxmlformats.org/officeDocument/2006/relationships/hyperlink" Target="http://www.europarl.europa.eu/thinktank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https://twitter.com/EP_ThinkTank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epthinktank.eu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youtube.com/channel/UCpBeaEkpytvBHzHzcck0VyQ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3.png"/><Relationship Id="rId4" Type="http://schemas.openxmlformats.org/officeDocument/2006/relationships/hyperlink" Target="http://www.pinterest.com/epinfographics/eprs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linkedin.com/company/european-parliamentary-research-service" TargetMode="External"/><Relationship Id="rId18" Type="http://schemas.openxmlformats.org/officeDocument/2006/relationships/image" Target="../media/image1.png"/><Relationship Id="rId3" Type="http://schemas.openxmlformats.org/officeDocument/2006/relationships/image" Target="../media/image5.png"/><Relationship Id="rId21" Type="http://schemas.openxmlformats.org/officeDocument/2006/relationships/hyperlink" Target="https://epthinktank.eu/podcasts/" TargetMode="External"/><Relationship Id="rId7" Type="http://schemas.openxmlformats.org/officeDocument/2006/relationships/hyperlink" Target="https://epthinktank.eu/author/stoablogger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hyperlink" Target="mailto:stoa@europarl.europa.eu" TargetMode="External"/><Relationship Id="rId16" Type="http://schemas.openxmlformats.org/officeDocument/2006/relationships/hyperlink" Target="https://www.pinterest.com/epinfographics/eprs/" TargetMode="External"/><Relationship Id="rId20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sciencemediahub.eu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europarl.europa.eu/stoa/en/home/highlights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twitter.com/ep_sciencetech" TargetMode="Externa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://www.youtube.com/user/MySTOA" TargetMode="External"/><Relationship Id="rId22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linkedin.com/company/european-parliamentary-research-service" TargetMode="External"/><Relationship Id="rId18" Type="http://schemas.openxmlformats.org/officeDocument/2006/relationships/image" Target="../media/image1.png"/><Relationship Id="rId3" Type="http://schemas.openxmlformats.org/officeDocument/2006/relationships/image" Target="../media/image5.png"/><Relationship Id="rId21" Type="http://schemas.openxmlformats.org/officeDocument/2006/relationships/hyperlink" Target="https://epthinktank.eu/podcasts/" TargetMode="External"/><Relationship Id="rId7" Type="http://schemas.openxmlformats.org/officeDocument/2006/relationships/hyperlink" Target="https://epthinktank.eu/author/stoablogger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hyperlink" Target="mailto:stoa@europarl.europa.eu" TargetMode="External"/><Relationship Id="rId16" Type="http://schemas.openxmlformats.org/officeDocument/2006/relationships/hyperlink" Target="https://www.pinterest.com/epinfographics/eprs/" TargetMode="External"/><Relationship Id="rId20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sciencemediahub.eu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europarl.europa.eu/stoa/en/home/highlights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twitter.com/ep_sciencetech" TargetMode="Externa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://www.youtube.com/user/MySTOA" TargetMode="External"/><Relationship Id="rId22" Type="http://schemas.openxmlformats.org/officeDocument/2006/relationships/image" Target="../media/image16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A01F-9A56-47B8-84D1-4641C4892C40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57CC-E9E2-4889-B803-98A580F9E59D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6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0108-6870-4D6B-8F12-EA06E1371DD0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5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PRS Main Title_Institu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8229" y="3415078"/>
            <a:ext cx="7595487" cy="936173"/>
          </a:xfrm>
        </p:spPr>
        <p:txBody>
          <a:bodyPr/>
          <a:lstStyle>
            <a:lvl1pPr algn="r">
              <a:def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itchFamily="34" charset="0"/>
                <a:ea typeface="+mj-ea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98227" y="4416031"/>
            <a:ext cx="7595488" cy="69668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000"/>
              </a:buClr>
              <a:buSzPct val="100000"/>
              <a:buFont typeface="Lucida Sans Unicode" pitchFamily="34" charset="0"/>
              <a:buNone/>
              <a:tabLst/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yriad Pro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8549217" y="5146676"/>
            <a:ext cx="2844800" cy="365125"/>
          </a:xfrm>
        </p:spPr>
        <p:txBody>
          <a:bodyPr/>
          <a:lstStyle>
            <a:lvl1pPr algn="r">
              <a:defRPr lang="fr-FR" sz="1300" kern="1200">
                <a:solidFill>
                  <a:schemeClr val="tx1"/>
                </a:solidFill>
                <a:latin typeface="Myriad Pro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F5B7EEEA-2F5D-4596-85F0-E06F6E5D7052}" type="datetime1">
              <a:rPr lang="fr-FR" smtClean="0"/>
              <a:t>13/11/2019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20675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PRS Main Title_Institu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8229" y="3415078"/>
            <a:ext cx="7595487" cy="936173"/>
          </a:xfrm>
        </p:spPr>
        <p:txBody>
          <a:bodyPr/>
          <a:lstStyle>
            <a:lvl1pPr algn="r">
              <a:def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itchFamily="34" charset="0"/>
                <a:ea typeface="+mj-ea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98227" y="4416031"/>
            <a:ext cx="7595488" cy="69668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000"/>
              </a:buClr>
              <a:buSzPct val="100000"/>
              <a:buFont typeface="Lucida Sans Unicode" pitchFamily="34" charset="0"/>
              <a:buNone/>
              <a:tabLst/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yriad Pro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8549217" y="5146676"/>
            <a:ext cx="2844800" cy="365125"/>
          </a:xfrm>
        </p:spPr>
        <p:txBody>
          <a:bodyPr/>
          <a:lstStyle>
            <a:lvl1pPr algn="r">
              <a:defRPr lang="fr-FR" sz="1300" kern="1200">
                <a:solidFill>
                  <a:schemeClr val="tx1"/>
                </a:solidFill>
                <a:latin typeface="Myriad Pro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099C8D75-A661-47D0-8423-5CC94BA90BB3}" type="datetime1">
              <a:rPr lang="fr-FR" smtClean="0"/>
              <a:t>13/11/2019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20675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4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6933" y="1112838"/>
            <a:ext cx="3945467" cy="673100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5083D-E7C0-40E0-A077-9FA339E9206E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 bwMode="auto">
          <a:xfrm>
            <a:off x="897467" y="2232025"/>
            <a:ext cx="10496551" cy="31575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1</a:t>
            </a:r>
          </a:p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2</a:t>
            </a:r>
            <a:endParaRPr lang="en-GB" altLang="en-US" dirty="0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3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PR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527175" indent="-228600">
              <a:buFont typeface="Lucida Sans Unicode" pitchFamily="34" charset="0"/>
              <a:buChar char="›"/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 marL="2695575" indent="-228600">
              <a:buFont typeface="Arial" pitchFamily="34" charset="0"/>
              <a:buChar char="•"/>
              <a:defRPr sz="1600">
                <a:latin typeface="Lucida Sans Unicode" pitchFamily="34" charset="0"/>
                <a:cs typeface="Lucida Sans Unicode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4BAB-4C79-49C9-9DD5-DA4984DCA348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40FE-5349-4C61-9F6A-72B08571F3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60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31443-3875-4464-AEC9-E4459756DB42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20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PR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90701"/>
            <a:ext cx="5384800" cy="43354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09751"/>
            <a:ext cx="5384800" cy="431641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9131-9624-47B9-8884-0262E8E7335E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8A6F-51E9-43EF-B385-1418512C9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6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P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5386917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800225"/>
            <a:ext cx="5389033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EB10-B0CC-4678-9C06-2B8F6F246F8D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E86B-9E5B-4F59-A5FF-5A9F5C5597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37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R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Espace réservé du contenu 10"/>
          <p:cNvSpPr>
            <a:spLocks noGrp="1"/>
          </p:cNvSpPr>
          <p:nvPr>
            <p:ph sz="quarter" idx="17"/>
          </p:nvPr>
        </p:nvSpPr>
        <p:spPr>
          <a:xfrm>
            <a:off x="649184" y="1790700"/>
            <a:ext cx="5280000" cy="2000251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8" name="Espace réservé du contenu 10"/>
          <p:cNvSpPr>
            <a:spLocks noGrp="1"/>
          </p:cNvSpPr>
          <p:nvPr>
            <p:ph sz="quarter" idx="18"/>
          </p:nvPr>
        </p:nvSpPr>
        <p:spPr>
          <a:xfrm>
            <a:off x="6156695" y="180022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4C51-5DE6-40B3-8FD1-3A25CFFEBE89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D72B-373A-4C7D-8539-E41DFBACF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Espace réservé du contenu 10"/>
          <p:cNvSpPr>
            <a:spLocks noGrp="1"/>
          </p:cNvSpPr>
          <p:nvPr>
            <p:ph sz="quarter" idx="24"/>
          </p:nvPr>
        </p:nvSpPr>
        <p:spPr>
          <a:xfrm>
            <a:off x="6169395" y="402907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5"/>
          </p:nvPr>
        </p:nvSpPr>
        <p:spPr>
          <a:xfrm>
            <a:off x="644895" y="4019550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663C-0731-40CA-8E29-83FCBF4DEC03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1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RS Content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01" y="1171575"/>
            <a:ext cx="4011084" cy="1006475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162051"/>
            <a:ext cx="6815667" cy="496411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171701"/>
            <a:ext cx="4011084" cy="3954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F0B6-34B5-4747-8A82-979BF3FAB555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6161-F37F-4E6C-973F-78CC95898F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45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RS 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6217" y="62865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6217" y="20224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6217" y="120491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E0E9-1368-47B4-B4C2-C64D90D49FDE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37D-FF06-42AE-98F2-DE4AF985B5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1901826" y="6424613"/>
            <a:ext cx="514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5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ran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6347393" y="2067694"/>
          <a:ext cx="5857838" cy="33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21">
                  <a:extLst>
                    <a:ext uri="{9D8B030D-6E8A-4147-A177-3AD203B41FA5}">
                      <a16:colId xmlns:a16="http://schemas.microsoft.com/office/drawing/2014/main" xmlns="" val="2165754262"/>
                    </a:ext>
                  </a:extLst>
                </a:gridCol>
                <a:gridCol w="5297217">
                  <a:extLst>
                    <a:ext uri="{9D8B030D-6E8A-4147-A177-3AD203B41FA5}">
                      <a16:colId xmlns:a16="http://schemas.microsoft.com/office/drawing/2014/main" xmlns="" val="965333194"/>
                    </a:ext>
                  </a:extLst>
                </a:gridCol>
              </a:tblGrid>
              <a:tr h="3665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2"/>
                        </a:rPr>
                        <a:t>@</a:t>
                      </a: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2"/>
                        </a:rPr>
                        <a:t>EP_ThinkTank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121029"/>
                  </a:ext>
                </a:extLst>
              </a:tr>
              <a:tr h="4582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3"/>
                        </a:rPr>
                        <a:t>www.linkedin.com/company/european-parliamentary-research-service</a:t>
                      </a:r>
                      <a:endParaRPr lang="en-GB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9839083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www.pinterest.com/epinfographics/eprs/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1074601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www.youtube.com/channel/UCpBeaEkpytvBHzHzcck0VyQ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0167104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6"/>
                        </a:rPr>
                        <a:t>www.epthinktank.eu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8141957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www.europarl.europa.eu/thinktank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654788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  <a:hlinkClick r:id="rId8"/>
                        </a:rPr>
                        <a:t>www.eprs.sso.ep.parl.union.eu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32426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Myriad Pro" pitchFamily="34" charset="0"/>
                          <a:ea typeface="+mn-ea"/>
                          <a:cs typeface="Arial" pitchFamily="34" charset="0"/>
                        </a:rPr>
                        <a:t>eprs@europarl.europa.eu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Myriad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788089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200" dirty="0" err="1" smtClean="0">
                          <a:latin typeface="Myriad Pro" pitchFamily="34" charset="0"/>
                        </a:rPr>
                        <a:t>Members</a:t>
                      </a:r>
                      <a:r>
                        <a:rPr lang="fr-FR" altLang="en-US" sz="1200" dirty="0" smtClean="0">
                          <a:latin typeface="Myriad Pro" pitchFamily="34" charset="0"/>
                        </a:rPr>
                        <a:t>’</a:t>
                      </a:r>
                      <a:r>
                        <a:rPr lang="fr-FR" altLang="en-US" sz="1200" baseline="0" dirty="0" smtClean="0">
                          <a:latin typeface="Myriad Pro" pitchFamily="34" charset="0"/>
                        </a:rPr>
                        <a:t> H</a:t>
                      </a:r>
                      <a:r>
                        <a:rPr lang="fr-FR" altLang="en-US" sz="1200" dirty="0" smtClean="0">
                          <a:latin typeface="Myriad Pro" pitchFamily="34" charset="0"/>
                        </a:rPr>
                        <a:t>otline:  </a:t>
                      </a:r>
                      <a:r>
                        <a:rPr lang="en-GB" altLang="en-US" sz="1200" dirty="0" smtClean="0">
                          <a:latin typeface="Myriad Pro" pitchFamily="34" charset="0"/>
                        </a:rPr>
                        <a:t>88100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7946603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 userDrawn="1"/>
        </p:nvGrpSpPr>
        <p:grpSpPr>
          <a:xfrm>
            <a:off x="6228313" y="2086902"/>
            <a:ext cx="660400" cy="3352537"/>
            <a:chOff x="5437360" y="1476282"/>
            <a:chExt cx="495300" cy="3345042"/>
          </a:xfrm>
        </p:grpSpPr>
        <p:pic>
          <p:nvPicPr>
            <p:cNvPr id="11" name="Picture 1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29" y="4480011"/>
              <a:ext cx="3349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816" y="4137749"/>
              <a:ext cx="3063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879" y="3783768"/>
              <a:ext cx="322263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591" y="3043549"/>
              <a:ext cx="350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1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2" t="31014" r="60357" b="64445"/>
            <a:stretch/>
          </p:blipFill>
          <p:spPr bwMode="auto">
            <a:xfrm>
              <a:off x="5494627" y="3359658"/>
              <a:ext cx="3807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210" y="1476282"/>
              <a:ext cx="3556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867" y="1930918"/>
              <a:ext cx="268287" cy="26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360" y="2729103"/>
              <a:ext cx="4953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548" y="2334122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18" y="0"/>
            <a:ext cx="2116517" cy="1260000"/>
          </a:xfrm>
          <a:prstGeom prst="rect">
            <a:avLst/>
          </a:prstGeom>
        </p:spPr>
      </p:pic>
      <p:pic>
        <p:nvPicPr>
          <p:cNvPr id="40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20675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e la date 3"/>
          <p:cNvSpPr txBox="1">
            <a:spLocks/>
          </p:cNvSpPr>
          <p:nvPr userDrawn="1"/>
        </p:nvSpPr>
        <p:spPr>
          <a:xfrm>
            <a:off x="1524000" y="6406474"/>
            <a:ext cx="599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EPRS | 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42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2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4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0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2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5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8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FD3F-7F27-4684-91C7-0C5726CDABCE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53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5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8229" y="3415078"/>
            <a:ext cx="7595487" cy="936173"/>
          </a:xfrm>
        </p:spPr>
        <p:txBody>
          <a:bodyPr/>
          <a:lstStyle>
            <a:lvl1pPr algn="r">
              <a:def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itchFamily="34" charset="0"/>
                <a:ea typeface="+mj-ea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98227" y="4416031"/>
            <a:ext cx="7595488" cy="69668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000"/>
              </a:buClr>
              <a:buSzPct val="100000"/>
              <a:buFont typeface="Lucida Sans Unicode" pitchFamily="34" charset="0"/>
              <a:buNone/>
              <a:tabLst/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yriad Pro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8549217" y="5146676"/>
            <a:ext cx="2844800" cy="365125"/>
          </a:xfrm>
        </p:spPr>
        <p:txBody>
          <a:bodyPr/>
          <a:lstStyle>
            <a:lvl1pPr algn="r">
              <a:defRPr lang="fr-FR" sz="1300" kern="1200">
                <a:solidFill>
                  <a:schemeClr val="tx1"/>
                </a:solidFill>
                <a:latin typeface="Myriad Pro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346AA5B0-9C67-4B59-89CD-121DC4211178}" type="datetime1">
              <a:rPr lang="fr-FR" smtClean="0"/>
              <a:t>13/11/2019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889687" y="1013255"/>
            <a:ext cx="7545859" cy="98030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accent5"/>
              </a:buClr>
              <a:buFont typeface="Lucida Sans Unicode" pitchFamily="34" charset="0"/>
              <a:buChar char="―"/>
            </a:pPr>
            <a:endParaRPr lang="en-GB" sz="20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316885" y="658449"/>
            <a:ext cx="9336220" cy="526261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STOA</a:t>
            </a:r>
            <a:r>
              <a:rPr lang="fr-FR" sz="2400" baseline="0" dirty="0" smtClean="0">
                <a:solidFill>
                  <a:srgbClr val="01447B"/>
                </a:solidFill>
                <a:latin typeface="+mn-lt"/>
              </a:rPr>
              <a:t> | Panel for the Future of Science and Technology</a:t>
            </a:r>
            <a:endParaRPr lang="en-GB" sz="2400" dirty="0" err="1" smtClean="0">
              <a:solidFill>
                <a:srgbClr val="01447B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48348"/>
            <a:ext cx="12193057" cy="609653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1524000" y="6406474"/>
            <a:ext cx="599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EPRS | 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9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6933" y="1112838"/>
            <a:ext cx="3945467" cy="673100"/>
          </a:xfrm>
        </p:spPr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2D14E-1054-442C-864B-D5D65D36A22A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 bwMode="auto">
          <a:xfrm>
            <a:off x="897467" y="2232025"/>
            <a:ext cx="10496551" cy="31575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1</a:t>
            </a:r>
          </a:p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619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1200"/>
              </a:spcAft>
              <a:defRPr baseline="0">
                <a:solidFill>
                  <a:srgbClr val="44546A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527175" indent="-228600">
              <a:buFont typeface="Lucida Sans Unicode" pitchFamily="34" charset="0"/>
              <a:buChar char="›"/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 marL="2695575" indent="-228600">
              <a:buFont typeface="Arial" pitchFamily="34" charset="0"/>
              <a:buChar char="•"/>
              <a:defRPr sz="1600">
                <a:latin typeface="Lucida Sans Unicode" pitchFamily="34" charset="0"/>
                <a:cs typeface="Lucida Sans Unicode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C381-82E7-411F-B4AD-EFF395027D30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40FE-5349-4C61-9F6A-72B08571F3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99" y="1790701"/>
            <a:ext cx="3547764" cy="414878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3513" y="1820815"/>
            <a:ext cx="3492844" cy="41186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5EF0-D8B6-4BC4-A41E-5AE409673DDE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8A6F-51E9-43EF-B385-1418512C9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3"/>
          </p:nvPr>
        </p:nvSpPr>
        <p:spPr>
          <a:xfrm>
            <a:off x="8122506" y="1820815"/>
            <a:ext cx="3459895" cy="41186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7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P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5386917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800225"/>
            <a:ext cx="5389033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5F92-6867-4BCA-9387-ABB266F5F3E9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E86B-9E5B-4F59-A5FF-5A9F5C5597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R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Espace réservé du contenu 10"/>
          <p:cNvSpPr>
            <a:spLocks noGrp="1"/>
          </p:cNvSpPr>
          <p:nvPr>
            <p:ph sz="quarter" idx="17"/>
          </p:nvPr>
        </p:nvSpPr>
        <p:spPr>
          <a:xfrm>
            <a:off x="649184" y="1790700"/>
            <a:ext cx="5280000" cy="2000251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8" name="Espace réservé du contenu 10"/>
          <p:cNvSpPr>
            <a:spLocks noGrp="1"/>
          </p:cNvSpPr>
          <p:nvPr>
            <p:ph sz="quarter" idx="18"/>
          </p:nvPr>
        </p:nvSpPr>
        <p:spPr>
          <a:xfrm>
            <a:off x="6156695" y="180022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F80-3F51-4DE8-AA9E-8A56E9E1883F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D72B-373A-4C7D-8539-E41DFBACF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Espace réservé du contenu 10"/>
          <p:cNvSpPr>
            <a:spLocks noGrp="1"/>
          </p:cNvSpPr>
          <p:nvPr>
            <p:ph sz="quarter" idx="24"/>
          </p:nvPr>
        </p:nvSpPr>
        <p:spPr>
          <a:xfrm>
            <a:off x="6169395" y="402907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5"/>
          </p:nvPr>
        </p:nvSpPr>
        <p:spPr>
          <a:xfrm>
            <a:off x="644895" y="4019550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220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7D9-04CE-4E37-851D-0915E30976CB}" type="datetime1">
              <a:rPr lang="fr-FR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1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RS Content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01" y="1171575"/>
            <a:ext cx="4011084" cy="1006475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162051"/>
            <a:ext cx="6815667" cy="496411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171701"/>
            <a:ext cx="4011084" cy="3954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6C73-7236-415B-B401-69719667E861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6161-F37F-4E6C-973F-78CC95898F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9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RS 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6217" y="62865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6217" y="20224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6217" y="120491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8907-9658-4A7A-B7E2-FF3E29864BAA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37D-FF06-42AE-98F2-DE4AF985B5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74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ran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 userDrawn="1"/>
        </p:nvGrpSpPr>
        <p:grpSpPr>
          <a:xfrm>
            <a:off x="6548760" y="4784903"/>
            <a:ext cx="4745493" cy="739671"/>
            <a:chOff x="4729341" y="3105246"/>
            <a:chExt cx="3559120" cy="739671"/>
          </a:xfrm>
        </p:grpSpPr>
        <p:sp>
          <p:nvSpPr>
            <p:cNvPr id="7" name="TextBox 25"/>
            <p:cNvSpPr txBox="1">
              <a:spLocks noChangeArrowheads="1"/>
            </p:cNvSpPr>
            <p:nvPr userDrawn="1"/>
          </p:nvSpPr>
          <p:spPr bwMode="auto">
            <a:xfrm>
              <a:off x="5186486" y="3105246"/>
              <a:ext cx="3101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kern="1200" dirty="0" smtClean="0">
                  <a:solidFill>
                    <a:schemeClr val="tx1"/>
                  </a:solidFill>
                  <a:latin typeface="Myriad Pro" pitchFamily="34" charset="0"/>
                  <a:ea typeface="+mn-ea"/>
                  <a:cs typeface="Arial" pitchFamily="34" charset="0"/>
                  <a:hlinkClick r:id="rId2"/>
                </a:rPr>
                <a:t>stoa@europarl.europa.eu</a:t>
              </a:r>
              <a:endParaRPr lang="en-GB" sz="12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1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341" y="3503604"/>
              <a:ext cx="3349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866" y="3127369"/>
              <a:ext cx="3063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3"/>
            <p:cNvSpPr>
              <a:spLocks noChangeArrowheads="1"/>
            </p:cNvSpPr>
            <p:nvPr userDrawn="1"/>
          </p:nvSpPr>
          <p:spPr bwMode="auto">
            <a:xfrm>
              <a:off x="5186486" y="3506733"/>
              <a:ext cx="25273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 kern="1200" dirty="0" err="1" smtClean="0">
                  <a:solidFill>
                    <a:srgbClr val="01447B"/>
                  </a:solidFill>
                  <a:latin typeface="Myriad Pro" pitchFamily="34" charset="0"/>
                  <a:ea typeface="+mn-ea"/>
                  <a:cs typeface="Arial" pitchFamily="34" charset="0"/>
                </a:rPr>
                <a:t>Telephone</a:t>
              </a:r>
              <a:r>
                <a:rPr lang="fr-FR" altLang="en-US" sz="1200" kern="1200" dirty="0" smtClean="0">
                  <a:solidFill>
                    <a:srgbClr val="01447B"/>
                  </a:solidFill>
                  <a:latin typeface="Myriad Pro" pitchFamily="34" charset="0"/>
                  <a:ea typeface="+mn-ea"/>
                  <a:cs typeface="Arial" pitchFamily="34" charset="0"/>
                </a:rPr>
                <a:t>:  +32 2 28 41629</a:t>
              </a:r>
              <a:endParaRPr lang="en-GB" altLang="en-US" sz="1200" kern="1200" dirty="0">
                <a:solidFill>
                  <a:srgbClr val="01447B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 userDrawn="1"/>
        </p:nvGrpSpPr>
        <p:grpSpPr>
          <a:xfrm>
            <a:off x="6463667" y="1191641"/>
            <a:ext cx="5014132" cy="1269453"/>
            <a:chOff x="4673912" y="1239720"/>
            <a:chExt cx="3760599" cy="1269453"/>
          </a:xfrm>
        </p:grpSpPr>
        <p:sp>
          <p:nvSpPr>
            <p:cNvPr id="2" name="TextBox 23"/>
            <p:cNvSpPr txBox="1">
              <a:spLocks noChangeArrowheads="1"/>
            </p:cNvSpPr>
            <p:nvPr userDrawn="1"/>
          </p:nvSpPr>
          <p:spPr bwMode="auto">
            <a:xfrm>
              <a:off x="5170611" y="1364877"/>
              <a:ext cx="3011543" cy="277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latin typeface="Myriad Pro" pitchFamily="34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fr-FR" sz="1200" dirty="0" smtClean="0">
                  <a:solidFill>
                    <a:srgbClr val="147AC1"/>
                  </a:solidFill>
                  <a:hlinkClick r:id="rId5"/>
                </a:rPr>
                <a:t>www.europarl.europa.eu/stoa</a:t>
              </a:r>
              <a:endParaRPr lang="en-GB" sz="1200" dirty="0" smtClean="0">
                <a:solidFill>
                  <a:srgbClr val="147AC1"/>
                </a:solidFill>
              </a:endParaRPr>
            </a:p>
          </p:txBody>
        </p:sp>
        <p:sp>
          <p:nvSpPr>
            <p:cNvPr id="6" name="TextBox 24"/>
            <p:cNvSpPr txBox="1">
              <a:spLocks noChangeArrowheads="1"/>
            </p:cNvSpPr>
            <p:nvPr userDrawn="1"/>
          </p:nvSpPr>
          <p:spPr bwMode="auto">
            <a:xfrm>
              <a:off x="5170611" y="1794581"/>
              <a:ext cx="2939310" cy="277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kern="1200" dirty="0" smtClean="0">
                  <a:solidFill>
                    <a:srgbClr val="147AC1"/>
                  </a:solidFill>
                  <a:latin typeface="Myriad Pro" pitchFamily="34" charset="0"/>
                  <a:ea typeface="+mn-ea"/>
                  <a:cs typeface="Arial" pitchFamily="34" charset="0"/>
                  <a:hlinkClick r:id="rId6"/>
                </a:rPr>
                <a:t>www.sciencemediahub.eu</a:t>
              </a:r>
              <a:endParaRPr lang="en-GB" sz="1200" kern="1200" dirty="0" smtClean="0">
                <a:solidFill>
                  <a:srgbClr val="147AC1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23"/>
            <p:cNvSpPr txBox="1">
              <a:spLocks noChangeArrowheads="1"/>
            </p:cNvSpPr>
            <p:nvPr userDrawn="1"/>
          </p:nvSpPr>
          <p:spPr bwMode="auto">
            <a:xfrm>
              <a:off x="5170611" y="2230648"/>
              <a:ext cx="3263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latin typeface="Myriad Pro" pitchFamily="34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fr-FR" sz="1200" dirty="0" smtClean="0">
                  <a:solidFill>
                    <a:srgbClr val="01447B"/>
                  </a:solidFill>
                  <a:hlinkClick r:id="rId7"/>
                </a:rPr>
                <a:t>www.epthinktank.eu/author/stoablogger</a:t>
              </a:r>
              <a:endParaRPr lang="en-GB" sz="1200" dirty="0" smtClean="0">
                <a:solidFill>
                  <a:srgbClr val="01447B"/>
                </a:solidFill>
              </a:endParaRPr>
            </a:p>
          </p:txBody>
        </p:sp>
        <p:pic>
          <p:nvPicPr>
            <p:cNvPr id="13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16" y="2185323"/>
              <a:ext cx="350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2" t="31014" r="60357" b="64445"/>
            <a:stretch/>
          </p:blipFill>
          <p:spPr bwMode="auto">
            <a:xfrm>
              <a:off x="4673912" y="1239720"/>
              <a:ext cx="3807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9" name="Group 2058"/>
          <p:cNvGrpSpPr/>
          <p:nvPr userDrawn="1"/>
        </p:nvGrpSpPr>
        <p:grpSpPr>
          <a:xfrm>
            <a:off x="6411553" y="2614352"/>
            <a:ext cx="6374211" cy="2063141"/>
            <a:chOff x="3959350" y="3699035"/>
            <a:chExt cx="4780658" cy="2063141"/>
          </a:xfrm>
        </p:grpSpPr>
        <p:sp>
          <p:nvSpPr>
            <p:cNvPr id="5" name="TextBox 22"/>
            <p:cNvSpPr txBox="1">
              <a:spLocks noChangeArrowheads="1"/>
            </p:cNvSpPr>
            <p:nvPr userDrawn="1"/>
          </p:nvSpPr>
          <p:spPr bwMode="auto">
            <a:xfrm>
              <a:off x="4520324" y="3722849"/>
              <a:ext cx="4123474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u="sng" dirty="0" smtClean="0">
                  <a:solidFill>
                    <a:srgbClr val="3084BF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0"/>
                </a:rPr>
                <a:t>@EP_ScienceTech</a:t>
              </a:r>
              <a:endParaRPr lang="en-GB" sz="1200" dirty="0" smtClean="0">
                <a:latin typeface="Myriad Pro" pitchFamily="34" charset="0"/>
              </a:endParaRPr>
            </a:p>
          </p:txBody>
        </p:sp>
        <p:pic>
          <p:nvPicPr>
            <p:cNvPr id="15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601" y="3699035"/>
              <a:ext cx="39336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569" y="4980571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22"/>
            <p:cNvSpPr txBox="1">
              <a:spLocks noChangeArrowheads="1"/>
            </p:cNvSpPr>
            <p:nvPr userDrawn="1"/>
          </p:nvSpPr>
          <p:spPr bwMode="auto">
            <a:xfrm>
              <a:off x="4520062" y="4868016"/>
              <a:ext cx="34043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dirty="0" smtClean="0">
                  <a:latin typeface="Myriad Pro" pitchFamily="34" charset="0"/>
                  <a:hlinkClick r:id="rId13"/>
                </a:rPr>
                <a:t>www.linkedin.com/company/european-parliamentary-research-service </a:t>
              </a:r>
              <a:endParaRPr lang="en-GB" sz="1200" dirty="0" smtClean="0">
                <a:latin typeface="Myriad Pro" pitchFamily="34" charset="0"/>
              </a:endParaRPr>
            </a:p>
          </p:txBody>
        </p:sp>
        <p:sp>
          <p:nvSpPr>
            <p:cNvPr id="21" name="TextBox 22"/>
            <p:cNvSpPr txBox="1">
              <a:spLocks noChangeArrowheads="1"/>
            </p:cNvSpPr>
            <p:nvPr userDrawn="1"/>
          </p:nvSpPr>
          <p:spPr bwMode="auto">
            <a:xfrm>
              <a:off x="4524456" y="4101434"/>
              <a:ext cx="3362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dirty="0" smtClean="0">
                  <a:solidFill>
                    <a:srgbClr val="147AC1"/>
                  </a:solidFill>
                  <a:latin typeface="Myriad Pro" pitchFamily="34" charset="0"/>
                  <a:hlinkClick r:id="rId14"/>
                </a:rPr>
                <a:t>www.youtube.com/user/MySTOA</a:t>
              </a:r>
              <a:endParaRPr lang="en-GB" sz="1200" dirty="0" smtClean="0">
                <a:solidFill>
                  <a:srgbClr val="147AC1"/>
                </a:solidFill>
                <a:latin typeface="Myriad Pro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350" y="4159224"/>
              <a:ext cx="4953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502971" y="5453948"/>
              <a:ext cx="42370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dirty="0" smtClean="0">
                  <a:solidFill>
                    <a:srgbClr val="01447B"/>
                  </a:solidFill>
                  <a:latin typeface="Myriad Pro" pitchFamily="34" charset="0"/>
                  <a:hlinkClick r:id="rId16"/>
                </a:rPr>
                <a:t>www.pinterest.com/epinfographics/eprs</a:t>
              </a:r>
              <a:endParaRPr lang="en-GB" sz="1200" dirty="0" smtClean="0">
                <a:solidFill>
                  <a:srgbClr val="01447B"/>
                </a:solidFill>
                <a:latin typeface="Myriad Pro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96" y="5438176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18" y="0"/>
            <a:ext cx="2116517" cy="1260000"/>
          </a:xfrm>
          <a:prstGeom prst="rect">
            <a:avLst/>
          </a:prstGeom>
        </p:spPr>
      </p:pic>
      <p:pic>
        <p:nvPicPr>
          <p:cNvPr id="40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94" y="4351433"/>
            <a:ext cx="2320413" cy="12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 bwMode="auto">
          <a:xfrm>
            <a:off x="1493793" y="827475"/>
            <a:ext cx="2262660" cy="1446525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accent5"/>
              </a:buClr>
              <a:buFont typeface="Lucida Sans Unicode" pitchFamily="34" charset="0"/>
              <a:buChar char="―"/>
            </a:pPr>
            <a:endParaRPr lang="en-GB" sz="20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1120335" y="1153296"/>
            <a:ext cx="3558755" cy="1153298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STOA | Panel for the </a:t>
            </a:r>
          </a:p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Future of Science</a:t>
            </a:r>
          </a:p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and Technology</a:t>
            </a:r>
            <a:endParaRPr lang="en-GB" sz="2400" dirty="0" err="1" smtClean="0">
              <a:solidFill>
                <a:srgbClr val="01447B"/>
              </a:solidFill>
              <a:latin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2" t="31014" r="60357" b="64445"/>
          <a:stretch/>
        </p:blipFill>
        <p:spPr bwMode="auto">
          <a:xfrm>
            <a:off x="6477339" y="1633138"/>
            <a:ext cx="50768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2"/>
          <p:cNvSpPr txBox="1">
            <a:spLocks noChangeArrowheads="1"/>
          </p:cNvSpPr>
          <p:nvPr userDrawn="1"/>
        </p:nvSpPr>
        <p:spPr bwMode="auto">
          <a:xfrm>
            <a:off x="7174519" y="3382797"/>
            <a:ext cx="448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200" dirty="0" smtClean="0">
                <a:solidFill>
                  <a:srgbClr val="147AC1"/>
                </a:solidFill>
                <a:latin typeface="Myriad Pro" pitchFamily="34" charset="0"/>
                <a:hlinkClick r:id="rId21"/>
              </a:rPr>
              <a:t>Podcasts</a:t>
            </a:r>
            <a:endParaRPr lang="en-GB" sz="1200" dirty="0" smtClean="0">
              <a:solidFill>
                <a:srgbClr val="147AC1"/>
              </a:solidFill>
              <a:latin typeface="Myriad Pro" pitchFamily="34" charset="0"/>
            </a:endParaRPr>
          </a:p>
        </p:txBody>
      </p:sp>
      <p:pic>
        <p:nvPicPr>
          <p:cNvPr id="31" name="Picture 30" descr="C:\Users\rmanirambona\AppData\Local\Microsoft\Windows\INetCache\Content.Outlook\0FMULJPL\shutterstock_1187455120.jpg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53" y="3298382"/>
            <a:ext cx="641579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88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8229" y="3415078"/>
            <a:ext cx="7595487" cy="936173"/>
          </a:xfrm>
        </p:spPr>
        <p:txBody>
          <a:bodyPr/>
          <a:lstStyle>
            <a:lvl1pPr algn="r">
              <a:def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itchFamily="34" charset="0"/>
                <a:ea typeface="+mj-ea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98227" y="4416031"/>
            <a:ext cx="7595488" cy="69668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000"/>
              </a:buClr>
              <a:buSzPct val="100000"/>
              <a:buFont typeface="Lucida Sans Unicode" pitchFamily="34" charset="0"/>
              <a:buNone/>
              <a:tabLst/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yriad Pro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8549217" y="5146676"/>
            <a:ext cx="2844800" cy="365125"/>
          </a:xfrm>
        </p:spPr>
        <p:txBody>
          <a:bodyPr/>
          <a:lstStyle>
            <a:lvl1pPr algn="r">
              <a:defRPr lang="fr-FR" sz="1300" kern="1200">
                <a:solidFill>
                  <a:schemeClr val="tx1"/>
                </a:solidFill>
                <a:latin typeface="Myriad Pro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49082891-EFEC-409C-83CD-D20F80534250}" type="datetime1">
              <a:rPr lang="fr-FR" smtClean="0"/>
              <a:t>13/11/2019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889687" y="1013255"/>
            <a:ext cx="7545859" cy="98030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accent5"/>
              </a:buClr>
              <a:buFont typeface="Lucida Sans Unicode" pitchFamily="34" charset="0"/>
              <a:buChar char="―"/>
            </a:pPr>
            <a:endParaRPr lang="en-GB" sz="20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316885" y="658449"/>
            <a:ext cx="9336220" cy="526261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STOA</a:t>
            </a:r>
            <a:r>
              <a:rPr lang="fr-FR" sz="2400" baseline="0" dirty="0" smtClean="0">
                <a:solidFill>
                  <a:srgbClr val="01447B"/>
                </a:solidFill>
                <a:latin typeface="+mn-lt"/>
              </a:rPr>
              <a:t> | Panel for the Future of Science and Technology</a:t>
            </a:r>
            <a:endParaRPr lang="en-GB" sz="2400" dirty="0" err="1" smtClean="0">
              <a:solidFill>
                <a:srgbClr val="01447B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76792"/>
            <a:ext cx="12193057" cy="609653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1514475" y="6408599"/>
            <a:ext cx="599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EPRS | 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79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6933" y="1112838"/>
            <a:ext cx="3945467" cy="673100"/>
          </a:xfrm>
        </p:spPr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E6AC0-689A-4573-99D6-014315A8718E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 bwMode="auto">
          <a:xfrm>
            <a:off x="897467" y="2232025"/>
            <a:ext cx="10496551" cy="31575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1</a:t>
            </a:r>
          </a:p>
          <a:p>
            <a:pPr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altLang="en-US" dirty="0"/>
              <a:t>Agenda point 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88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1200"/>
              </a:spcAft>
              <a:defRPr baseline="0">
                <a:solidFill>
                  <a:srgbClr val="44546A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527175" indent="-228600">
              <a:buFont typeface="Lucida Sans Unicode" pitchFamily="34" charset="0"/>
              <a:buChar char="›"/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 marL="2695575" indent="-228600">
              <a:buFont typeface="Arial" pitchFamily="34" charset="0"/>
              <a:buChar char="•"/>
              <a:defRPr sz="1600">
                <a:latin typeface="Lucida Sans Unicode" pitchFamily="34" charset="0"/>
                <a:cs typeface="Lucida Sans Unicode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2BEA-C4F2-408B-A91B-20F67ADAFE98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40FE-5349-4C61-9F6A-72B08571F3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47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A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99" y="1790701"/>
            <a:ext cx="3547764" cy="414878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3513" y="1820815"/>
            <a:ext cx="3492844" cy="41186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F7F-6434-4605-9AE9-3B8CF68395E2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8A6F-51E9-43EF-B385-1418512C9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3"/>
          </p:nvPr>
        </p:nvSpPr>
        <p:spPr>
          <a:xfrm>
            <a:off x="8122506" y="1820815"/>
            <a:ext cx="3459895" cy="41186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95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P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5386917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800225"/>
            <a:ext cx="5389033" cy="37465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BD01-69E6-42E9-8E60-E13D63F18ED8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E86B-9E5B-4F59-A5FF-5A9F5C5597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57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R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Espace réservé du contenu 10"/>
          <p:cNvSpPr>
            <a:spLocks noGrp="1"/>
          </p:cNvSpPr>
          <p:nvPr>
            <p:ph sz="quarter" idx="17"/>
          </p:nvPr>
        </p:nvSpPr>
        <p:spPr>
          <a:xfrm>
            <a:off x="649184" y="1790700"/>
            <a:ext cx="5280000" cy="2000251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8" name="Espace réservé du contenu 10"/>
          <p:cNvSpPr>
            <a:spLocks noGrp="1"/>
          </p:cNvSpPr>
          <p:nvPr>
            <p:ph sz="quarter" idx="18"/>
          </p:nvPr>
        </p:nvSpPr>
        <p:spPr>
          <a:xfrm>
            <a:off x="6156695" y="180022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B634-A20F-44D6-9DED-BEC159BB4571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D72B-373A-4C7D-8539-E41DFBACF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Espace réservé du contenu 10"/>
          <p:cNvSpPr>
            <a:spLocks noGrp="1"/>
          </p:cNvSpPr>
          <p:nvPr>
            <p:ph sz="quarter" idx="24"/>
          </p:nvPr>
        </p:nvSpPr>
        <p:spPr>
          <a:xfrm>
            <a:off x="6169395" y="4029075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5"/>
          </p:nvPr>
        </p:nvSpPr>
        <p:spPr>
          <a:xfrm>
            <a:off x="644895" y="4019550"/>
            <a:ext cx="5280000" cy="1981200"/>
          </a:xfrm>
        </p:spPr>
        <p:txBody>
          <a:bodyPr/>
          <a:lstStyle>
            <a:lvl1pPr marL="357188" indent="-342900">
              <a:defRPr sz="1800">
                <a:solidFill>
                  <a:schemeClr val="tx1"/>
                </a:solidFill>
                <a:latin typeface="Myriad Pro" pitchFamily="34" charset="0"/>
              </a:defRPr>
            </a:lvl1pPr>
            <a:lvl2pPr marL="534988" indent="-285750">
              <a:tabLst/>
              <a:defRPr sz="1600">
                <a:solidFill>
                  <a:schemeClr val="tx1"/>
                </a:solidFill>
                <a:latin typeface="Myriad Pro" pitchFamily="34" charset="0"/>
              </a:defRPr>
            </a:lvl2pPr>
            <a:lvl3pPr marL="715963" indent="-228600">
              <a:defRPr sz="1400">
                <a:solidFill>
                  <a:schemeClr val="tx1"/>
                </a:solidFill>
                <a:latin typeface="Myriad Pro" pitchFamily="34" charset="0"/>
              </a:defRPr>
            </a:lvl3pPr>
            <a:lvl4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144145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47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RS Content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01" y="1171575"/>
            <a:ext cx="4011084" cy="1006475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162051"/>
            <a:ext cx="6815667" cy="496411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Myriad Pro" pitchFamily="34" charset="0"/>
                <a:cs typeface="Lucida Sans Unicode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171701"/>
            <a:ext cx="4011084" cy="3954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1B4B-B394-4F8D-BC4A-B4ABAE852B47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6161-F37F-4E6C-973F-78CC95898F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28F1-1B27-4894-AA4A-466627DC5861}" type="datetime1">
              <a:rPr lang="fr-FR" smtClean="0"/>
              <a:t>13/11/2019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08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RS Imag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6217" y="62865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6217" y="20224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6217" y="120491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D133-713B-4D17-9248-6044DB2FC42D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37D-FF06-42AE-98F2-DE4AF985B5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ran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 userDrawn="1"/>
        </p:nvGrpSpPr>
        <p:grpSpPr>
          <a:xfrm>
            <a:off x="6548760" y="4784903"/>
            <a:ext cx="4745493" cy="739671"/>
            <a:chOff x="4729341" y="3105246"/>
            <a:chExt cx="3559120" cy="739671"/>
          </a:xfrm>
        </p:grpSpPr>
        <p:sp>
          <p:nvSpPr>
            <p:cNvPr id="7" name="TextBox 25"/>
            <p:cNvSpPr txBox="1">
              <a:spLocks noChangeArrowheads="1"/>
            </p:cNvSpPr>
            <p:nvPr userDrawn="1"/>
          </p:nvSpPr>
          <p:spPr bwMode="auto">
            <a:xfrm>
              <a:off x="5186486" y="3105246"/>
              <a:ext cx="3101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kern="1200" dirty="0" smtClean="0">
                  <a:solidFill>
                    <a:schemeClr val="tx1"/>
                  </a:solidFill>
                  <a:latin typeface="Myriad Pro" pitchFamily="34" charset="0"/>
                  <a:ea typeface="+mn-ea"/>
                  <a:cs typeface="Arial" pitchFamily="34" charset="0"/>
                  <a:hlinkClick r:id="rId2"/>
                </a:rPr>
                <a:t>stoa@europarl.europa.eu</a:t>
              </a:r>
              <a:endParaRPr lang="en-GB" sz="120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1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341" y="3503604"/>
              <a:ext cx="3349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866" y="3127369"/>
              <a:ext cx="3063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3"/>
            <p:cNvSpPr>
              <a:spLocks noChangeArrowheads="1"/>
            </p:cNvSpPr>
            <p:nvPr userDrawn="1"/>
          </p:nvSpPr>
          <p:spPr bwMode="auto">
            <a:xfrm>
              <a:off x="5186486" y="3506733"/>
              <a:ext cx="25273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en-US" sz="1200" kern="1200" dirty="0" err="1" smtClean="0">
                  <a:solidFill>
                    <a:srgbClr val="01447B"/>
                  </a:solidFill>
                  <a:latin typeface="Myriad Pro" pitchFamily="34" charset="0"/>
                  <a:ea typeface="+mn-ea"/>
                  <a:cs typeface="Arial" pitchFamily="34" charset="0"/>
                </a:rPr>
                <a:t>Telephone</a:t>
              </a:r>
              <a:r>
                <a:rPr lang="fr-FR" altLang="en-US" sz="1200" kern="1200" dirty="0" smtClean="0">
                  <a:solidFill>
                    <a:srgbClr val="01447B"/>
                  </a:solidFill>
                  <a:latin typeface="Myriad Pro" pitchFamily="34" charset="0"/>
                  <a:ea typeface="+mn-ea"/>
                  <a:cs typeface="Arial" pitchFamily="34" charset="0"/>
                </a:rPr>
                <a:t>:  +32 2 28 41629</a:t>
              </a:r>
              <a:endParaRPr lang="en-GB" altLang="en-US" sz="1200" kern="1200" dirty="0">
                <a:solidFill>
                  <a:srgbClr val="01447B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 userDrawn="1"/>
        </p:nvGrpSpPr>
        <p:grpSpPr>
          <a:xfrm>
            <a:off x="6463667" y="1191641"/>
            <a:ext cx="5014132" cy="1269453"/>
            <a:chOff x="4673912" y="1239720"/>
            <a:chExt cx="3760599" cy="1269453"/>
          </a:xfrm>
        </p:grpSpPr>
        <p:sp>
          <p:nvSpPr>
            <p:cNvPr id="2" name="TextBox 23"/>
            <p:cNvSpPr txBox="1">
              <a:spLocks noChangeArrowheads="1"/>
            </p:cNvSpPr>
            <p:nvPr userDrawn="1"/>
          </p:nvSpPr>
          <p:spPr bwMode="auto">
            <a:xfrm>
              <a:off x="5170611" y="1364877"/>
              <a:ext cx="3011543" cy="277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latin typeface="Myriad Pro" pitchFamily="34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fr-FR" sz="1200" dirty="0" smtClean="0">
                  <a:solidFill>
                    <a:srgbClr val="147AC1"/>
                  </a:solidFill>
                  <a:hlinkClick r:id="rId5"/>
                </a:rPr>
                <a:t>www.europarl.europa.eu/stoa</a:t>
              </a:r>
              <a:endParaRPr lang="en-GB" sz="1200" dirty="0" smtClean="0">
                <a:solidFill>
                  <a:srgbClr val="147AC1"/>
                </a:solidFill>
              </a:endParaRPr>
            </a:p>
          </p:txBody>
        </p:sp>
        <p:sp>
          <p:nvSpPr>
            <p:cNvPr id="6" name="TextBox 24"/>
            <p:cNvSpPr txBox="1">
              <a:spLocks noChangeArrowheads="1"/>
            </p:cNvSpPr>
            <p:nvPr userDrawn="1"/>
          </p:nvSpPr>
          <p:spPr bwMode="auto">
            <a:xfrm>
              <a:off x="5170611" y="1794581"/>
              <a:ext cx="2939310" cy="277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kern="1200" dirty="0" smtClean="0">
                  <a:solidFill>
                    <a:srgbClr val="147AC1"/>
                  </a:solidFill>
                  <a:latin typeface="Myriad Pro" pitchFamily="34" charset="0"/>
                  <a:ea typeface="+mn-ea"/>
                  <a:cs typeface="Arial" pitchFamily="34" charset="0"/>
                  <a:hlinkClick r:id="rId6"/>
                </a:rPr>
                <a:t>www.sciencemediahub.eu</a:t>
              </a:r>
              <a:endParaRPr lang="en-GB" sz="1200" kern="1200" dirty="0" smtClean="0">
                <a:solidFill>
                  <a:srgbClr val="147AC1"/>
                </a:solidFill>
                <a:latin typeface="Myriad Pro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23"/>
            <p:cNvSpPr txBox="1">
              <a:spLocks noChangeArrowheads="1"/>
            </p:cNvSpPr>
            <p:nvPr userDrawn="1"/>
          </p:nvSpPr>
          <p:spPr bwMode="auto">
            <a:xfrm>
              <a:off x="5170611" y="2230648"/>
              <a:ext cx="3263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latin typeface="Myriad Pro" pitchFamily="34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fr-FR" sz="1200" dirty="0" smtClean="0">
                  <a:solidFill>
                    <a:srgbClr val="01447B"/>
                  </a:solidFill>
                  <a:hlinkClick r:id="rId7"/>
                </a:rPr>
                <a:t>www.epthinktank.eu/author/stoablogger</a:t>
              </a:r>
              <a:endParaRPr lang="en-GB" sz="1200" dirty="0" smtClean="0">
                <a:solidFill>
                  <a:srgbClr val="01447B"/>
                </a:solidFill>
              </a:endParaRPr>
            </a:p>
          </p:txBody>
        </p:sp>
        <p:pic>
          <p:nvPicPr>
            <p:cNvPr id="13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16" y="2185323"/>
              <a:ext cx="350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2" t="31014" r="60357" b="64445"/>
            <a:stretch/>
          </p:blipFill>
          <p:spPr bwMode="auto">
            <a:xfrm>
              <a:off x="4673912" y="1239720"/>
              <a:ext cx="3807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9" name="Group 2058"/>
          <p:cNvGrpSpPr/>
          <p:nvPr userDrawn="1"/>
        </p:nvGrpSpPr>
        <p:grpSpPr>
          <a:xfrm>
            <a:off x="6411553" y="2614352"/>
            <a:ext cx="6374211" cy="2063141"/>
            <a:chOff x="3959350" y="3699035"/>
            <a:chExt cx="4780658" cy="2063141"/>
          </a:xfrm>
        </p:grpSpPr>
        <p:sp>
          <p:nvSpPr>
            <p:cNvPr id="5" name="TextBox 22"/>
            <p:cNvSpPr txBox="1">
              <a:spLocks noChangeArrowheads="1"/>
            </p:cNvSpPr>
            <p:nvPr userDrawn="1"/>
          </p:nvSpPr>
          <p:spPr bwMode="auto">
            <a:xfrm>
              <a:off x="4520324" y="3722849"/>
              <a:ext cx="4123474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u="sng" dirty="0" smtClean="0">
                  <a:solidFill>
                    <a:srgbClr val="3084BF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0"/>
                </a:rPr>
                <a:t>@EP_ScienceTech</a:t>
              </a:r>
              <a:endParaRPr lang="en-GB" sz="1200" dirty="0" smtClean="0">
                <a:latin typeface="Myriad Pro" pitchFamily="34" charset="0"/>
              </a:endParaRPr>
            </a:p>
          </p:txBody>
        </p:sp>
        <p:pic>
          <p:nvPicPr>
            <p:cNvPr id="15" name="Picture 2" descr="Z:\Strategy\Communication and publications\Presentations\template for presentations\EPRS Presentation Template\sprite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601" y="3699035"/>
              <a:ext cx="39336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569" y="4980571"/>
              <a:ext cx="288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22"/>
            <p:cNvSpPr txBox="1">
              <a:spLocks noChangeArrowheads="1"/>
            </p:cNvSpPr>
            <p:nvPr userDrawn="1"/>
          </p:nvSpPr>
          <p:spPr bwMode="auto">
            <a:xfrm>
              <a:off x="4520062" y="4868016"/>
              <a:ext cx="34043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dirty="0" smtClean="0">
                  <a:latin typeface="Myriad Pro" pitchFamily="34" charset="0"/>
                  <a:hlinkClick r:id="rId13"/>
                </a:rPr>
                <a:t>www.linkedin.com/company/european-parliamentary-research-service </a:t>
              </a:r>
              <a:endParaRPr lang="en-GB" sz="1200" dirty="0" smtClean="0">
                <a:latin typeface="Myriad Pro" pitchFamily="34" charset="0"/>
              </a:endParaRPr>
            </a:p>
          </p:txBody>
        </p:sp>
        <p:sp>
          <p:nvSpPr>
            <p:cNvPr id="21" name="TextBox 22"/>
            <p:cNvSpPr txBox="1">
              <a:spLocks noChangeArrowheads="1"/>
            </p:cNvSpPr>
            <p:nvPr userDrawn="1"/>
          </p:nvSpPr>
          <p:spPr bwMode="auto">
            <a:xfrm>
              <a:off x="4524456" y="4101434"/>
              <a:ext cx="3362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sz="1200" dirty="0" smtClean="0">
                  <a:solidFill>
                    <a:srgbClr val="147AC1"/>
                  </a:solidFill>
                  <a:latin typeface="Myriad Pro" pitchFamily="34" charset="0"/>
                  <a:hlinkClick r:id="rId14"/>
                </a:rPr>
                <a:t>www.youtube.com/user/MySTOA</a:t>
              </a:r>
              <a:endParaRPr lang="en-GB" sz="1200" dirty="0" smtClean="0">
                <a:solidFill>
                  <a:srgbClr val="147AC1"/>
                </a:solidFill>
                <a:latin typeface="Myriad Pro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350" y="4159224"/>
              <a:ext cx="4953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502971" y="5453948"/>
              <a:ext cx="42370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dirty="0" smtClean="0">
                  <a:solidFill>
                    <a:srgbClr val="01447B"/>
                  </a:solidFill>
                  <a:latin typeface="Myriad Pro" pitchFamily="34" charset="0"/>
                  <a:hlinkClick r:id="rId16"/>
                </a:rPr>
                <a:t>www.pinterest.com/epinfographics/eprs</a:t>
              </a:r>
              <a:endParaRPr lang="en-GB" sz="1200" dirty="0" smtClean="0">
                <a:solidFill>
                  <a:srgbClr val="01447B"/>
                </a:solidFill>
                <a:latin typeface="Myriad Pro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96" y="5438176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18" y="0"/>
            <a:ext cx="2116517" cy="1260000"/>
          </a:xfrm>
          <a:prstGeom prst="rect">
            <a:avLst/>
          </a:prstGeom>
        </p:spPr>
      </p:pic>
      <p:pic>
        <p:nvPicPr>
          <p:cNvPr id="40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94" y="4351433"/>
            <a:ext cx="2320413" cy="12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 bwMode="auto">
          <a:xfrm>
            <a:off x="1493793" y="827475"/>
            <a:ext cx="2262660" cy="1446525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accent5"/>
              </a:buClr>
              <a:buFont typeface="Lucida Sans Unicode" pitchFamily="34" charset="0"/>
              <a:buChar char="―"/>
            </a:pPr>
            <a:endParaRPr lang="en-GB" sz="20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1120335" y="1153296"/>
            <a:ext cx="3558755" cy="1153298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STOA | Panel for the </a:t>
            </a:r>
          </a:p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Future of Science</a:t>
            </a:r>
          </a:p>
          <a:p>
            <a:pPr marL="0" indent="0" algn="just">
              <a:buClr>
                <a:schemeClr val="accent5"/>
              </a:buClr>
              <a:buFont typeface="Lucida Sans Unicode" pitchFamily="34" charset="0"/>
              <a:buNone/>
            </a:pPr>
            <a:r>
              <a:rPr lang="fr-FR" sz="2400" dirty="0" smtClean="0">
                <a:solidFill>
                  <a:srgbClr val="01447B"/>
                </a:solidFill>
                <a:latin typeface="+mn-lt"/>
              </a:rPr>
              <a:t>and Technology</a:t>
            </a:r>
            <a:endParaRPr lang="en-GB" sz="2400" dirty="0" err="1" smtClean="0">
              <a:solidFill>
                <a:srgbClr val="01447B"/>
              </a:solidFill>
              <a:latin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2" t="31014" r="60357" b="64445"/>
          <a:stretch/>
        </p:blipFill>
        <p:spPr bwMode="auto">
          <a:xfrm>
            <a:off x="6477339" y="1633138"/>
            <a:ext cx="50768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2"/>
          <p:cNvSpPr txBox="1">
            <a:spLocks noChangeArrowheads="1"/>
          </p:cNvSpPr>
          <p:nvPr userDrawn="1"/>
        </p:nvSpPr>
        <p:spPr bwMode="auto">
          <a:xfrm>
            <a:off x="7174519" y="3382797"/>
            <a:ext cx="448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200" dirty="0" smtClean="0">
                <a:solidFill>
                  <a:srgbClr val="147AC1"/>
                </a:solidFill>
                <a:latin typeface="Myriad Pro" pitchFamily="34" charset="0"/>
                <a:hlinkClick r:id="rId21"/>
              </a:rPr>
              <a:t>Podcasts</a:t>
            </a:r>
            <a:endParaRPr lang="en-GB" sz="1200" dirty="0" smtClean="0">
              <a:solidFill>
                <a:srgbClr val="147AC1"/>
              </a:solidFill>
              <a:latin typeface="Myriad Pro" pitchFamily="34" charset="0"/>
            </a:endParaRPr>
          </a:p>
        </p:txBody>
      </p:sp>
      <p:pic>
        <p:nvPicPr>
          <p:cNvPr id="31" name="Picture 30" descr="C:\Users\rmanirambona\AppData\Local\Microsoft\Windows\INetCache\Content.Outlook\0FMULJPL\shutterstock_1187455120.jpg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53" y="3298382"/>
            <a:ext cx="641579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25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1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5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5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9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8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2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2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5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F0E-208A-4D38-8F12-8CB43A6C3281}" type="datetime1">
              <a:rPr lang="fr-FR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93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4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4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PRS Main Title_Institu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8229" y="3415078"/>
            <a:ext cx="7595487" cy="936173"/>
          </a:xfrm>
        </p:spPr>
        <p:txBody>
          <a:bodyPr/>
          <a:lstStyle>
            <a:lvl1pPr algn="r">
              <a:def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 pitchFamily="34" charset="0"/>
                <a:ea typeface="+mj-ea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98227" y="4416031"/>
            <a:ext cx="7595488" cy="69668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000"/>
              </a:buClr>
              <a:buSzPct val="100000"/>
              <a:buFont typeface="Lucida Sans Unicode" pitchFamily="34" charset="0"/>
              <a:buNone/>
              <a:tabLst/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yriad Pro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8549217" y="5146676"/>
            <a:ext cx="2844800" cy="365125"/>
          </a:xfrm>
        </p:spPr>
        <p:txBody>
          <a:bodyPr/>
          <a:lstStyle>
            <a:lvl1pPr algn="r">
              <a:defRPr lang="fr-FR" sz="1300" kern="1200">
                <a:solidFill>
                  <a:schemeClr val="tx1"/>
                </a:solidFill>
                <a:latin typeface="Myriad Pro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68D54E61-984A-42DE-A1A9-41494CE542CC}" type="datetime1">
              <a:rPr lang="fr-FR" smtClean="0"/>
              <a:pPr>
                <a:defRPr/>
              </a:pPr>
              <a:t>13/11/2019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X:\Common\Communication\Visual Identity\EPRS Graphical charter\EPRS-block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20675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8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A215-89FC-4236-ADB7-4420DB9533E9}" type="datetime1">
              <a:rPr lang="fr-FR" smtClean="0"/>
              <a:t>13/11/2019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8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67A3-C95B-459A-ADE4-04A8C1C6E287}" type="datetime1">
              <a:rPr lang="fr-FR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0ED0-9CD5-4BD2-B373-A232A6B7B770}" type="datetime1">
              <a:rPr lang="fr-FR" smtClean="0"/>
              <a:t>13/11/2019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822A-6323-40C0-9A42-640149EECF06}" type="datetime1">
              <a:rPr lang="fr-FR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522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1112838"/>
            <a:ext cx="10972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CLICK TO EDIT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10972800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2nd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3rd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4th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5th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r>
              <a:rPr lang="fr-FR" dirty="0" smtClean="0"/>
              <a:t>6th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50351" y="6424614"/>
            <a:ext cx="1462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D1131443-3875-4464-AEC9-E4459756DB42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95001" y="6424614"/>
            <a:ext cx="62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fr-FR"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</a:lstStyle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1507067" y="6424614"/>
            <a:ext cx="118533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1"/>
                </a:solidFill>
                <a:latin typeface="Myriad Pro" pitchFamily="34" charset="0"/>
              </a:rPr>
              <a:t>EPRS |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726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400" kern="1200" baseline="0">
          <a:solidFill>
            <a:srgbClr val="147AC1"/>
          </a:solidFill>
          <a:latin typeface="Myriad Pro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9pPr>
    </p:titleStyle>
    <p:bodyStyle>
      <a:lvl1pPr marL="714375" indent="-34290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00000"/>
        <a:buFont typeface="Lucida Sans Unicode" pitchFamily="34" charset="0"/>
        <a:buChar char="―"/>
        <a:defRPr lang="fr-FR" sz="20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1pPr>
      <a:lvl2pPr marL="1006475" indent="-28575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80000"/>
        <a:buFont typeface="Lucida Sans Unicode" pitchFamily="34" charset="0"/>
        <a:buChar char="›"/>
        <a:defRPr lang="fr-FR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2pPr>
      <a:lvl3pPr marL="1254125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›"/>
        <a:defRPr lang="fr-FR" sz="1600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3pPr>
      <a:lvl4pPr marL="15113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4pPr>
      <a:lvl5pPr marL="1763713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5pPr>
      <a:lvl6pPr marL="2016000" indent="-228600" algn="l" defTabSz="914400" rtl="0" eaLnBrk="1" latinLnBrk="0" hangingPunct="1">
        <a:spcBef>
          <a:spcPct val="20000"/>
        </a:spcBef>
        <a:buSzPct val="100000"/>
        <a:buFont typeface="Lucida Sans Unicode" pitchFamily="34" charset="0"/>
        <a:buChar char="›"/>
        <a:tabLst>
          <a:tab pos="2060575" algn="l"/>
        </a:tabLst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3C2B-53C2-4A41-98F8-604B909A997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472B-5B85-4698-B47A-958FB11BE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522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1112838"/>
            <a:ext cx="10972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CLICK TO EDIT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10972800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2nd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3rd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4th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5th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r>
              <a:rPr lang="fr-FR" dirty="0" smtClean="0"/>
              <a:t>6th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50351" y="6424614"/>
            <a:ext cx="1462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60173C13-9A63-454F-803A-DB9C8F85DDB0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95001" y="6424614"/>
            <a:ext cx="62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fr-FR"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</a:lstStyle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1524000" y="6406474"/>
            <a:ext cx="599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EPRS | 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58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400" kern="1200" baseline="0">
          <a:solidFill>
            <a:srgbClr val="44546A"/>
          </a:solidFill>
          <a:latin typeface="Myriad Pro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9pPr>
    </p:titleStyle>
    <p:bodyStyle>
      <a:lvl1pPr marL="714375" indent="-34290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00000"/>
        <a:buFont typeface="Lucida Sans Unicode" pitchFamily="34" charset="0"/>
        <a:buChar char="―"/>
        <a:defRPr lang="fr-FR" sz="20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1pPr>
      <a:lvl2pPr marL="1006475" indent="-28575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80000"/>
        <a:buFont typeface="Lucida Sans Unicode" pitchFamily="34" charset="0"/>
        <a:buChar char="›"/>
        <a:defRPr lang="fr-FR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2pPr>
      <a:lvl3pPr marL="1254125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›"/>
        <a:defRPr lang="fr-FR" sz="1600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3pPr>
      <a:lvl4pPr marL="15113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4pPr>
      <a:lvl5pPr marL="1763713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5pPr>
      <a:lvl6pPr marL="2016000" indent="-228600" algn="l" defTabSz="914400" rtl="0" eaLnBrk="1" latinLnBrk="0" hangingPunct="1">
        <a:spcBef>
          <a:spcPct val="20000"/>
        </a:spcBef>
        <a:buSzPct val="100000"/>
        <a:buFont typeface="Lucida Sans Unicode" pitchFamily="34" charset="0"/>
        <a:buChar char="›"/>
        <a:tabLst>
          <a:tab pos="2060575" algn="l"/>
        </a:tabLst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X:\Common\Communication\Visual Identity\EPRS Graphical charter\EPRS-blanco-footer-04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5226"/>
            <a:ext cx="1219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1112838"/>
            <a:ext cx="10972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CLICK TO EDIT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00225"/>
            <a:ext cx="10972800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2nd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3rd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4th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5th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r>
              <a:rPr lang="fr-FR" dirty="0" smtClean="0"/>
              <a:t>6th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50351" y="6424614"/>
            <a:ext cx="1462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1593BDED-2514-4E5F-A82F-01BA644D32FB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95001" y="6424614"/>
            <a:ext cx="624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fr-FR"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</a:lstStyle>
          <a:p>
            <a:pPr>
              <a:defRPr/>
            </a:pPr>
            <a:fld id="{E202CD86-F224-4DD8-94C1-3302D0771F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3" y="1350"/>
            <a:ext cx="2116517" cy="1260000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1504950" y="6424614"/>
            <a:ext cx="599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EPRS | European Parliamentary Research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65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400" kern="1200" baseline="0">
          <a:solidFill>
            <a:srgbClr val="44546A"/>
          </a:solidFill>
          <a:latin typeface="Myriad Pro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Myriad Pro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47AC1"/>
          </a:solidFill>
          <a:latin typeface="Calibri" pitchFamily="34" charset="0"/>
          <a:cs typeface="Calibri" pitchFamily="34" charset="0"/>
        </a:defRPr>
      </a:lvl9pPr>
    </p:titleStyle>
    <p:bodyStyle>
      <a:lvl1pPr marL="714375" indent="-34290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00000"/>
        <a:buFont typeface="Lucida Sans Unicode" pitchFamily="34" charset="0"/>
        <a:buChar char="―"/>
        <a:defRPr lang="fr-FR" sz="20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1pPr>
      <a:lvl2pPr marL="1006475" indent="-285750" algn="l" rtl="0" eaLnBrk="0" fontAlgn="base" hangingPunct="0">
        <a:spcBef>
          <a:spcPct val="20000"/>
        </a:spcBef>
        <a:spcAft>
          <a:spcPct val="0"/>
        </a:spcAft>
        <a:buClr>
          <a:srgbClr val="F68B1E"/>
        </a:buClr>
        <a:buSzPct val="180000"/>
        <a:buFont typeface="Lucida Sans Unicode" pitchFamily="34" charset="0"/>
        <a:buChar char="›"/>
        <a:defRPr lang="fr-FR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2pPr>
      <a:lvl3pPr marL="1254125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›"/>
        <a:defRPr lang="fr-FR" sz="1600" kern="1200" dirty="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3pPr>
      <a:lvl4pPr marL="15113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4pPr>
      <a:lvl5pPr marL="1763713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34" charset="0"/>
        <a:buChar char="›"/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5pPr>
      <a:lvl6pPr marL="2016000" indent="-228600" algn="l" defTabSz="914400" rtl="0" eaLnBrk="1" latinLnBrk="0" hangingPunct="1">
        <a:spcBef>
          <a:spcPct val="20000"/>
        </a:spcBef>
        <a:buSzPct val="100000"/>
        <a:buFont typeface="Lucida Sans Unicode" pitchFamily="34" charset="0"/>
        <a:buChar char="›"/>
        <a:tabLst>
          <a:tab pos="2060575" algn="l"/>
        </a:tabLst>
        <a:defRPr sz="1600" kern="1200">
          <a:solidFill>
            <a:schemeClr val="tx1"/>
          </a:solidFill>
          <a:latin typeface="Myriad Pro" pitchFamily="34" charset="0"/>
          <a:ea typeface="+mn-ea"/>
          <a:cs typeface="Lucida Sans Unicode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C50E-6F30-427B-B1C0-6077598335B7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29B2-37DE-4B29-B39E-2261A364A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jpg"/><Relationship Id="rId4" Type="http://schemas.openxmlformats.org/officeDocument/2006/relationships/hyperlink" Target="https://sciencemediahub.eu/2019/05/29/esmh-summer-school-for-young-journalists-ai-and-journalism-4-7-june-201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mediahub.eu/2019/01/09/the-growing-threat-of-internet-addiction/" TargetMode="Externa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44" y="3409627"/>
            <a:ext cx="11119079" cy="130623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Scientific A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dvice and Foresight Work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European Parliament: The case of STOA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3381" y="4885151"/>
            <a:ext cx="7803715" cy="676405"/>
          </a:xfrm>
        </p:spPr>
        <p:txBody>
          <a:bodyPr>
            <a:normAutofit/>
          </a:bodyPr>
          <a:lstStyle/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de-DE" dirty="0" smtClean="0">
                <a:solidFill>
                  <a:srgbClr val="002060"/>
                </a:solidFill>
                <a:cs typeface="+mn-cs"/>
              </a:rPr>
              <a:t>Wolfgang Hiller, </a:t>
            </a:r>
            <a:r>
              <a:rPr lang="de-DE" dirty="0" err="1" smtClean="0">
                <a:solidFill>
                  <a:srgbClr val="002060"/>
                </a:solidFill>
                <a:cs typeface="+mn-cs"/>
              </a:rPr>
              <a:t>Director</a:t>
            </a:r>
            <a:r>
              <a:rPr lang="de-DE" dirty="0" smtClean="0">
                <a:solidFill>
                  <a:srgbClr val="002060"/>
                </a:solidFill>
                <a:cs typeface="+mn-cs"/>
              </a:rPr>
              <a:t>, Impact Assessment </a:t>
            </a:r>
            <a:r>
              <a:rPr lang="de-DE" dirty="0" err="1" smtClean="0">
                <a:solidFill>
                  <a:srgbClr val="002060"/>
                </a:solidFill>
                <a:cs typeface="+mn-cs"/>
              </a:rPr>
              <a:t>and</a:t>
            </a:r>
            <a:r>
              <a:rPr lang="de-DE" dirty="0" smtClean="0">
                <a:solidFill>
                  <a:srgbClr val="002060"/>
                </a:solidFill>
                <a:cs typeface="+mn-cs"/>
              </a:rPr>
              <a:t> European </a:t>
            </a:r>
            <a:r>
              <a:rPr lang="de-DE" dirty="0" err="1" smtClean="0">
                <a:solidFill>
                  <a:srgbClr val="002060"/>
                </a:solidFill>
                <a:cs typeface="+mn-cs"/>
              </a:rPr>
              <a:t>Added</a:t>
            </a:r>
            <a:r>
              <a:rPr lang="de-DE" dirty="0" smtClean="0">
                <a:solidFill>
                  <a:srgbClr val="002060"/>
                </a:solidFill>
                <a:cs typeface="+mn-cs"/>
              </a:rPr>
              <a:t>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4316" y="1733157"/>
            <a:ext cx="561166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	Science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meets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Parliament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, Ljubljana, 15.11.2019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78E04-A22A-46C2-8B2D-64330ED1F078}" type="datetime1">
              <a:rPr lang="fr-FR" smtClean="0"/>
              <a:t>13/11/2019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0413"/>
            <a:ext cx="10972800" cy="673100"/>
          </a:xfrm>
        </p:spPr>
        <p:txBody>
          <a:bodyPr/>
          <a:lstStyle/>
          <a:p>
            <a:r>
              <a:rPr lang="de-DE" dirty="0" smtClean="0"/>
              <a:t>Science </a:t>
            </a: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Parliaments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2713831"/>
            <a:ext cx="8220075" cy="23812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AEF60-2524-48CC-9F3B-A4F375D15629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957"/>
            <a:ext cx="10972800" cy="964503"/>
          </a:xfrm>
        </p:spPr>
        <p:txBody>
          <a:bodyPr/>
          <a:lstStyle/>
          <a:p>
            <a:r>
              <a:rPr lang="de-DE" dirty="0" smtClean="0"/>
              <a:t>MEP – Scientist Pairing </a:t>
            </a:r>
            <a:r>
              <a:rPr lang="de-DE" dirty="0" err="1" smtClean="0"/>
              <a:t>Scheme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15E0E-7691-45A1-BC78-9A41D23158FD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966" b="20741"/>
          <a:stretch/>
        </p:blipFill>
        <p:spPr>
          <a:xfrm>
            <a:off x="1512635" y="1543050"/>
            <a:ext cx="9166730" cy="456375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6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9463"/>
            <a:ext cx="10972800" cy="673100"/>
          </a:xfrm>
        </p:spPr>
        <p:txBody>
          <a:bodyPr/>
          <a:lstStyle/>
          <a:p>
            <a:r>
              <a:rPr lang="de-DE" dirty="0" smtClean="0"/>
              <a:t>Impact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380" y="2681206"/>
            <a:ext cx="5910019" cy="3327481"/>
          </a:xfrm>
        </p:spPr>
        <p:txBody>
          <a:bodyPr/>
          <a:lstStyle/>
          <a:p>
            <a:r>
              <a:rPr lang="de-DE" b="1" dirty="0" smtClean="0"/>
              <a:t>Building </a:t>
            </a:r>
            <a:r>
              <a:rPr lang="de-DE" b="1" dirty="0" err="1" smtClean="0"/>
              <a:t>trust</a:t>
            </a:r>
            <a:r>
              <a:rPr lang="de-DE" b="1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politics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Enhancing</a:t>
            </a:r>
            <a:r>
              <a:rPr lang="de-DE" b="1" dirty="0" smtClean="0"/>
              <a:t> mutual </a:t>
            </a:r>
            <a:r>
              <a:rPr lang="de-DE" b="1" dirty="0" err="1" smtClean="0"/>
              <a:t>understanding</a:t>
            </a:r>
            <a:endParaRPr lang="de-DE" b="1" dirty="0" smtClean="0"/>
          </a:p>
          <a:p>
            <a:endParaRPr lang="de-DE" dirty="0" smtClean="0"/>
          </a:p>
          <a:p>
            <a:r>
              <a:rPr lang="de-DE" b="1" dirty="0" err="1" smtClean="0"/>
              <a:t>Establishing</a:t>
            </a:r>
            <a:r>
              <a:rPr lang="de-DE" b="1" dirty="0" smtClean="0"/>
              <a:t> </a:t>
            </a:r>
            <a:r>
              <a:rPr lang="de-DE" b="1" dirty="0" err="1" smtClean="0"/>
              <a:t>long</a:t>
            </a:r>
            <a:r>
              <a:rPr lang="de-DE" b="1" dirty="0" smtClean="0"/>
              <a:t>-term </a:t>
            </a:r>
            <a:r>
              <a:rPr lang="de-DE" b="1" dirty="0" err="1" smtClean="0"/>
              <a:t>relations</a:t>
            </a:r>
            <a:r>
              <a:rPr lang="de-DE" b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continuing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1E683-2B38-4094-8C3F-F3B1BFC7AAD0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6" y="1937288"/>
            <a:ext cx="5540179" cy="34716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9963"/>
            <a:ext cx="10972800" cy="673100"/>
          </a:xfrm>
        </p:spPr>
        <p:txBody>
          <a:bodyPr/>
          <a:lstStyle/>
          <a:p>
            <a:r>
              <a:rPr lang="en-US" altLang="ko-KR" dirty="0">
                <a:solidFill>
                  <a:srgbClr val="147AC1"/>
                </a:solidFill>
                <a:latin typeface="Myriad Pro"/>
                <a:cs typeface="Arial" pitchFamily="34" charset="0"/>
              </a:rPr>
              <a:t>European Science Media Hub (ESMH</a:t>
            </a:r>
            <a:r>
              <a:rPr lang="en-US" altLang="ko-KR" dirty="0" smtClean="0">
                <a:solidFill>
                  <a:srgbClr val="147AC1"/>
                </a:solidFill>
                <a:latin typeface="Myriad Pro"/>
                <a:cs typeface="Arial" pitchFamily="34" charset="0"/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Linking </a:t>
            </a:r>
            <a:r>
              <a:rPr lang="de-DE" dirty="0" err="1" smtClean="0"/>
              <a:t>science</a:t>
            </a:r>
            <a:r>
              <a:rPr lang="de-DE" dirty="0" smtClean="0"/>
              <a:t>, </a:t>
            </a:r>
            <a:r>
              <a:rPr lang="de-DE" dirty="0" err="1" smtClean="0"/>
              <a:t>politics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citizens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679"/>
            <a:ext cx="7695156" cy="3516009"/>
          </a:xfrm>
        </p:spPr>
        <p:txBody>
          <a:bodyPr/>
          <a:lstStyle/>
          <a:p>
            <a:r>
              <a:rPr lang="en-GB" dirty="0"/>
              <a:t> Networking</a:t>
            </a:r>
          </a:p>
          <a:p>
            <a:pPr marL="371475" indent="0">
              <a:buNone/>
            </a:pPr>
            <a:endParaRPr lang="en-GB" dirty="0"/>
          </a:p>
          <a:p>
            <a:r>
              <a:rPr lang="en-GB" dirty="0"/>
              <a:t> Knowledge sharing</a:t>
            </a:r>
          </a:p>
          <a:p>
            <a:endParaRPr lang="en-GB" dirty="0"/>
          </a:p>
          <a:p>
            <a:r>
              <a:rPr lang="en-GB" dirty="0"/>
              <a:t> Media monitoring &amp; intelligence</a:t>
            </a:r>
          </a:p>
          <a:p>
            <a:pPr marL="371475" indent="0">
              <a:buNone/>
            </a:pPr>
            <a:endParaRPr lang="en-GB" dirty="0" smtClean="0"/>
          </a:p>
          <a:p>
            <a:r>
              <a:rPr lang="en-GB" dirty="0"/>
              <a:t>Training for journalists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EECA-8545-446C-8424-8661F05489C8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04" y="2215024"/>
            <a:ext cx="4611072" cy="31938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4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A25FA850-B4A2-4421-9B47-CAE16D1AB8C1}" type="datetime1">
              <a:rPr lang="fr-FR" smtClean="0">
                <a:solidFill>
                  <a:srgbClr val="FFFFFF"/>
                </a:solidFill>
              </a:rPr>
              <a:t>13/11/2019</a:t>
            </a:fld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60711" cy="29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60711" cy="298730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" y="936466"/>
            <a:ext cx="9069356" cy="51015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2E10B-29F1-4A2B-9115-3F6C806FF3EB}" type="datetime1">
              <a:rPr lang="fr-FR" smtClean="0"/>
              <a:t>13/11/2019</a:t>
            </a:fld>
            <a:endParaRPr lang="fr-FR" dirty="0"/>
          </a:p>
        </p:txBody>
      </p:sp>
      <p:graphicFrame>
        <p:nvGraphicFramePr>
          <p:cNvPr id="29" name="Object 28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5764"/>
              </p:ext>
            </p:extLst>
          </p:nvPr>
        </p:nvGraphicFramePr>
        <p:xfrm>
          <a:off x="0" y="155649"/>
          <a:ext cx="12906824" cy="627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resentation" r:id="rId4" imgW="6350040" imgH="3571920" progId="PowerPoint.Show.12">
                  <p:embed/>
                </p:oleObj>
              </mc:Choice>
              <mc:Fallback>
                <p:oleObj name="Presentation" r:id="rId4" imgW="6350040" imgH="3571920" progId="PowerPoint.Show.12">
                  <p:embed/>
                  <p:pic>
                    <p:nvPicPr>
                      <p:cNvPr id="29" name="Object 28">
                        <a:hlinkClick r:id="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5649"/>
                        <a:ext cx="12906824" cy="627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9938"/>
            <a:ext cx="10972800" cy="673100"/>
          </a:xfrm>
        </p:spPr>
        <p:txBody>
          <a:bodyPr/>
          <a:lstStyle/>
          <a:p>
            <a:r>
              <a:rPr lang="fr-FR" sz="2400" dirty="0" smtClean="0">
                <a:solidFill>
                  <a:schemeClr val="accent1"/>
                </a:solidFill>
              </a:rPr>
              <a:t>New media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1EB5D-8B58-4FDF-9FC0-A0EA260EAC2C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0892"/>
          <a:stretch/>
        </p:blipFill>
        <p:spPr>
          <a:xfrm>
            <a:off x="1247764" y="1443038"/>
            <a:ext cx="3860434" cy="2337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6050"/>
          <a:stretch/>
        </p:blipFill>
        <p:spPr>
          <a:xfrm>
            <a:off x="5371553" y="1443038"/>
            <a:ext cx="6047865" cy="396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64" y="3944495"/>
            <a:ext cx="3860434" cy="2170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98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9463"/>
            <a:ext cx="10972800" cy="67310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outreach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mutual </a:t>
            </a:r>
            <a:r>
              <a:rPr lang="de-DE" dirty="0" err="1" smtClean="0"/>
              <a:t>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265488"/>
          </a:xfrm>
        </p:spPr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`</a:t>
            </a:r>
            <a:r>
              <a:rPr lang="de-DE" b="1" dirty="0" smtClean="0"/>
              <a:t>easy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read</a:t>
            </a:r>
            <a:r>
              <a:rPr lang="de-DE" b="1" dirty="0" smtClean="0"/>
              <a:t> </a:t>
            </a:r>
            <a:r>
              <a:rPr lang="de-DE" b="1" dirty="0" err="1" smtClean="0"/>
              <a:t>language</a:t>
            </a:r>
            <a:r>
              <a:rPr lang="de-DE" b="1" dirty="0" smtClean="0"/>
              <a:t>`</a:t>
            </a:r>
          </a:p>
          <a:p>
            <a:endParaRPr lang="de-DE" b="1" dirty="0" smtClean="0"/>
          </a:p>
          <a:p>
            <a:r>
              <a:rPr lang="de-DE" dirty="0" smtClean="0"/>
              <a:t>Experiment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smtClean="0"/>
              <a:t>innovative </a:t>
            </a:r>
            <a:r>
              <a:rPr lang="de-DE" b="1" dirty="0" err="1" smtClean="0"/>
              <a:t>formats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b="1" dirty="0" smtClean="0"/>
              <a:t>modern </a:t>
            </a:r>
            <a:r>
              <a:rPr lang="de-DE" b="1" dirty="0" err="1" smtClean="0"/>
              <a:t>tools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communication</a:t>
            </a:r>
            <a:endParaRPr lang="de-DE" b="1" dirty="0" smtClean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6C337-4971-431A-B608-AABAA4F9EA56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795534"/>
            <a:ext cx="4011084" cy="553844"/>
          </a:xfrm>
        </p:spPr>
        <p:txBody>
          <a:bodyPr>
            <a:normAutofit/>
          </a:bodyPr>
          <a:lstStyle/>
          <a:p>
            <a:r>
              <a:rPr lang="de-DE" dirty="0" smtClean="0"/>
              <a:t>Modern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outreach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2" y="2171701"/>
            <a:ext cx="5945688" cy="3954463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STOA </a:t>
            </a:r>
            <a:r>
              <a:rPr lang="de-DE" sz="2000" dirty="0" err="1" smtClean="0"/>
              <a:t>website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Videos on </a:t>
            </a:r>
            <a:r>
              <a:rPr lang="de-DE" sz="2000" dirty="0" err="1" smtClean="0"/>
              <a:t>Youtube</a:t>
            </a:r>
            <a:r>
              <a:rPr lang="de-DE" sz="2000" dirty="0" smtClean="0"/>
              <a:t> at </a:t>
            </a:r>
            <a:r>
              <a:rPr lang="de-DE" sz="2000" dirty="0" err="1" smtClean="0"/>
              <a:t>My</a:t>
            </a:r>
            <a:r>
              <a:rPr lang="de-DE" sz="2000" dirty="0" smtClean="0"/>
              <a:t> STOA</a:t>
            </a:r>
          </a:p>
          <a:p>
            <a:endParaRPr lang="de-DE" sz="2000" dirty="0" smtClean="0"/>
          </a:p>
          <a:p>
            <a:r>
              <a:rPr lang="de-DE" sz="2000" dirty="0" smtClean="0"/>
              <a:t>STOA Podcasts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Animated</a:t>
            </a:r>
            <a:r>
              <a:rPr lang="de-DE" sz="2000" dirty="0" smtClean="0"/>
              <a:t> </a:t>
            </a:r>
            <a:r>
              <a:rPr lang="de-DE" sz="2000" dirty="0" err="1" smtClean="0"/>
              <a:t>Infographics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Blog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F8A18-058B-4823-9E2F-711BB8BE9F41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7" y="1514475"/>
            <a:ext cx="5031504" cy="40385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06161-F37F-4E6C-973F-78CC95898F18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7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uch the future,Interface technology, the future of user experienc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7" b="5001"/>
          <a:stretch/>
        </p:blipFill>
        <p:spPr bwMode="auto">
          <a:xfrm>
            <a:off x="1267216" y="232777"/>
            <a:ext cx="9657568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3478" y="2578999"/>
          <a:ext cx="209054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48">
                  <a:extLst>
                    <a:ext uri="{9D8B030D-6E8A-4147-A177-3AD203B41FA5}">
                      <a16:colId xmlns:a16="http://schemas.microsoft.com/office/drawing/2014/main" xmlns="" val="4181280738"/>
                    </a:ext>
                  </a:extLst>
                </a:gridCol>
              </a:tblGrid>
              <a:tr h="488515">
                <a:tc>
                  <a:txBody>
                    <a:bodyPr/>
                    <a:lstStyle/>
                    <a:p>
                      <a:r>
                        <a:rPr lang="de-DE" sz="3200" dirty="0" err="1" smtClean="0"/>
                        <a:t>Thank</a:t>
                      </a:r>
                      <a:r>
                        <a:rPr lang="de-DE" sz="3200" dirty="0" smtClean="0"/>
                        <a:t> </a:t>
                      </a:r>
                      <a:r>
                        <a:rPr lang="de-DE" sz="3200" dirty="0" err="1" smtClean="0"/>
                        <a:t>you</a:t>
                      </a:r>
                      <a:r>
                        <a:rPr lang="de-DE" sz="3200" dirty="0" smtClean="0"/>
                        <a:t>!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13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0913"/>
            <a:ext cx="5979090" cy="673100"/>
          </a:xfrm>
        </p:spPr>
        <p:txBody>
          <a:bodyPr/>
          <a:lstStyle/>
          <a:p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err="1" smtClean="0"/>
              <a:t>bridging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9919"/>
            <a:ext cx="10972800" cy="2438770"/>
          </a:xfrm>
        </p:spPr>
        <p:txBody>
          <a:bodyPr/>
          <a:lstStyle/>
          <a:p>
            <a:r>
              <a:rPr lang="de-DE" b="1" dirty="0" smtClean="0"/>
              <a:t>Progress in </a:t>
            </a:r>
            <a:r>
              <a:rPr lang="de-DE" b="1" dirty="0" err="1" smtClean="0"/>
              <a:t>science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technology</a:t>
            </a:r>
            <a:r>
              <a:rPr lang="de-DE" b="1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proactive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legislative </a:t>
            </a:r>
            <a:r>
              <a:rPr lang="de-DE" dirty="0" err="1" smtClean="0"/>
              <a:t>activity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Fake</a:t>
            </a:r>
            <a:r>
              <a:rPr lang="de-DE" b="1" dirty="0" smtClean="0"/>
              <a:t> </a:t>
            </a:r>
            <a:r>
              <a:rPr lang="de-DE" b="1" dirty="0" err="1" smtClean="0"/>
              <a:t>news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mistrust</a:t>
            </a:r>
            <a:r>
              <a:rPr lang="de-DE" b="1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evidence-based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Legislators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Scientists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Legislators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B3BB4-C116-4B9E-B85A-A58D1A2397F1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>
          <a:xfrm>
            <a:off x="6349833" y="999541"/>
            <a:ext cx="3531826" cy="215645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0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0786"/>
            <a:ext cx="10972800" cy="6731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STOA – an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0225"/>
            <a:ext cx="5027112" cy="4208463"/>
          </a:xfrm>
        </p:spPr>
        <p:txBody>
          <a:bodyPr/>
          <a:lstStyle/>
          <a:p>
            <a:r>
              <a:rPr lang="de-DE" dirty="0" smtClean="0"/>
              <a:t>March 1987, an </a:t>
            </a:r>
            <a:r>
              <a:rPr lang="de-DE" b="1" dirty="0" smtClean="0"/>
              <a:t>EP </a:t>
            </a:r>
            <a:r>
              <a:rPr lang="de-DE" b="1" dirty="0" err="1" smtClean="0"/>
              <a:t>office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scientific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technological</a:t>
            </a:r>
            <a:r>
              <a:rPr lang="de-DE" b="1" dirty="0" smtClean="0"/>
              <a:t> </a:t>
            </a:r>
            <a:r>
              <a:rPr lang="de-DE" b="1" dirty="0" err="1" smtClean="0"/>
              <a:t>option</a:t>
            </a:r>
            <a:r>
              <a:rPr lang="de-DE" b="1" dirty="0" smtClean="0"/>
              <a:t> </a:t>
            </a:r>
            <a:r>
              <a:rPr lang="de-DE" b="1" dirty="0" err="1" smtClean="0"/>
              <a:t>assessment</a:t>
            </a:r>
            <a:r>
              <a:rPr lang="de-DE" b="1" dirty="0" smtClean="0"/>
              <a:t> </a:t>
            </a:r>
            <a:r>
              <a:rPr lang="de-DE" dirty="0" smtClean="0"/>
              <a:t>was </a:t>
            </a:r>
            <a:r>
              <a:rPr lang="de-DE" dirty="0" err="1" smtClean="0"/>
              <a:t>launched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Since</a:t>
            </a:r>
            <a:r>
              <a:rPr lang="de-DE" dirty="0" smtClean="0"/>
              <a:t> September 1988: STOA </a:t>
            </a:r>
            <a:r>
              <a:rPr lang="de-DE" dirty="0" err="1" smtClean="0"/>
              <a:t>works</a:t>
            </a:r>
            <a:r>
              <a:rPr lang="de-DE" dirty="0" smtClean="0"/>
              <a:t> on a permanent </a:t>
            </a:r>
            <a:r>
              <a:rPr lang="de-DE" dirty="0" err="1" smtClean="0"/>
              <a:t>basis</a:t>
            </a:r>
            <a:r>
              <a:rPr lang="de-DE" dirty="0" smtClean="0"/>
              <a:t>,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service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all </a:t>
            </a:r>
            <a:r>
              <a:rPr lang="de-DE" b="1" dirty="0" err="1" smtClean="0"/>
              <a:t>committees</a:t>
            </a:r>
            <a:r>
              <a:rPr lang="de-DE" b="1" dirty="0" smtClean="0"/>
              <a:t>.</a:t>
            </a:r>
          </a:p>
          <a:p>
            <a:endParaRPr lang="de-DE" dirty="0" smtClean="0"/>
          </a:p>
          <a:p>
            <a:r>
              <a:rPr lang="de-DE" b="1" dirty="0" err="1" smtClean="0"/>
              <a:t>Governance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leadership</a:t>
            </a:r>
            <a:r>
              <a:rPr lang="de-DE" b="1" dirty="0" smtClean="0"/>
              <a:t> </a:t>
            </a:r>
            <a:r>
              <a:rPr lang="de-DE" b="1" dirty="0" err="1" smtClean="0"/>
              <a:t>through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STOA Panel,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Members </a:t>
            </a:r>
            <a:r>
              <a:rPr lang="de-DE" dirty="0" err="1" smtClean="0"/>
              <a:t>representing</a:t>
            </a:r>
            <a:r>
              <a:rPr lang="de-DE" dirty="0" smtClean="0"/>
              <a:t> 9 </a:t>
            </a:r>
            <a:r>
              <a:rPr lang="de-DE" dirty="0" err="1" smtClean="0"/>
              <a:t>committees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3077B-7E2E-422A-A003-BF4BB477A7EF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9" name="Picture 2" descr="Science background with molecule or atom, Abstract structure for Science or medical background, 3d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380" b="10749"/>
          <a:stretch/>
        </p:blipFill>
        <p:spPr bwMode="auto">
          <a:xfrm>
            <a:off x="7014575" y="1948046"/>
            <a:ext cx="4092634" cy="30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8988"/>
            <a:ext cx="10972800" cy="673100"/>
          </a:xfrm>
        </p:spPr>
        <p:txBody>
          <a:bodyPr/>
          <a:lstStyle/>
          <a:p>
            <a:r>
              <a:rPr lang="de-DE" dirty="0" smtClean="0"/>
              <a:t>Part </a:t>
            </a:r>
            <a:r>
              <a:rPr lang="de-DE" dirty="0" err="1" smtClean="0"/>
              <a:t>of</a:t>
            </a:r>
            <a:r>
              <a:rPr lang="de-DE" dirty="0" smtClean="0"/>
              <a:t> a wider </a:t>
            </a:r>
            <a:r>
              <a:rPr lang="de-DE" dirty="0" err="1" smtClean="0"/>
              <a:t>parliamentary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60" y="1966586"/>
            <a:ext cx="11169040" cy="4042102"/>
          </a:xfrm>
        </p:spPr>
        <p:txBody>
          <a:bodyPr/>
          <a:lstStyle/>
          <a:p>
            <a:r>
              <a:rPr lang="de-DE" dirty="0" smtClean="0"/>
              <a:t>The Scientific </a:t>
            </a:r>
            <a:r>
              <a:rPr lang="de-DE" dirty="0" err="1" smtClean="0"/>
              <a:t>Foresight</a:t>
            </a:r>
            <a:r>
              <a:rPr lang="de-DE" dirty="0" smtClean="0"/>
              <a:t> Unit (STOA)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European </a:t>
            </a:r>
            <a:r>
              <a:rPr lang="de-DE" b="1" dirty="0" err="1" smtClean="0"/>
              <a:t>Parliamentary</a:t>
            </a:r>
            <a:r>
              <a:rPr lang="de-DE" b="1" dirty="0" smtClean="0"/>
              <a:t> Research Service </a:t>
            </a:r>
            <a:r>
              <a:rPr lang="de-DE" dirty="0" smtClean="0"/>
              <a:t>(EPRS), </a:t>
            </a:r>
            <a:r>
              <a:rPr lang="de-DE" dirty="0" err="1" smtClean="0"/>
              <a:t>the</a:t>
            </a:r>
            <a:r>
              <a:rPr lang="de-DE" dirty="0" smtClean="0"/>
              <a:t> in-house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tank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</a:t>
            </a:r>
            <a:r>
              <a:rPr lang="de-DE" dirty="0" err="1" smtClean="0"/>
              <a:t>Parliament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Embedded </a:t>
            </a:r>
            <a:r>
              <a:rPr lang="de-DE" b="1" dirty="0" smtClean="0"/>
              <a:t>in inter-</a:t>
            </a:r>
            <a:r>
              <a:rPr lang="de-DE" b="1" dirty="0" err="1" smtClean="0"/>
              <a:t>institutional</a:t>
            </a:r>
            <a:r>
              <a:rPr lang="de-DE" b="1" dirty="0" smtClean="0"/>
              <a:t> </a:t>
            </a:r>
            <a:r>
              <a:rPr lang="de-DE" b="1" dirty="0" err="1" smtClean="0"/>
              <a:t>cooperation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other</a:t>
            </a:r>
            <a:r>
              <a:rPr lang="de-DE" b="1" dirty="0" smtClean="0"/>
              <a:t> European </a:t>
            </a:r>
            <a:r>
              <a:rPr lang="de-DE" b="1" dirty="0" err="1" smtClean="0"/>
              <a:t>Institutions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smtClean="0"/>
              <a:t>Member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European </a:t>
            </a:r>
            <a:r>
              <a:rPr lang="de-DE" b="1" dirty="0" err="1" smtClean="0"/>
              <a:t>Parliamentary</a:t>
            </a:r>
            <a:r>
              <a:rPr lang="de-DE" b="1" dirty="0" smtClean="0"/>
              <a:t> Technology Assessment </a:t>
            </a:r>
            <a:r>
              <a:rPr lang="de-DE" dirty="0" smtClean="0"/>
              <a:t>(EPTA)</a:t>
            </a:r>
          </a:p>
          <a:p>
            <a:endParaRPr lang="de-DE" dirty="0" smtClean="0"/>
          </a:p>
          <a:p>
            <a:r>
              <a:rPr lang="de-DE" dirty="0" err="1" smtClean="0"/>
              <a:t>Contacts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research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science</a:t>
            </a:r>
            <a:r>
              <a:rPr lang="de-DE" b="1" dirty="0" smtClean="0"/>
              <a:t> </a:t>
            </a:r>
            <a:r>
              <a:rPr lang="de-DE" b="1" dirty="0" err="1" smtClean="0"/>
              <a:t>community</a:t>
            </a:r>
            <a:r>
              <a:rPr lang="de-DE" b="1" dirty="0" smtClean="0"/>
              <a:t> in Europe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beyond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1E2D7-1A27-4C07-A665-DF5650DE2E95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5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9463"/>
            <a:ext cx="6668022" cy="673100"/>
          </a:xfrm>
        </p:spPr>
        <p:txBody>
          <a:bodyPr/>
          <a:lstStyle/>
          <a:p>
            <a:r>
              <a:rPr lang="de-DE" dirty="0" err="1" smtClean="0"/>
              <a:t>Empowering</a:t>
            </a:r>
            <a:r>
              <a:rPr lang="de-DE" dirty="0" smtClean="0"/>
              <a:t> Members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80569"/>
            <a:ext cx="10972800" cy="3266125"/>
          </a:xfrm>
        </p:spPr>
        <p:txBody>
          <a:bodyPr/>
          <a:lstStyle/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b="1" dirty="0" err="1" smtClean="0"/>
              <a:t>strategic</a:t>
            </a:r>
            <a:r>
              <a:rPr lang="de-DE" b="1" dirty="0" smtClean="0"/>
              <a:t> </a:t>
            </a:r>
            <a:r>
              <a:rPr lang="de-DE" b="1" dirty="0" err="1" smtClean="0"/>
              <a:t>advice</a:t>
            </a:r>
            <a:r>
              <a:rPr lang="de-DE" b="1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foresight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b="1" dirty="0" err="1" smtClean="0"/>
              <a:t>interdisciplinary</a:t>
            </a:r>
            <a:r>
              <a:rPr lang="de-DE" b="1" dirty="0" smtClean="0"/>
              <a:t> </a:t>
            </a:r>
            <a:r>
              <a:rPr lang="de-DE" b="1" dirty="0" err="1" smtClean="0"/>
              <a:t>research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err="1" smtClean="0"/>
              <a:t>Implementing</a:t>
            </a:r>
            <a:r>
              <a:rPr lang="de-DE" dirty="0" smtClean="0"/>
              <a:t> </a:t>
            </a:r>
            <a:r>
              <a:rPr lang="de-DE" b="1" dirty="0" err="1" smtClean="0"/>
              <a:t>the´silo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pipe</a:t>
            </a:r>
            <a:r>
              <a:rPr lang="de-DE" b="1" dirty="0" smtClean="0"/>
              <a:t> </a:t>
            </a:r>
            <a:r>
              <a:rPr lang="de-DE" b="1" dirty="0" err="1" smtClean="0"/>
              <a:t>strategy</a:t>
            </a:r>
            <a:r>
              <a:rPr lang="de-DE" dirty="0" smtClean="0"/>
              <a:t>´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F6E4A-11F0-47D3-BF4C-28D1B3FC1161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3"/>
          <a:stretch>
            <a:fillRect/>
          </a:stretch>
        </p:blipFill>
        <p:spPr bwMode="auto">
          <a:xfrm>
            <a:off x="7255990" y="3504783"/>
            <a:ext cx="3356977" cy="1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7322"/>
            <a:ext cx="10972800" cy="1073979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71475" indent="0" algn="ctr">
              <a:buNone/>
            </a:pPr>
            <a:r>
              <a:rPr lang="en-GB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Precision Agriculture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Publications</a:t>
            </a:r>
            <a:r>
              <a:rPr lang="de-DE" dirty="0"/>
              <a:t>, </a:t>
            </a:r>
            <a:r>
              <a:rPr lang="de-DE" dirty="0" err="1"/>
              <a:t>studies</a:t>
            </a:r>
            <a:r>
              <a:rPr lang="de-DE" dirty="0"/>
              <a:t>, </a:t>
            </a:r>
            <a:r>
              <a:rPr lang="de-DE" dirty="0" err="1"/>
              <a:t>blogspots</a:t>
            </a:r>
            <a:endParaRPr lang="de-DE" dirty="0"/>
          </a:p>
          <a:p>
            <a:endParaRPr lang="de-DE" dirty="0"/>
          </a:p>
          <a:p>
            <a:r>
              <a:rPr lang="de-DE" dirty="0"/>
              <a:t>Workshops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Conferences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delegations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Communication 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A62F1-84B5-4A3F-AFE1-475ED52BE7E1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17330" t="28415" r="21479" b="5555"/>
          <a:stretch/>
        </p:blipFill>
        <p:spPr bwMode="auto">
          <a:xfrm>
            <a:off x="940903" y="2107096"/>
            <a:ext cx="4651513" cy="340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1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88760"/>
            <a:ext cx="10972800" cy="673100"/>
          </a:xfrm>
        </p:spPr>
        <p:txBody>
          <a:bodyPr/>
          <a:lstStyle/>
          <a:p>
            <a:r>
              <a:rPr lang="de-DE" dirty="0" smtClean="0"/>
              <a:t>STOA </a:t>
            </a:r>
            <a:r>
              <a:rPr lang="de-DE" dirty="0" err="1" smtClean="0"/>
              <a:t>studies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2917320"/>
              </p:ext>
            </p:extLst>
          </p:nvPr>
        </p:nvGraphicFramePr>
        <p:xfrm>
          <a:off x="609601" y="1929009"/>
          <a:ext cx="9498904" cy="373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3DCF5-EFF0-4C64-8E58-93CC40CDBADB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E86B-9E5B-4F59-A5FF-5A9F5C55972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8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0351"/>
            <a:ext cx="10972800" cy="867905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STOA </a:t>
            </a:r>
            <a:r>
              <a:rPr lang="de-DE" dirty="0" err="1" smtClean="0"/>
              <a:t>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the General Data Protection Regulation changes the rules for scientific </a:t>
            </a:r>
            <a:r>
              <a:rPr lang="en-GB" dirty="0" smtClean="0"/>
              <a:t>research</a:t>
            </a:r>
          </a:p>
          <a:p>
            <a:endParaRPr lang="en-GB" dirty="0"/>
          </a:p>
          <a:p>
            <a:r>
              <a:rPr lang="en-GB" dirty="0"/>
              <a:t>Polarisation and the use of technology in political campaigns and communication </a:t>
            </a:r>
            <a:endParaRPr lang="en-GB" dirty="0" smtClean="0"/>
          </a:p>
          <a:p>
            <a:pPr marL="371475" indent="0">
              <a:buNone/>
            </a:pPr>
            <a:endParaRPr lang="en-GB" dirty="0"/>
          </a:p>
          <a:p>
            <a:r>
              <a:rPr lang="en-GB" dirty="0"/>
              <a:t>Regulating disinformation with artificial intelligence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Blockchain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Galileo Satellite Navigation System </a:t>
            </a:r>
          </a:p>
          <a:p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767" y="1642820"/>
            <a:ext cx="5384800" cy="402956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B6E07-FC42-43F5-BB36-293710A14ED3}" type="datetime1">
              <a:rPr lang="fr-FR" smtClean="0"/>
              <a:t>13/11/2019</a:t>
            </a:fld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38A6F-51E9-43EF-B385-1418512C97A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648875"/>
            <a:ext cx="10972800" cy="926926"/>
          </a:xfrm>
        </p:spPr>
        <p:txBody>
          <a:bodyPr/>
          <a:lstStyle/>
          <a:p>
            <a:r>
              <a:rPr lang="de-DE" dirty="0" smtClean="0"/>
              <a:t>STOA Annual </a:t>
            </a:r>
            <a:r>
              <a:rPr lang="de-DE" dirty="0" err="1" smtClean="0"/>
              <a:t>Lecture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5DA17-4CFE-44E5-87D6-C6DB3D5E3D80}" type="datetime1">
              <a:rPr lang="fr-FR" smtClean="0"/>
              <a:t>13/11/2019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1762944" y="1400175"/>
            <a:ext cx="8457381" cy="474074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B40FE-5349-4C61-9F6A-72B08571F32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1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RS Template 2014 FIN">
  <a:themeElements>
    <a:clrScheme name="EPRS">
      <a:dk1>
        <a:srgbClr val="363636"/>
      </a:dk1>
      <a:lt1>
        <a:srgbClr val="FFFFFF"/>
      </a:lt1>
      <a:dk2>
        <a:srgbClr val="979797"/>
      </a:dk2>
      <a:lt2>
        <a:srgbClr val="000000"/>
      </a:lt2>
      <a:accent1>
        <a:srgbClr val="147AC1"/>
      </a:accent1>
      <a:accent2>
        <a:srgbClr val="365061"/>
      </a:accent2>
      <a:accent3>
        <a:srgbClr val="0041C4"/>
      </a:accent3>
      <a:accent4>
        <a:srgbClr val="A50021"/>
      </a:accent4>
      <a:accent5>
        <a:srgbClr val="F68B1E"/>
      </a:accent5>
      <a:accent6>
        <a:srgbClr val="FEAB00"/>
      </a:accent6>
      <a:hlink>
        <a:srgbClr val="147AC1"/>
      </a:hlink>
      <a:folHlink>
        <a:srgbClr val="365061"/>
      </a:folHlink>
    </a:clrScheme>
    <a:fontScheme name="EP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accent1"/>
          </a:solidFill>
        </a:ln>
      </a:spPr>
      <a:bodyPr lIns="90000" tIns="46800" rIns="90000" bIns="46800" rtlCol="0" anchor="ctr"/>
      <a:lstStyle>
        <a:defPPr algn="ctr" defTabSz="900113" eaLnBrk="0" hangingPunct="0">
          <a:defRPr sz="1200" b="1" dirty="0" smtClean="0">
            <a:solidFill>
              <a:schemeClr val="accent1"/>
            </a:solidFill>
            <a:latin typeface="+mn-lt"/>
          </a:defRPr>
        </a:defPPr>
      </a:lstStyle>
    </a:spDef>
    <a:lnDef>
      <a:spPr>
        <a:ln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/>
      <a:bodyPr vert="horz" wrap="square" lIns="91440" tIns="45720" rIns="91440" bIns="45720" numCol="1" rtlCol="0" anchor="t" anchorCtr="0" compatLnSpc="1">
        <a:prstTxWarp prst="textNoShape">
          <a:avLst/>
        </a:prstTxWarp>
        <a:normAutofit/>
      </a:bodyPr>
      <a:lstStyle>
        <a:defPPr marL="342900" indent="-342900">
          <a:buClr>
            <a:schemeClr val="accent5"/>
          </a:buClr>
          <a:buFont typeface="Lucida Sans Unicode" pitchFamily="34" charset="0"/>
          <a:buChar char="―"/>
          <a:defRPr sz="20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PRS Template 2014 FIN">
  <a:themeElements>
    <a:clrScheme name="Custom 1">
      <a:dk1>
        <a:srgbClr val="363636"/>
      </a:dk1>
      <a:lt1>
        <a:srgbClr val="FFFFFF"/>
      </a:lt1>
      <a:dk2>
        <a:srgbClr val="979797"/>
      </a:dk2>
      <a:lt2>
        <a:srgbClr val="000000"/>
      </a:lt2>
      <a:accent1>
        <a:srgbClr val="147AC1"/>
      </a:accent1>
      <a:accent2>
        <a:srgbClr val="365061"/>
      </a:accent2>
      <a:accent3>
        <a:srgbClr val="0041C4"/>
      </a:accent3>
      <a:accent4>
        <a:srgbClr val="A50021"/>
      </a:accent4>
      <a:accent5>
        <a:srgbClr val="F68B1E"/>
      </a:accent5>
      <a:accent6>
        <a:srgbClr val="FEAB00"/>
      </a:accent6>
      <a:hlink>
        <a:srgbClr val="147AC1"/>
      </a:hlink>
      <a:folHlink>
        <a:srgbClr val="365061"/>
      </a:folHlink>
    </a:clrScheme>
    <a:fontScheme name="EP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accent1"/>
          </a:solidFill>
        </a:ln>
      </a:spPr>
      <a:bodyPr lIns="90000" tIns="46800" rIns="90000" bIns="46800" rtlCol="0" anchor="ctr"/>
      <a:lstStyle>
        <a:defPPr algn="ctr" defTabSz="900113" eaLnBrk="0" hangingPunct="0">
          <a:defRPr sz="1200" b="1" dirty="0" smtClean="0">
            <a:solidFill>
              <a:schemeClr val="accent1"/>
            </a:solidFill>
            <a:latin typeface="+mn-lt"/>
          </a:defRPr>
        </a:defPPr>
      </a:lstStyle>
    </a:spDef>
    <a:lnDef>
      <a:spPr>
        <a:ln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/>
      <a:bodyPr vert="horz" wrap="square" lIns="91440" tIns="45720" rIns="91440" bIns="45720" numCol="1" rtlCol="0" anchor="t" anchorCtr="0" compatLnSpc="1">
        <a:prstTxWarp prst="textNoShape">
          <a:avLst/>
        </a:prstTxWarp>
        <a:normAutofit/>
      </a:bodyPr>
      <a:lstStyle>
        <a:defPPr marL="342900" indent="-342900">
          <a:buClr>
            <a:schemeClr val="accent5"/>
          </a:buClr>
          <a:buFont typeface="Lucida Sans Unicode" pitchFamily="34" charset="0"/>
          <a:buChar char="―"/>
          <a:defRPr sz="20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EPRS Template 2014 FIN">
  <a:themeElements>
    <a:clrScheme name="Custom 1">
      <a:dk1>
        <a:srgbClr val="363636"/>
      </a:dk1>
      <a:lt1>
        <a:srgbClr val="FFFFFF"/>
      </a:lt1>
      <a:dk2>
        <a:srgbClr val="979797"/>
      </a:dk2>
      <a:lt2>
        <a:srgbClr val="000000"/>
      </a:lt2>
      <a:accent1>
        <a:srgbClr val="147AC1"/>
      </a:accent1>
      <a:accent2>
        <a:srgbClr val="365061"/>
      </a:accent2>
      <a:accent3>
        <a:srgbClr val="0041C4"/>
      </a:accent3>
      <a:accent4>
        <a:srgbClr val="A50021"/>
      </a:accent4>
      <a:accent5>
        <a:srgbClr val="F68B1E"/>
      </a:accent5>
      <a:accent6>
        <a:srgbClr val="FEAB00"/>
      </a:accent6>
      <a:hlink>
        <a:srgbClr val="147AC1"/>
      </a:hlink>
      <a:folHlink>
        <a:srgbClr val="365061"/>
      </a:folHlink>
    </a:clrScheme>
    <a:fontScheme name="EP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accent1"/>
          </a:solidFill>
        </a:ln>
      </a:spPr>
      <a:bodyPr lIns="90000" tIns="46800" rIns="90000" bIns="46800" rtlCol="0" anchor="ctr"/>
      <a:lstStyle>
        <a:defPPr algn="ctr" defTabSz="900113" eaLnBrk="0" hangingPunct="0">
          <a:defRPr sz="1200" b="1" dirty="0" smtClean="0">
            <a:solidFill>
              <a:schemeClr val="accent1"/>
            </a:solidFill>
            <a:latin typeface="+mn-lt"/>
          </a:defRPr>
        </a:defPPr>
      </a:lstStyle>
    </a:spDef>
    <a:lnDef>
      <a:spPr>
        <a:ln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/>
      <a:bodyPr vert="horz" wrap="square" lIns="91440" tIns="45720" rIns="91440" bIns="45720" numCol="1" rtlCol="0" anchor="t" anchorCtr="0" compatLnSpc="1">
        <a:prstTxWarp prst="textNoShape">
          <a:avLst/>
        </a:prstTxWarp>
        <a:normAutofit/>
      </a:bodyPr>
      <a:lstStyle>
        <a:defPPr marL="342900" indent="-342900">
          <a:buClr>
            <a:schemeClr val="accent5"/>
          </a:buClr>
          <a:buFont typeface="Lucida Sans Unicode" pitchFamily="34" charset="0"/>
          <a:buChar char="―"/>
          <a:defRPr sz="20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403</Words>
  <Application>Microsoft Office PowerPoint</Application>
  <PresentationFormat>Širokozaslonsko</PresentationFormat>
  <Paragraphs>133</Paragraphs>
  <Slides>20</Slides>
  <Notes>6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6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Lucida Sans</vt:lpstr>
      <vt:lpstr>Lucida Sans Unicode</vt:lpstr>
      <vt:lpstr>Myriad Pro</vt:lpstr>
      <vt:lpstr>Times New Roman</vt:lpstr>
      <vt:lpstr>Office Theme</vt:lpstr>
      <vt:lpstr>EPRS Template 2014 FIN</vt:lpstr>
      <vt:lpstr>Custom Design</vt:lpstr>
      <vt:lpstr>1_EPRS Template 2014 FIN</vt:lpstr>
      <vt:lpstr>2_EPRS Template 2014 FIN</vt:lpstr>
      <vt:lpstr>1_Office Theme</vt:lpstr>
      <vt:lpstr>Presentation</vt:lpstr>
      <vt:lpstr>Scientific Advice and Foresight Work  in the European Parliament: The case of STOA </vt:lpstr>
      <vt:lpstr>Defining the challenge –   bridging the gap</vt:lpstr>
      <vt:lpstr>The creation of STOA – an institutional response</vt:lpstr>
      <vt:lpstr>Part of a wider parliamentary support network</vt:lpstr>
      <vt:lpstr>Empowering Members through knowledge</vt:lpstr>
      <vt:lpstr>A broad range of activities</vt:lpstr>
      <vt:lpstr>STOA studies</vt:lpstr>
      <vt:lpstr>Recent STOA publications</vt:lpstr>
      <vt:lpstr>STOA Annual Lecture</vt:lpstr>
      <vt:lpstr>Science meets Parliaments</vt:lpstr>
      <vt:lpstr>MEP – Scientist Pairing Scheme</vt:lpstr>
      <vt:lpstr>Impact and benefits</vt:lpstr>
      <vt:lpstr>European Science Media Hub (ESMH)  Linking science, politics, media, citizens</vt:lpstr>
      <vt:lpstr>PowerPointova predstavitev</vt:lpstr>
      <vt:lpstr>PowerPointova predstavitev</vt:lpstr>
      <vt:lpstr>New media</vt:lpstr>
      <vt:lpstr>More ways to enhance outreach and mutual understanding</vt:lpstr>
      <vt:lpstr>Modern tools for outreach</vt:lpstr>
      <vt:lpstr>PowerPointova predstavitev</vt:lpstr>
      <vt:lpstr>PowerPointova predstavitev</vt:lpstr>
    </vt:vector>
  </TitlesOfParts>
  <Company>European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SCHENK Anette</dc:creator>
  <cp:lastModifiedBy>XY</cp:lastModifiedBy>
  <cp:revision>104</cp:revision>
  <cp:lastPrinted>2019-11-13T16:48:57Z</cp:lastPrinted>
  <dcterms:created xsi:type="dcterms:W3CDTF">2019-10-07T15:51:14Z</dcterms:created>
  <dcterms:modified xsi:type="dcterms:W3CDTF">2019-11-13T17:38:06Z</dcterms:modified>
</cp:coreProperties>
</file>