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65" r:id="rId2"/>
    <p:sldId id="266" r:id="rId3"/>
    <p:sldId id="269" r:id="rId4"/>
    <p:sldId id="273" r:id="rId5"/>
    <p:sldId id="280" r:id="rId6"/>
    <p:sldId id="279" r:id="rId7"/>
    <p:sldId id="274" r:id="rId8"/>
    <p:sldId id="281" r:id="rId9"/>
    <p:sldId id="277" r:id="rId10"/>
    <p:sldId id="27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E2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89"/>
    <p:restoredTop sz="94668"/>
  </p:normalViewPr>
  <p:slideViewPr>
    <p:cSldViewPr snapToGrid="0" snapToObjects="1">
      <p:cViewPr varScale="1">
        <p:scale>
          <a:sx n="70" d="100"/>
          <a:sy n="70" d="100"/>
        </p:scale>
        <p:origin x="882" y="4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12" d="100"/>
          <a:sy n="112" d="100"/>
        </p:scale>
        <p:origin x="291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5A89D8-C921-FD48-BA33-9423322A32B2}" type="datetimeFigureOut">
              <a:rPr lang="en-US" smtClean="0"/>
              <a:pPr/>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FC9013-9B44-A04B-A77F-543B2D793454}" type="slidenum">
              <a:rPr lang="en-US" smtClean="0"/>
              <a:pPr/>
              <a:t>‹#›</a:t>
            </a:fld>
            <a:endParaRPr lang="en-US"/>
          </a:p>
        </p:txBody>
      </p:sp>
    </p:spTree>
    <p:extLst>
      <p:ext uri="{BB962C8B-B14F-4D97-AF65-F5344CB8AC3E}">
        <p14:creationId xmlns:p14="http://schemas.microsoft.com/office/powerpoint/2010/main" val="1287326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rgbClr val="0070C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37281" y="642047"/>
            <a:ext cx="3674561" cy="7339399"/>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48723" y="5733747"/>
            <a:ext cx="1540759" cy="535529"/>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89974" y="5735977"/>
            <a:ext cx="1556652" cy="585311"/>
          </a:xfrm>
          <a:prstGeom prst="rect">
            <a:avLst/>
          </a:prstGeom>
        </p:spPr>
      </p:pic>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44383" y="5961864"/>
            <a:ext cx="2006583" cy="310919"/>
          </a:xfrm>
          <a:prstGeom prst="rect">
            <a:avLst/>
          </a:prstGeom>
        </p:spPr>
      </p:pic>
      <p:sp>
        <p:nvSpPr>
          <p:cNvPr id="7" name="Text Placeholder 9"/>
          <p:cNvSpPr>
            <a:spLocks noGrp="1"/>
          </p:cNvSpPr>
          <p:nvPr>
            <p:ph type="body" sz="quarter" idx="11" hasCustomPrompt="1"/>
          </p:nvPr>
        </p:nvSpPr>
        <p:spPr>
          <a:xfrm>
            <a:off x="2889250" y="371475"/>
            <a:ext cx="8445500" cy="3338513"/>
          </a:xfrm>
          <a:prstGeom prst="rect">
            <a:avLst/>
          </a:prstGeom>
        </p:spPr>
        <p:txBody>
          <a:bodyPr/>
          <a:lstStyle>
            <a:lvl1pPr marL="0" indent="0">
              <a:buNone/>
              <a:defRPr sz="7000" baseline="0">
                <a:solidFill>
                  <a:schemeClr val="bg1"/>
                </a:solidFill>
                <a:latin typeface="Calibri" charset="0"/>
                <a:ea typeface="Calibri" charset="0"/>
                <a:cs typeface="Calibri" charset="0"/>
              </a:defRPr>
            </a:lvl1pPr>
            <a:lvl2pPr>
              <a:defRPr sz="1800"/>
            </a:lvl2pPr>
            <a:lvl3pPr>
              <a:defRPr sz="1800"/>
            </a:lvl3pPr>
            <a:lvl4pPr>
              <a:defRPr sz="1800"/>
            </a:lvl4pPr>
            <a:lvl5pPr>
              <a:defRPr sz="1800"/>
            </a:lvl5pPr>
          </a:lstStyle>
          <a:p>
            <a:pPr lvl="0"/>
            <a:r>
              <a:rPr lang="en-US" sz="7000" dirty="0" smtClean="0">
                <a:latin typeface="Calibri" charset="0"/>
                <a:ea typeface="Calibri" charset="0"/>
                <a:cs typeface="Calibri" charset="0"/>
              </a:rPr>
              <a:t>NASLOV NALSOVNAS NASLOV NASLOV NASLOV NASLOV NASL</a:t>
            </a:r>
            <a:endParaRPr lang="en-US" dirty="0"/>
          </a:p>
        </p:txBody>
      </p:sp>
    </p:spTree>
    <p:extLst>
      <p:ext uri="{BB962C8B-B14F-4D97-AF65-F5344CB8AC3E}">
        <p14:creationId xmlns:p14="http://schemas.microsoft.com/office/powerpoint/2010/main" val="464245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0944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stretch>
            <a:fillRect/>
          </a:stretch>
        </p:blipFill>
        <p:spPr>
          <a:xfrm>
            <a:off x="424982" y="319456"/>
            <a:ext cx="272485" cy="544969"/>
          </a:xfrm>
          <a:prstGeom prst="rect">
            <a:avLst/>
          </a:prstGeom>
        </p:spPr>
      </p:pic>
      <p:sp>
        <p:nvSpPr>
          <p:cNvPr id="9" name="Text Placeholder 13"/>
          <p:cNvSpPr>
            <a:spLocks noGrp="1"/>
          </p:cNvSpPr>
          <p:nvPr>
            <p:ph type="body" sz="quarter" idx="13" hasCustomPrompt="1"/>
          </p:nvPr>
        </p:nvSpPr>
        <p:spPr>
          <a:xfrm>
            <a:off x="792163" y="546100"/>
            <a:ext cx="2438400" cy="319088"/>
          </a:xfrm>
          <a:prstGeom prst="rect">
            <a:avLst/>
          </a:prstGeom>
        </p:spPr>
        <p:txBody>
          <a:bodyPr/>
          <a:lstStyle>
            <a:lvl1pPr marL="0" indent="0">
              <a:buNone/>
              <a:defRPr sz="2000">
                <a:solidFill>
                  <a:srgbClr val="92D050"/>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smtClean="0"/>
              <a:t>NASLOV 1</a:t>
            </a:r>
            <a:endParaRPr lang="en-US" dirty="0"/>
          </a:p>
        </p:txBody>
      </p:sp>
    </p:spTree>
    <p:extLst>
      <p:ext uri="{BB962C8B-B14F-4D97-AF65-F5344CB8AC3E}">
        <p14:creationId xmlns:p14="http://schemas.microsoft.com/office/powerpoint/2010/main" val="337677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ŠRI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stretch>
            <a:fillRect/>
          </a:stretch>
        </p:blipFill>
        <p:spPr>
          <a:xfrm>
            <a:off x="424982" y="319456"/>
            <a:ext cx="272485" cy="544969"/>
          </a:xfrm>
          <a:prstGeom prst="rect">
            <a:avLst/>
          </a:prstGeom>
        </p:spPr>
      </p:pic>
      <p:sp>
        <p:nvSpPr>
          <p:cNvPr id="6" name="Title 1"/>
          <p:cNvSpPr>
            <a:spLocks noGrp="1"/>
          </p:cNvSpPr>
          <p:nvPr>
            <p:ph type="title" hasCustomPrompt="1"/>
          </p:nvPr>
        </p:nvSpPr>
        <p:spPr>
          <a:xfrm>
            <a:off x="792480" y="1963405"/>
            <a:ext cx="10515600" cy="389293"/>
          </a:xfrm>
          <a:prstGeom prst="rect">
            <a:avLst/>
          </a:prstGeom>
        </p:spPr>
        <p:txBody>
          <a:bodyPr/>
          <a:lstStyle>
            <a:lvl1pPr>
              <a:defRPr lang="sl-SI" sz="2500" b="1" smtClean="0">
                <a:solidFill>
                  <a:schemeClr val="tx1">
                    <a:lumMod val="65000"/>
                    <a:lumOff val="35000"/>
                  </a:schemeClr>
                </a:solidFill>
                <a:ea typeface="Arial Narrow" panose="020B0606020202030204" pitchFamily="34" charset="0"/>
                <a:cs typeface="Arial Narrow" panose="020B0606020202030204" pitchFamily="34" charset="0"/>
              </a:defRPr>
            </a:lvl1pPr>
          </a:lstStyle>
          <a:p>
            <a:pPr>
              <a:lnSpc>
                <a:spcPct val="115000"/>
              </a:lnSpc>
              <a:spcAft>
                <a:spcPts val="0"/>
              </a:spcAft>
            </a:pPr>
            <a:r>
              <a:rPr lang="sl-SI" sz="2500" b="1" dirty="0" smtClean="0">
                <a:solidFill>
                  <a:schemeClr val="tx1">
                    <a:lumMod val="65000"/>
                    <a:lumOff val="35000"/>
                  </a:schemeClr>
                </a:solidFill>
                <a:latin typeface="+mj-lt"/>
                <a:ea typeface="Arial Narrow" panose="020B0606020202030204" pitchFamily="34" charset="0"/>
                <a:cs typeface="Arial Narrow" panose="020B0606020202030204" pitchFamily="34" charset="0"/>
              </a:rPr>
              <a:t>LOREM IPSUM</a:t>
            </a:r>
          </a:p>
        </p:txBody>
      </p:sp>
      <p:sp>
        <p:nvSpPr>
          <p:cNvPr id="11" name="Content Placeholder 10"/>
          <p:cNvSpPr>
            <a:spLocks noGrp="1"/>
          </p:cNvSpPr>
          <p:nvPr>
            <p:ph sz="quarter" idx="12" hasCustomPrompt="1"/>
          </p:nvPr>
        </p:nvSpPr>
        <p:spPr>
          <a:xfrm>
            <a:off x="792480" y="2773679"/>
            <a:ext cx="9631362" cy="2606041"/>
          </a:xfrm>
          <a:prstGeom prst="rect">
            <a:avLst/>
          </a:prstGeom>
        </p:spPr>
        <p:txBody>
          <a:bodyPr/>
          <a:lstStyle>
            <a:lvl1pPr marL="457200" marR="0" indent="-457200" algn="l" defTabSz="914400" rtl="0" eaLnBrk="1" fontAlgn="auto" latinLnBrk="0" hangingPunct="1">
              <a:lnSpc>
                <a:spcPct val="100000"/>
              </a:lnSpc>
              <a:spcBef>
                <a:spcPts val="1000"/>
              </a:spcBef>
              <a:spcAft>
                <a:spcPts val="0"/>
              </a:spcAft>
              <a:buClrTx/>
              <a:buSzTx/>
              <a:buFont typeface="Arial" charset="0"/>
              <a:buChar char="•"/>
              <a:tabLst/>
              <a:defRPr sz="1700">
                <a:solidFill>
                  <a:schemeClr val="tx1">
                    <a:lumMod val="65000"/>
                    <a:lumOff val="35000"/>
                  </a:schemeClr>
                </a:solidFill>
              </a:defRPr>
            </a:lvl1pPr>
            <a:lvl2pPr marL="800100" indent="-342900">
              <a:buFont typeface="Arial" charset="0"/>
              <a:buChar char="•"/>
              <a:defRPr/>
            </a:lvl2pPr>
            <a:lvl3pPr marL="1257300" indent="-342900">
              <a:buFont typeface="Arial" charset="0"/>
              <a:buChar char="•"/>
              <a:defRPr/>
            </a:lvl3pPr>
            <a:lvl4pPr marL="1657350" indent="-285750">
              <a:buFont typeface="Arial" charset="0"/>
              <a:buChar char="•"/>
              <a:defRPr/>
            </a:lvl4pPr>
            <a:lvl5pPr marL="2114550" indent="-285750">
              <a:buFont typeface="Arial" charset="0"/>
              <a:buChar char="•"/>
              <a:defRPr/>
            </a:lvl5pPr>
          </a:lstStyle>
          <a:p>
            <a:pPr lvl="0"/>
            <a:r>
              <a:rPr lang="en-US" dirty="0" err="1" smtClean="0"/>
              <a:t>Alineja</a:t>
            </a:r>
            <a:r>
              <a:rPr lang="en-US" dirty="0" smtClean="0"/>
              <a:t> 1</a:t>
            </a:r>
          </a:p>
          <a:p>
            <a:pPr lvl="0"/>
            <a:r>
              <a:rPr lang="en-US" dirty="0" err="1" smtClean="0"/>
              <a:t>Alineja</a:t>
            </a:r>
            <a:r>
              <a:rPr lang="en-US" dirty="0" smtClean="0"/>
              <a:t> 1</a:t>
            </a:r>
          </a:p>
          <a:p>
            <a:pPr lvl="0"/>
            <a:r>
              <a:rPr lang="en-US" dirty="0" err="1" smtClean="0"/>
              <a:t>Alineja</a:t>
            </a:r>
            <a:r>
              <a:rPr lang="en-US" dirty="0" smtClean="0"/>
              <a:t> 1</a:t>
            </a:r>
          </a:p>
          <a:p>
            <a:pPr lvl="0"/>
            <a:r>
              <a:rPr lang="en-US" dirty="0" err="1" smtClean="0"/>
              <a:t>Alineja</a:t>
            </a:r>
            <a:r>
              <a:rPr lang="en-US" dirty="0" smtClean="0"/>
              <a:t> 1</a:t>
            </a:r>
          </a:p>
          <a:p>
            <a:pPr lvl="0"/>
            <a:r>
              <a:rPr lang="en-US" dirty="0" err="1" smtClean="0"/>
              <a:t>Alineja</a:t>
            </a:r>
            <a:r>
              <a:rPr lang="en-US" dirty="0" smtClean="0"/>
              <a:t> 1</a:t>
            </a:r>
          </a:p>
          <a:p>
            <a:pPr lvl="0"/>
            <a:r>
              <a:rPr lang="en-US" dirty="0" err="1" smtClean="0"/>
              <a:t>Alineja</a:t>
            </a:r>
            <a:r>
              <a:rPr lang="en-US" dirty="0" smtClean="0"/>
              <a:t> 1</a:t>
            </a:r>
          </a:p>
          <a:p>
            <a:pPr lvl="0"/>
            <a:r>
              <a:rPr lang="en-US" dirty="0" err="1" smtClean="0"/>
              <a:t>Alineja</a:t>
            </a:r>
            <a:r>
              <a:rPr lang="en-US" dirty="0" smtClean="0"/>
              <a:t> 1</a:t>
            </a:r>
          </a:p>
        </p:txBody>
      </p:sp>
      <p:sp>
        <p:nvSpPr>
          <p:cNvPr id="14" name="Text Placeholder 13"/>
          <p:cNvSpPr>
            <a:spLocks noGrp="1"/>
          </p:cNvSpPr>
          <p:nvPr>
            <p:ph type="body" sz="quarter" idx="13" hasCustomPrompt="1"/>
          </p:nvPr>
        </p:nvSpPr>
        <p:spPr>
          <a:xfrm>
            <a:off x="792163" y="546100"/>
            <a:ext cx="2438400" cy="319088"/>
          </a:xfrm>
          <a:prstGeom prst="rect">
            <a:avLst/>
          </a:prstGeom>
        </p:spPr>
        <p:txBody>
          <a:bodyPr/>
          <a:lstStyle>
            <a:lvl1pPr marL="0" indent="0">
              <a:buNone/>
              <a:defRPr sz="2000">
                <a:solidFill>
                  <a:srgbClr val="92D050"/>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smtClean="0"/>
              <a:t>NASLOV 1</a:t>
            </a:r>
            <a:endParaRPr lang="en-US" dirty="0"/>
          </a:p>
        </p:txBody>
      </p:sp>
    </p:spTree>
    <p:extLst>
      <p:ext uri="{BB962C8B-B14F-4D97-AF65-F5344CB8AC3E}">
        <p14:creationId xmlns:p14="http://schemas.microsoft.com/office/powerpoint/2010/main" val="663137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ŠRI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stretch>
            <a:fillRect/>
          </a:stretch>
        </p:blipFill>
        <p:spPr>
          <a:xfrm>
            <a:off x="424982" y="319456"/>
            <a:ext cx="272485" cy="544969"/>
          </a:xfrm>
          <a:prstGeom prst="rect">
            <a:avLst/>
          </a:prstGeom>
        </p:spPr>
      </p:pic>
      <p:sp>
        <p:nvSpPr>
          <p:cNvPr id="6" name="Title 1"/>
          <p:cNvSpPr>
            <a:spLocks noGrp="1"/>
          </p:cNvSpPr>
          <p:nvPr>
            <p:ph type="title" hasCustomPrompt="1"/>
          </p:nvPr>
        </p:nvSpPr>
        <p:spPr>
          <a:xfrm>
            <a:off x="792480" y="1530053"/>
            <a:ext cx="4906645" cy="389293"/>
          </a:xfrm>
          <a:prstGeom prst="rect">
            <a:avLst/>
          </a:prstGeom>
        </p:spPr>
        <p:txBody>
          <a:bodyPr anchor="ctr"/>
          <a:lstStyle>
            <a:lvl1pPr>
              <a:defRPr lang="sl-SI" sz="2500" b="1" smtClean="0">
                <a:solidFill>
                  <a:schemeClr val="tx1">
                    <a:lumMod val="65000"/>
                    <a:lumOff val="35000"/>
                  </a:schemeClr>
                </a:solidFill>
                <a:ea typeface="Arial Narrow" panose="020B0606020202030204" pitchFamily="34" charset="0"/>
                <a:cs typeface="Arial Narrow" panose="020B0606020202030204" pitchFamily="34" charset="0"/>
              </a:defRPr>
            </a:lvl1pPr>
          </a:lstStyle>
          <a:p>
            <a:pPr>
              <a:lnSpc>
                <a:spcPct val="115000"/>
              </a:lnSpc>
              <a:spcAft>
                <a:spcPts val="0"/>
              </a:spcAft>
            </a:pPr>
            <a:r>
              <a:rPr lang="sl-SI" sz="2500" b="1" dirty="0" smtClean="0">
                <a:solidFill>
                  <a:schemeClr val="tx1">
                    <a:lumMod val="65000"/>
                    <a:lumOff val="35000"/>
                  </a:schemeClr>
                </a:solidFill>
                <a:latin typeface="+mj-lt"/>
                <a:ea typeface="Arial Narrow" panose="020B0606020202030204" pitchFamily="34" charset="0"/>
                <a:cs typeface="Arial Narrow" panose="020B0606020202030204" pitchFamily="34" charset="0"/>
              </a:rPr>
              <a:t>LOREM IPSUM</a:t>
            </a:r>
          </a:p>
        </p:txBody>
      </p:sp>
      <p:sp>
        <p:nvSpPr>
          <p:cNvPr id="17" name="Picture Placeholder 16"/>
          <p:cNvSpPr>
            <a:spLocks noGrp="1"/>
          </p:cNvSpPr>
          <p:nvPr>
            <p:ph type="pic" sz="quarter" idx="15"/>
          </p:nvPr>
        </p:nvSpPr>
        <p:spPr>
          <a:xfrm>
            <a:off x="5852160" y="1530350"/>
            <a:ext cx="6339840" cy="3362325"/>
          </a:xfrm>
          <a:prstGeom prst="rect">
            <a:avLst/>
          </a:prstGeom>
        </p:spPr>
        <p:txBody>
          <a:bodyPr/>
          <a:lstStyle/>
          <a:p>
            <a:endParaRPr lang="en-US" dirty="0"/>
          </a:p>
        </p:txBody>
      </p:sp>
      <p:sp>
        <p:nvSpPr>
          <p:cNvPr id="18" name="Text Placeholder 13"/>
          <p:cNvSpPr>
            <a:spLocks noGrp="1"/>
          </p:cNvSpPr>
          <p:nvPr>
            <p:ph type="body" sz="quarter" idx="13" hasCustomPrompt="1"/>
          </p:nvPr>
        </p:nvSpPr>
        <p:spPr>
          <a:xfrm>
            <a:off x="792163" y="546100"/>
            <a:ext cx="2438400" cy="319088"/>
          </a:xfrm>
          <a:prstGeom prst="rect">
            <a:avLst/>
          </a:prstGeom>
        </p:spPr>
        <p:txBody>
          <a:bodyPr/>
          <a:lstStyle>
            <a:lvl1pPr marL="0" indent="0">
              <a:buNone/>
              <a:defRPr sz="2000">
                <a:solidFill>
                  <a:srgbClr val="92D050"/>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smtClean="0"/>
              <a:t>NASLOV 1</a:t>
            </a:r>
            <a:endParaRPr lang="en-US" dirty="0"/>
          </a:p>
        </p:txBody>
      </p:sp>
      <p:sp>
        <p:nvSpPr>
          <p:cNvPr id="20" name="Text Placeholder 19"/>
          <p:cNvSpPr>
            <a:spLocks noGrp="1"/>
          </p:cNvSpPr>
          <p:nvPr>
            <p:ph type="body" sz="quarter" idx="16" hasCustomPrompt="1"/>
          </p:nvPr>
        </p:nvSpPr>
        <p:spPr>
          <a:xfrm>
            <a:off x="792163" y="5562600"/>
            <a:ext cx="4906962" cy="365125"/>
          </a:xfrm>
          <a:prstGeom prst="rect">
            <a:avLst/>
          </a:prstGeom>
        </p:spPr>
        <p:txBody>
          <a:bodyPr anchor="ctr"/>
          <a:lstStyle>
            <a:lvl1pPr marL="0" indent="0">
              <a:buNone/>
              <a:defRPr sz="1700" i="1" baseline="0">
                <a:solidFill>
                  <a:schemeClr val="bg1">
                    <a:lumMod val="50000"/>
                  </a:schemeClr>
                </a:solidFill>
              </a:defRPr>
            </a:lvl1pPr>
            <a:lvl5pPr marL="1828800" indent="0" algn="l">
              <a:lnSpc>
                <a:spcPct val="100000"/>
              </a:lnSpc>
              <a:buNone/>
              <a:defRPr/>
            </a:lvl5pPr>
          </a:lstStyle>
          <a:p>
            <a:pPr lvl="0"/>
            <a:r>
              <a:rPr lang="en-US" dirty="0" err="1" smtClean="0"/>
              <a:t>Opisni</a:t>
            </a:r>
            <a:r>
              <a:rPr lang="en-US" dirty="0" smtClean="0"/>
              <a:t> </a:t>
            </a:r>
            <a:r>
              <a:rPr lang="en-US" dirty="0" err="1" smtClean="0"/>
              <a:t>tekst</a:t>
            </a:r>
            <a:r>
              <a:rPr lang="en-US" dirty="0" smtClean="0"/>
              <a:t> lorem ipsum dolor sit</a:t>
            </a:r>
            <a:endParaRPr lang="en-US" dirty="0"/>
          </a:p>
        </p:txBody>
      </p:sp>
      <p:sp>
        <p:nvSpPr>
          <p:cNvPr id="22" name="Text Placeholder 21"/>
          <p:cNvSpPr>
            <a:spLocks noGrp="1"/>
          </p:cNvSpPr>
          <p:nvPr>
            <p:ph type="body" sz="quarter" idx="17" hasCustomPrompt="1"/>
          </p:nvPr>
        </p:nvSpPr>
        <p:spPr>
          <a:xfrm>
            <a:off x="792163" y="2270443"/>
            <a:ext cx="4906962" cy="1143317"/>
          </a:xfrm>
          <a:prstGeom prst="rect">
            <a:avLst/>
          </a:prstGeom>
        </p:spPr>
        <p:txBody>
          <a:bodyPr anchor="t"/>
          <a:lstStyle>
            <a:lvl1pPr marL="0" indent="0">
              <a:lnSpc>
                <a:spcPct val="150000"/>
              </a:lnSpc>
              <a:buNone/>
              <a:defRPr sz="1600" baseline="0">
                <a:solidFill>
                  <a:schemeClr val="tx1">
                    <a:lumMod val="75000"/>
                    <a:lumOff val="25000"/>
                  </a:schemeClr>
                </a:solidFill>
                <a:latin typeface="+mn-lt"/>
              </a:defRPr>
            </a:lvl1pPr>
            <a:lvl5pPr algn="l">
              <a:defRPr/>
            </a:lvl5pPr>
          </a:lstStyle>
          <a:p>
            <a:pPr lvl="0"/>
            <a:r>
              <a:rPr lang="en-US" dirty="0" smtClean="0"/>
              <a:t>Fifth level lorem ipsum dolor sir </a:t>
            </a:r>
            <a:r>
              <a:rPr lang="en-US" dirty="0" err="1" smtClean="0"/>
              <a:t>amter</a:t>
            </a:r>
            <a:r>
              <a:rPr lang="en-US" dirty="0" smtClean="0"/>
              <a:t> </a:t>
            </a:r>
            <a:r>
              <a:rPr lang="en-US" dirty="0" err="1" smtClean="0"/>
              <a:t>daflk</a:t>
            </a:r>
            <a:r>
              <a:rPr lang="en-US" dirty="0" smtClean="0"/>
              <a:t> a </a:t>
            </a:r>
            <a:r>
              <a:rPr lang="en-US" dirty="0" err="1" smtClean="0"/>
              <a:t>oieboa</a:t>
            </a:r>
            <a:r>
              <a:rPr lang="en-US" dirty="0" smtClean="0"/>
              <a:t> v </a:t>
            </a:r>
            <a:r>
              <a:rPr lang="en-US" dirty="0" err="1" smtClean="0"/>
              <a:t>doi</a:t>
            </a:r>
            <a:r>
              <a:rPr lang="en-US" dirty="0" smtClean="0"/>
              <a:t> </a:t>
            </a:r>
            <a:r>
              <a:rPr lang="en-US" dirty="0" err="1" smtClean="0"/>
              <a:t>jadoči</a:t>
            </a:r>
            <a:r>
              <a:rPr lang="en-US" dirty="0" smtClean="0"/>
              <a:t>. Ad </a:t>
            </a:r>
            <a:r>
              <a:rPr lang="en-US" dirty="0" err="1" smtClean="0"/>
              <a:t>odaofi</a:t>
            </a:r>
            <a:r>
              <a:rPr lang="en-US" dirty="0" smtClean="0"/>
              <a:t> </a:t>
            </a:r>
            <a:r>
              <a:rPr lang="en-US" dirty="0" err="1" smtClean="0"/>
              <a:t>nn</a:t>
            </a:r>
            <a:r>
              <a:rPr lang="en-US" dirty="0" smtClean="0"/>
              <a:t>. </a:t>
            </a:r>
            <a:r>
              <a:rPr lang="en-US" dirty="0" err="1" smtClean="0"/>
              <a:t>Adovj</a:t>
            </a:r>
            <a:r>
              <a:rPr lang="en-US" dirty="0" smtClean="0"/>
              <a:t> </a:t>
            </a:r>
            <a:r>
              <a:rPr lang="en-US" dirty="0" err="1" smtClean="0"/>
              <a:t>ačoadsvkjbegš</a:t>
            </a:r>
            <a:r>
              <a:rPr lang="en-US" dirty="0" smtClean="0"/>
              <a:t>. Lorem ipsum dolor </a:t>
            </a:r>
            <a:r>
              <a:rPr lang="en-US" dirty="0" err="1" smtClean="0"/>
              <a:t>sitamet</a:t>
            </a:r>
            <a:r>
              <a:rPr lang="en-US" dirty="0" smtClean="0"/>
              <a:t> </a:t>
            </a:r>
            <a:r>
              <a:rPr lang="en-US" dirty="0" err="1" smtClean="0"/>
              <a:t>dlortwrb</a:t>
            </a:r>
            <a:r>
              <a:rPr lang="en-US" dirty="0" smtClean="0"/>
              <a:t>. </a:t>
            </a:r>
            <a:endParaRPr lang="en-US" dirty="0"/>
          </a:p>
        </p:txBody>
      </p:sp>
      <p:sp>
        <p:nvSpPr>
          <p:cNvPr id="8" name="Text Placeholder 7"/>
          <p:cNvSpPr>
            <a:spLocks noGrp="1"/>
          </p:cNvSpPr>
          <p:nvPr>
            <p:ph type="body" sz="quarter" idx="18" hasCustomPrompt="1"/>
          </p:nvPr>
        </p:nvSpPr>
        <p:spPr>
          <a:xfrm>
            <a:off x="792163" y="3611563"/>
            <a:ext cx="4906962" cy="1600200"/>
          </a:xfrm>
          <a:prstGeom prst="rect">
            <a:avLst/>
          </a:prstGeom>
        </p:spPr>
        <p:txBody>
          <a:bodyPr/>
          <a:lstStyle>
            <a:lvl1pPr marL="514350" indent="-514350">
              <a:buFont typeface="+mj-lt"/>
              <a:buAutoNum type="arabicPeriod"/>
              <a:defRPr sz="1600">
                <a:solidFill>
                  <a:srgbClr val="92D050"/>
                </a:solidFill>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dirty="0" err="1" smtClean="0"/>
              <a:t>Sdvoubuhtoprbwe</a:t>
            </a:r>
            <a:r>
              <a:rPr lang="en-US" dirty="0" smtClean="0"/>
              <a:t> </a:t>
            </a:r>
            <a:r>
              <a:rPr lang="en-US" dirty="0" err="1" smtClean="0"/>
              <a:t>vfisuhvapd</a:t>
            </a:r>
            <a:r>
              <a:rPr lang="en-US" dirty="0" smtClean="0"/>
              <a:t> </a:t>
            </a:r>
            <a:r>
              <a:rPr lang="en-US" dirty="0" err="1" smtClean="0"/>
              <a:t>faiuvhadev</a:t>
            </a:r>
            <a:r>
              <a:rPr lang="en-US" dirty="0" smtClean="0"/>
              <a:t> </a:t>
            </a:r>
            <a:r>
              <a:rPr lang="en-US" dirty="0" err="1" smtClean="0"/>
              <a:t>ufdhva</a:t>
            </a:r>
            <a:endParaRPr lang="en-US" dirty="0" smtClean="0"/>
          </a:p>
          <a:p>
            <a:pPr lvl="0"/>
            <a:r>
              <a:rPr lang="en-US" dirty="0" smtClean="0"/>
              <a:t>Tree </a:t>
            </a:r>
            <a:r>
              <a:rPr lang="en-US" dirty="0" err="1" smtClean="0"/>
              <a:t>gewnboiwrb</a:t>
            </a:r>
            <a:r>
              <a:rPr lang="en-US" dirty="0" smtClean="0"/>
              <a:t> </a:t>
            </a:r>
            <a:r>
              <a:rPr lang="en-US" dirty="0" err="1" smtClean="0"/>
              <a:t>gnbrewpauih</a:t>
            </a:r>
            <a:r>
              <a:rPr lang="en-US" dirty="0" smtClean="0"/>
              <a:t> </a:t>
            </a:r>
            <a:r>
              <a:rPr lang="en-US" dirty="0" err="1" smtClean="0"/>
              <a:t>fiuhwbpiruw</a:t>
            </a:r>
            <a:endParaRPr lang="en-US" dirty="0" smtClean="0"/>
          </a:p>
          <a:p>
            <a:pPr lvl="0"/>
            <a:r>
              <a:rPr lang="en-US" dirty="0" err="1" smtClean="0"/>
              <a:t>Sbuhtoprbwe</a:t>
            </a:r>
            <a:r>
              <a:rPr lang="en-US" dirty="0" smtClean="0"/>
              <a:t> </a:t>
            </a:r>
            <a:r>
              <a:rPr lang="en-US" dirty="0" err="1" smtClean="0"/>
              <a:t>vfisuhvapd</a:t>
            </a:r>
            <a:r>
              <a:rPr lang="en-US" dirty="0" smtClean="0"/>
              <a:t> </a:t>
            </a:r>
            <a:r>
              <a:rPr lang="en-US" dirty="0" err="1" smtClean="0"/>
              <a:t>faiuvhadev</a:t>
            </a:r>
            <a:r>
              <a:rPr lang="en-US" dirty="0" smtClean="0"/>
              <a:t> </a:t>
            </a:r>
            <a:r>
              <a:rPr lang="en-US" dirty="0" err="1" smtClean="0"/>
              <a:t>ufdhvaj</a:t>
            </a:r>
            <a:r>
              <a:rPr lang="en-US" dirty="0" smtClean="0"/>
              <a:t> </a:t>
            </a:r>
          </a:p>
          <a:p>
            <a:pPr lvl="0"/>
            <a:r>
              <a:rPr lang="en-US" dirty="0" smtClean="0"/>
              <a:t>Free </a:t>
            </a:r>
            <a:r>
              <a:rPr lang="en-US" dirty="0" err="1" smtClean="0"/>
              <a:t>vfisuhvapd</a:t>
            </a:r>
            <a:r>
              <a:rPr lang="en-US" dirty="0" smtClean="0"/>
              <a:t> </a:t>
            </a:r>
            <a:r>
              <a:rPr lang="en-US" dirty="0" err="1" smtClean="0"/>
              <a:t>faiuvhadev</a:t>
            </a:r>
            <a:r>
              <a:rPr lang="en-US" dirty="0" smtClean="0"/>
              <a:t> </a:t>
            </a:r>
            <a:r>
              <a:rPr lang="en-US" dirty="0" err="1" smtClean="0"/>
              <a:t>ufdhvapj</a:t>
            </a:r>
            <a:r>
              <a:rPr lang="en-US" dirty="0" smtClean="0"/>
              <a:t> tree </a:t>
            </a:r>
            <a:endParaRPr lang="en-US"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92480" y="1606253"/>
            <a:ext cx="4906645" cy="389293"/>
          </a:xfrm>
          <a:prstGeom prst="rect">
            <a:avLst/>
          </a:prstGeom>
        </p:spPr>
        <p:txBody>
          <a:bodyPr anchor="ctr"/>
          <a:lstStyle>
            <a:lvl1pPr>
              <a:defRPr lang="sl-SI" sz="2500" b="1" smtClean="0">
                <a:solidFill>
                  <a:schemeClr val="tx1">
                    <a:lumMod val="65000"/>
                    <a:lumOff val="35000"/>
                  </a:schemeClr>
                </a:solidFill>
                <a:ea typeface="Arial Narrow" panose="020B0606020202030204" pitchFamily="34" charset="0"/>
                <a:cs typeface="Arial Narrow" panose="020B0606020202030204" pitchFamily="34" charset="0"/>
              </a:defRPr>
            </a:lvl1pPr>
          </a:lstStyle>
          <a:p>
            <a:pPr>
              <a:lnSpc>
                <a:spcPct val="115000"/>
              </a:lnSpc>
              <a:spcAft>
                <a:spcPts val="0"/>
              </a:spcAft>
            </a:pPr>
            <a:r>
              <a:rPr lang="sl-SI" sz="2500" b="1" dirty="0" smtClean="0">
                <a:solidFill>
                  <a:schemeClr val="tx1">
                    <a:lumMod val="65000"/>
                    <a:lumOff val="35000"/>
                  </a:schemeClr>
                </a:solidFill>
                <a:latin typeface="+mj-lt"/>
                <a:ea typeface="Arial Narrow" panose="020B0606020202030204" pitchFamily="34" charset="0"/>
                <a:cs typeface="Arial Narrow" panose="020B0606020202030204" pitchFamily="34" charset="0"/>
              </a:rPr>
              <a:t>LOREM IPSUM</a:t>
            </a:r>
          </a:p>
        </p:txBody>
      </p:sp>
      <p:pic>
        <p:nvPicPr>
          <p:cNvPr id="7" name="Picture 6"/>
          <p:cNvPicPr>
            <a:picLocks noChangeAspect="1"/>
          </p:cNvPicPr>
          <p:nvPr userDrawn="1"/>
        </p:nvPicPr>
        <p:blipFill>
          <a:blip r:embed="rId3"/>
          <a:stretch>
            <a:fillRect/>
          </a:stretch>
        </p:blipFill>
        <p:spPr>
          <a:xfrm>
            <a:off x="424982" y="319456"/>
            <a:ext cx="272485" cy="544969"/>
          </a:xfrm>
          <a:prstGeom prst="rect">
            <a:avLst/>
          </a:prstGeom>
        </p:spPr>
      </p:pic>
      <p:sp>
        <p:nvSpPr>
          <p:cNvPr id="11" name="Title 1"/>
          <p:cNvSpPr txBox="1">
            <a:spLocks/>
          </p:cNvSpPr>
          <p:nvPr userDrawn="1"/>
        </p:nvSpPr>
        <p:spPr>
          <a:xfrm>
            <a:off x="792480" y="2154893"/>
            <a:ext cx="4906645" cy="389293"/>
          </a:xfrm>
          <a:prstGeom prst="rect">
            <a:avLst/>
          </a:prstGeom>
        </p:spPr>
        <p:txBody>
          <a:bodyPr anchor="ctr"/>
          <a:lstStyle>
            <a:lvl1pPr algn="l" defTabSz="914400" rtl="0" eaLnBrk="1" latinLnBrk="0" hangingPunct="1">
              <a:lnSpc>
                <a:spcPct val="90000"/>
              </a:lnSpc>
              <a:spcBef>
                <a:spcPct val="0"/>
              </a:spcBef>
              <a:buNone/>
              <a:defRPr lang="sl-SI" sz="2500" b="1" kern="1200" baseline="0" smtClean="0">
                <a:solidFill>
                  <a:schemeClr val="tx1">
                    <a:lumMod val="65000"/>
                    <a:lumOff val="35000"/>
                  </a:schemeClr>
                </a:solidFill>
                <a:latin typeface="Calibri light" charset="0"/>
                <a:ea typeface="Arial Narrow" panose="020B0606020202030204" pitchFamily="34" charset="0"/>
                <a:cs typeface="Arial Narrow" panose="020B0606020202030204" pitchFamily="34" charset="0"/>
              </a:defRPr>
            </a:lvl1pPr>
          </a:lstStyle>
          <a:p>
            <a:pPr>
              <a:lnSpc>
                <a:spcPct val="150000"/>
              </a:lnSpc>
              <a:spcAft>
                <a:spcPts val="0"/>
              </a:spcAft>
            </a:pPr>
            <a:endParaRPr lang="sl-SI" sz="1700" b="1" i="0" dirty="0" smtClean="0">
              <a:solidFill>
                <a:schemeClr val="tx1">
                  <a:lumMod val="65000"/>
                  <a:lumOff val="35000"/>
                </a:schemeClr>
              </a:solidFill>
              <a:latin typeface="Calibri" charset="0"/>
              <a:ea typeface="Calibri" charset="0"/>
              <a:cs typeface="Calibri" charset="0"/>
            </a:endParaRPr>
          </a:p>
        </p:txBody>
      </p:sp>
      <p:sp>
        <p:nvSpPr>
          <p:cNvPr id="14" name="Text Placeholder 13"/>
          <p:cNvSpPr>
            <a:spLocks noGrp="1"/>
          </p:cNvSpPr>
          <p:nvPr>
            <p:ph type="body" sz="quarter" idx="13" hasCustomPrompt="1"/>
          </p:nvPr>
        </p:nvSpPr>
        <p:spPr>
          <a:xfrm>
            <a:off x="792163" y="546100"/>
            <a:ext cx="2438400" cy="319088"/>
          </a:xfrm>
          <a:prstGeom prst="rect">
            <a:avLst/>
          </a:prstGeom>
        </p:spPr>
        <p:txBody>
          <a:bodyPr/>
          <a:lstStyle>
            <a:lvl1pPr marL="0" indent="0">
              <a:buNone/>
              <a:defRPr sz="2000">
                <a:solidFill>
                  <a:srgbClr val="92D050"/>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smtClean="0"/>
              <a:t>NASLOV 1</a:t>
            </a:r>
            <a:endParaRPr lang="en-US" dirty="0"/>
          </a:p>
        </p:txBody>
      </p:sp>
      <p:sp>
        <p:nvSpPr>
          <p:cNvPr id="16" name="Text Placeholder 15"/>
          <p:cNvSpPr>
            <a:spLocks noGrp="1"/>
          </p:cNvSpPr>
          <p:nvPr>
            <p:ph type="body" sz="quarter" idx="16" hasCustomPrompt="1"/>
          </p:nvPr>
        </p:nvSpPr>
        <p:spPr>
          <a:xfrm>
            <a:off x="792163" y="1995488"/>
            <a:ext cx="4906962" cy="449262"/>
          </a:xfrm>
          <a:prstGeom prst="rect">
            <a:avLst/>
          </a:prstGeom>
        </p:spPr>
        <p:txBody>
          <a:bodyPr anchor="ctr"/>
          <a:lstStyle>
            <a:lvl1pPr marL="0" indent="0">
              <a:lnSpc>
                <a:spcPct val="100000"/>
              </a:lnSpc>
              <a:buNone/>
              <a:defRPr sz="1700" b="1">
                <a:solidFill>
                  <a:schemeClr val="tx1">
                    <a:lumMod val="65000"/>
                    <a:lumOff val="35000"/>
                  </a:schemeClr>
                </a:solidFill>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pPr lvl="0"/>
            <a:r>
              <a:rPr lang="en-US" dirty="0" smtClean="0"/>
              <a:t>Fifth level lorem ipsum dolor</a:t>
            </a:r>
            <a:endParaRPr lang="en-US" dirty="0"/>
          </a:p>
        </p:txBody>
      </p:sp>
      <p:sp>
        <p:nvSpPr>
          <p:cNvPr id="19" name="Text Placeholder 21"/>
          <p:cNvSpPr>
            <a:spLocks noGrp="1"/>
          </p:cNvSpPr>
          <p:nvPr>
            <p:ph type="body" sz="quarter" idx="17" hasCustomPrompt="1"/>
          </p:nvPr>
        </p:nvSpPr>
        <p:spPr>
          <a:xfrm>
            <a:off x="792162" y="2734904"/>
            <a:ext cx="10235603" cy="2949616"/>
          </a:xfrm>
          <a:prstGeom prst="rect">
            <a:avLst/>
          </a:prstGeom>
        </p:spPr>
        <p:txBody>
          <a:bodyPr anchor="t"/>
          <a:lstStyle>
            <a:lvl1pPr marL="0" marR="0" indent="0" algn="l" defTabSz="914400" rtl="0" eaLnBrk="1" fontAlgn="auto" latinLnBrk="0" hangingPunct="1">
              <a:lnSpc>
                <a:spcPct val="150000"/>
              </a:lnSpc>
              <a:spcBef>
                <a:spcPts val="1000"/>
              </a:spcBef>
              <a:spcAft>
                <a:spcPts val="0"/>
              </a:spcAft>
              <a:buClrTx/>
              <a:buSzTx/>
              <a:buFont typeface="Arial"/>
              <a:buNone/>
              <a:tabLst/>
              <a:defRPr sz="1600" baseline="0">
                <a:solidFill>
                  <a:schemeClr val="tx1">
                    <a:lumMod val="75000"/>
                    <a:lumOff val="25000"/>
                  </a:schemeClr>
                </a:solidFill>
                <a:latin typeface="+mn-lt"/>
              </a:defRPr>
            </a:lvl1pPr>
            <a:lvl5pPr algn="l">
              <a:defRPr/>
            </a:lvl5pPr>
          </a:lstStyle>
          <a:p>
            <a:pPr marL="0" marR="0" lvl="0" indent="0" algn="l" defTabSz="914400" rtl="0" eaLnBrk="1" fontAlgn="auto" latinLnBrk="0" hangingPunct="1">
              <a:lnSpc>
                <a:spcPct val="150000"/>
              </a:lnSpc>
              <a:spcBef>
                <a:spcPts val="1000"/>
              </a:spcBef>
              <a:spcAft>
                <a:spcPts val="0"/>
              </a:spcAft>
              <a:buClrTx/>
              <a:buSzTx/>
              <a:buFont typeface="Arial"/>
              <a:buNone/>
              <a:tabLst/>
              <a:defRPr/>
            </a:pPr>
            <a:r>
              <a:rPr lang="en-US" dirty="0" smtClean="0"/>
              <a:t>Fifth level lorem ipsum dolor sir </a:t>
            </a:r>
            <a:r>
              <a:rPr lang="en-US" dirty="0" err="1" smtClean="0"/>
              <a:t>amter</a:t>
            </a:r>
            <a:r>
              <a:rPr lang="en-US" dirty="0" smtClean="0"/>
              <a:t> </a:t>
            </a:r>
            <a:r>
              <a:rPr lang="en-US" dirty="0" err="1" smtClean="0"/>
              <a:t>daflk</a:t>
            </a:r>
            <a:r>
              <a:rPr lang="en-US" dirty="0" smtClean="0"/>
              <a:t> a </a:t>
            </a:r>
            <a:r>
              <a:rPr lang="en-US" dirty="0" err="1" smtClean="0"/>
              <a:t>oieboa</a:t>
            </a:r>
            <a:r>
              <a:rPr lang="en-US" dirty="0" smtClean="0"/>
              <a:t> v </a:t>
            </a:r>
            <a:r>
              <a:rPr lang="en-US" dirty="0" err="1" smtClean="0"/>
              <a:t>doi</a:t>
            </a:r>
            <a:r>
              <a:rPr lang="en-US" dirty="0" smtClean="0"/>
              <a:t> </a:t>
            </a:r>
            <a:r>
              <a:rPr lang="en-US" dirty="0" err="1" smtClean="0"/>
              <a:t>jadoči</a:t>
            </a:r>
            <a:r>
              <a:rPr lang="en-US" dirty="0" smtClean="0"/>
              <a:t>. Ad </a:t>
            </a:r>
            <a:r>
              <a:rPr lang="en-US" dirty="0" err="1" smtClean="0"/>
              <a:t>odaofi</a:t>
            </a:r>
            <a:r>
              <a:rPr lang="en-US" dirty="0" smtClean="0"/>
              <a:t> </a:t>
            </a:r>
            <a:r>
              <a:rPr lang="en-US" dirty="0" err="1" smtClean="0"/>
              <a:t>nn</a:t>
            </a:r>
            <a:r>
              <a:rPr lang="en-US" dirty="0" smtClean="0"/>
              <a:t>. </a:t>
            </a:r>
            <a:r>
              <a:rPr lang="en-US" dirty="0" err="1" smtClean="0"/>
              <a:t>Adovj</a:t>
            </a:r>
            <a:r>
              <a:rPr lang="en-US" dirty="0" smtClean="0"/>
              <a:t> </a:t>
            </a:r>
            <a:r>
              <a:rPr lang="en-US" dirty="0" err="1" smtClean="0"/>
              <a:t>ačoadsvkjbegš</a:t>
            </a:r>
            <a:r>
              <a:rPr lang="en-US" dirty="0" smtClean="0"/>
              <a:t>. Lorem ipsum dolor </a:t>
            </a:r>
            <a:r>
              <a:rPr lang="en-US" dirty="0" err="1" smtClean="0"/>
              <a:t>sitamet</a:t>
            </a:r>
            <a:r>
              <a:rPr lang="en-US" dirty="0" smtClean="0"/>
              <a:t> </a:t>
            </a:r>
            <a:r>
              <a:rPr lang="en-US" dirty="0" err="1" smtClean="0"/>
              <a:t>dlortwrb</a:t>
            </a:r>
            <a:r>
              <a:rPr lang="en-US" dirty="0" smtClean="0"/>
              <a:t>. </a:t>
            </a:r>
            <a:r>
              <a:rPr lang="en-US" dirty="0" err="1" smtClean="0"/>
              <a:t>Sdvoubuhtoprbwe</a:t>
            </a:r>
            <a:r>
              <a:rPr lang="en-US" dirty="0" smtClean="0"/>
              <a:t> </a:t>
            </a:r>
            <a:r>
              <a:rPr lang="en-US" dirty="0" err="1" smtClean="0"/>
              <a:t>vfisuhvapd</a:t>
            </a:r>
            <a:r>
              <a:rPr lang="en-US" dirty="0" smtClean="0"/>
              <a:t> </a:t>
            </a:r>
            <a:r>
              <a:rPr lang="en-US" dirty="0" err="1" smtClean="0"/>
              <a:t>faiuvhadev</a:t>
            </a:r>
            <a:r>
              <a:rPr lang="en-US" dirty="0" smtClean="0"/>
              <a:t> </a:t>
            </a:r>
            <a:r>
              <a:rPr lang="en-US" dirty="0" err="1" smtClean="0"/>
              <a:t>ufdhvapj</a:t>
            </a:r>
            <a:r>
              <a:rPr lang="en-US" dirty="0" smtClean="0"/>
              <a:t> tree </a:t>
            </a:r>
            <a:r>
              <a:rPr lang="en-US" dirty="0" err="1" smtClean="0"/>
              <a:t>gewnboiwrb</a:t>
            </a:r>
            <a:r>
              <a:rPr lang="en-US" dirty="0" smtClean="0"/>
              <a:t> </a:t>
            </a:r>
            <a:r>
              <a:rPr lang="en-US" dirty="0" err="1" smtClean="0"/>
              <a:t>gnbrewpauih</a:t>
            </a:r>
            <a:r>
              <a:rPr lang="en-US" dirty="0" smtClean="0"/>
              <a:t> </a:t>
            </a:r>
            <a:r>
              <a:rPr lang="en-US" dirty="0" err="1" smtClean="0"/>
              <a:t>fiuhwbpiruw</a:t>
            </a:r>
            <a:r>
              <a:rPr lang="en-US" dirty="0" smtClean="0"/>
              <a:t>. </a:t>
            </a:r>
            <a:r>
              <a:rPr lang="en-US" dirty="0" err="1" smtClean="0"/>
              <a:t>Sbuhtoprbwe</a:t>
            </a:r>
            <a:r>
              <a:rPr lang="en-US" dirty="0" smtClean="0"/>
              <a:t> </a:t>
            </a:r>
            <a:r>
              <a:rPr lang="en-US" dirty="0" err="1" smtClean="0"/>
              <a:t>vfisuhvapd</a:t>
            </a:r>
            <a:r>
              <a:rPr lang="en-US" dirty="0" smtClean="0"/>
              <a:t> </a:t>
            </a:r>
            <a:r>
              <a:rPr lang="en-US" dirty="0" err="1" smtClean="0"/>
              <a:t>faiuvhadev</a:t>
            </a:r>
            <a:r>
              <a:rPr lang="en-US" dirty="0" smtClean="0"/>
              <a:t>. </a:t>
            </a:r>
          </a:p>
          <a:p>
            <a:pPr marL="0" marR="0" lvl="0" indent="0" algn="l" defTabSz="914400" rtl="0" eaLnBrk="1" fontAlgn="auto" latinLnBrk="0" hangingPunct="1">
              <a:lnSpc>
                <a:spcPct val="150000"/>
              </a:lnSpc>
              <a:spcBef>
                <a:spcPts val="1000"/>
              </a:spcBef>
              <a:spcAft>
                <a:spcPts val="0"/>
              </a:spcAft>
              <a:buClrTx/>
              <a:buSzTx/>
              <a:buFont typeface="Arial"/>
              <a:buNone/>
              <a:tabLst/>
              <a:defRPr/>
            </a:pPr>
            <a:r>
              <a:rPr lang="en-US" dirty="0" smtClean="0"/>
              <a:t>Fifth level lorem ipsum dolor sir </a:t>
            </a:r>
            <a:r>
              <a:rPr lang="en-US" dirty="0" err="1" smtClean="0"/>
              <a:t>amter</a:t>
            </a:r>
            <a:r>
              <a:rPr lang="en-US" dirty="0" smtClean="0"/>
              <a:t> </a:t>
            </a:r>
            <a:r>
              <a:rPr lang="en-US" dirty="0" err="1" smtClean="0"/>
              <a:t>daflk</a:t>
            </a:r>
            <a:r>
              <a:rPr lang="en-US" dirty="0" smtClean="0"/>
              <a:t> a </a:t>
            </a:r>
            <a:r>
              <a:rPr lang="en-US" dirty="0" err="1" smtClean="0"/>
              <a:t>oieboa</a:t>
            </a:r>
            <a:r>
              <a:rPr lang="en-US" dirty="0" smtClean="0"/>
              <a:t> v </a:t>
            </a:r>
            <a:r>
              <a:rPr lang="en-US" dirty="0" err="1" smtClean="0"/>
              <a:t>doi</a:t>
            </a:r>
            <a:r>
              <a:rPr lang="en-US" dirty="0" smtClean="0"/>
              <a:t> </a:t>
            </a:r>
            <a:r>
              <a:rPr lang="en-US" dirty="0" err="1" smtClean="0"/>
              <a:t>jadoči</a:t>
            </a:r>
            <a:r>
              <a:rPr lang="en-US" dirty="0" smtClean="0"/>
              <a:t>. Ad </a:t>
            </a:r>
            <a:r>
              <a:rPr lang="en-US" dirty="0" err="1" smtClean="0"/>
              <a:t>odaofi</a:t>
            </a:r>
            <a:r>
              <a:rPr lang="en-US" dirty="0" smtClean="0"/>
              <a:t> </a:t>
            </a:r>
            <a:r>
              <a:rPr lang="en-US" dirty="0" err="1" smtClean="0"/>
              <a:t>nn</a:t>
            </a:r>
            <a:r>
              <a:rPr lang="en-US" dirty="0" smtClean="0"/>
              <a:t>. </a:t>
            </a:r>
            <a:r>
              <a:rPr lang="en-US" dirty="0" err="1" smtClean="0"/>
              <a:t>Adovj</a:t>
            </a:r>
            <a:r>
              <a:rPr lang="en-US" dirty="0" smtClean="0"/>
              <a:t> </a:t>
            </a:r>
            <a:r>
              <a:rPr lang="en-US" dirty="0" err="1" smtClean="0"/>
              <a:t>ačoadsvkjbegš</a:t>
            </a:r>
            <a:r>
              <a:rPr lang="en-US" dirty="0" smtClean="0"/>
              <a:t>. Lorem ipsum dolor </a:t>
            </a:r>
            <a:r>
              <a:rPr lang="en-US" dirty="0" err="1" smtClean="0"/>
              <a:t>sitamet</a:t>
            </a:r>
            <a:r>
              <a:rPr lang="en-US" dirty="0" smtClean="0"/>
              <a:t> </a:t>
            </a:r>
            <a:r>
              <a:rPr lang="en-US" dirty="0" err="1" smtClean="0"/>
              <a:t>dlortwrb</a:t>
            </a:r>
            <a:r>
              <a:rPr lang="en-US" dirty="0" smtClean="0"/>
              <a:t>. </a:t>
            </a:r>
            <a:r>
              <a:rPr lang="en-US" dirty="0" err="1" smtClean="0"/>
              <a:t>Sdvoubuhtoprbwe</a:t>
            </a:r>
            <a:r>
              <a:rPr lang="en-US" dirty="0" smtClean="0"/>
              <a:t> </a:t>
            </a:r>
            <a:r>
              <a:rPr lang="en-US" dirty="0" err="1" smtClean="0"/>
              <a:t>vfisuhvapd</a:t>
            </a:r>
            <a:r>
              <a:rPr lang="en-US" dirty="0" smtClean="0"/>
              <a:t> </a:t>
            </a:r>
            <a:r>
              <a:rPr lang="en-US" dirty="0" err="1" smtClean="0"/>
              <a:t>faiuvhadev</a:t>
            </a:r>
            <a:r>
              <a:rPr lang="en-US" dirty="0" smtClean="0"/>
              <a:t> </a:t>
            </a:r>
            <a:r>
              <a:rPr lang="en-US" dirty="0" err="1" smtClean="0"/>
              <a:t>ufdhvapj</a:t>
            </a:r>
            <a:r>
              <a:rPr lang="en-US" dirty="0" smtClean="0"/>
              <a:t> tree </a:t>
            </a:r>
            <a:r>
              <a:rPr lang="en-US" dirty="0" err="1" smtClean="0"/>
              <a:t>gewnboiwrb</a:t>
            </a:r>
            <a:r>
              <a:rPr lang="en-US" dirty="0" smtClean="0"/>
              <a:t> </a:t>
            </a:r>
            <a:r>
              <a:rPr lang="en-US" dirty="0" err="1" smtClean="0"/>
              <a:t>gnbrewpauih</a:t>
            </a:r>
            <a:r>
              <a:rPr lang="en-US" dirty="0" smtClean="0"/>
              <a:t> </a:t>
            </a:r>
            <a:r>
              <a:rPr lang="en-US" dirty="0" err="1" smtClean="0"/>
              <a:t>fiuhwbpiruw</a:t>
            </a:r>
            <a:r>
              <a:rPr lang="en-US" dirty="0" smtClean="0"/>
              <a:t>. </a:t>
            </a:r>
            <a:r>
              <a:rPr lang="en-US" dirty="0" err="1" smtClean="0"/>
              <a:t>Sbuhtoprbwe</a:t>
            </a:r>
            <a:r>
              <a:rPr lang="en-US" dirty="0" smtClean="0"/>
              <a:t> </a:t>
            </a:r>
            <a:r>
              <a:rPr lang="en-US" dirty="0" err="1" smtClean="0"/>
              <a:t>vfisuhvapd</a:t>
            </a:r>
            <a:r>
              <a:rPr lang="en-US" dirty="0" smtClean="0"/>
              <a:t> </a:t>
            </a:r>
            <a:r>
              <a:rPr lang="en-US" dirty="0" err="1" smtClean="0"/>
              <a:t>faiuvhadev</a:t>
            </a:r>
            <a:r>
              <a:rPr lang="en-US" dirty="0" smtClean="0"/>
              <a:t>. </a:t>
            </a:r>
          </a:p>
        </p:txBody>
      </p:sp>
    </p:spTree>
    <p:extLst>
      <p:ext uri="{BB962C8B-B14F-4D97-AF65-F5344CB8AC3E}">
        <p14:creationId xmlns:p14="http://schemas.microsoft.com/office/powerpoint/2010/main" val="785534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lumMod val="95000"/>
          </a:schemeClr>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613516" y="5264890"/>
            <a:ext cx="5569826" cy="377923"/>
            <a:chOff x="402964" y="5052925"/>
            <a:chExt cx="6772420" cy="459523"/>
          </a:xfrm>
        </p:grpSpPr>
        <p:sp>
          <p:nvSpPr>
            <p:cNvPr id="8" name="TextBox 7"/>
            <p:cNvSpPr txBox="1"/>
            <p:nvPr/>
          </p:nvSpPr>
          <p:spPr>
            <a:xfrm>
              <a:off x="402964" y="5052925"/>
              <a:ext cx="652744" cy="369332"/>
            </a:xfrm>
            <a:prstGeom prst="rect">
              <a:avLst/>
            </a:prstGeom>
            <a:noFill/>
          </p:spPr>
          <p:txBody>
            <a:bodyPr wrap="none" rtlCol="0">
              <a:spAutoFit/>
            </a:bodyPr>
            <a:lstStyle/>
            <a:p>
              <a:r>
                <a:rPr lang="is-IS" dirty="0" smtClean="0">
                  <a:solidFill>
                    <a:schemeClr val="tx1">
                      <a:lumMod val="50000"/>
                      <a:lumOff val="50000"/>
                    </a:schemeClr>
                  </a:solidFill>
                  <a:latin typeface="+mj-lt"/>
                </a:rPr>
                <a:t>1997</a:t>
              </a:r>
              <a:endParaRPr lang="en-US" dirty="0">
                <a:solidFill>
                  <a:schemeClr val="tx1">
                    <a:lumMod val="50000"/>
                    <a:lumOff val="50000"/>
                  </a:schemeClr>
                </a:solidFill>
                <a:latin typeface="+mj-lt"/>
              </a:endParaRPr>
            </a:p>
          </p:txBody>
        </p:sp>
        <p:sp>
          <p:nvSpPr>
            <p:cNvPr id="9" name="TextBox 8"/>
            <p:cNvSpPr txBox="1"/>
            <p:nvPr/>
          </p:nvSpPr>
          <p:spPr>
            <a:xfrm>
              <a:off x="1164774" y="5052925"/>
              <a:ext cx="652744" cy="369332"/>
            </a:xfrm>
            <a:prstGeom prst="rect">
              <a:avLst/>
            </a:prstGeom>
            <a:noFill/>
          </p:spPr>
          <p:txBody>
            <a:bodyPr wrap="none" rtlCol="0">
              <a:spAutoFit/>
            </a:bodyPr>
            <a:lstStyle/>
            <a:p>
              <a:r>
                <a:rPr lang="is-IS" dirty="0" smtClean="0">
                  <a:solidFill>
                    <a:schemeClr val="tx1">
                      <a:lumMod val="50000"/>
                      <a:lumOff val="50000"/>
                    </a:schemeClr>
                  </a:solidFill>
                  <a:latin typeface="+mj-lt"/>
                </a:rPr>
                <a:t>1999</a:t>
              </a:r>
              <a:endParaRPr lang="en-US" dirty="0">
                <a:solidFill>
                  <a:schemeClr val="tx1">
                    <a:lumMod val="50000"/>
                    <a:lumOff val="50000"/>
                  </a:schemeClr>
                </a:solidFill>
                <a:latin typeface="+mj-lt"/>
              </a:endParaRPr>
            </a:p>
          </p:txBody>
        </p:sp>
        <p:sp>
          <p:nvSpPr>
            <p:cNvPr id="10" name="TextBox 9"/>
            <p:cNvSpPr txBox="1"/>
            <p:nvPr/>
          </p:nvSpPr>
          <p:spPr>
            <a:xfrm>
              <a:off x="1863793" y="5063361"/>
              <a:ext cx="793678" cy="449077"/>
            </a:xfrm>
            <a:prstGeom prst="rect">
              <a:avLst/>
            </a:prstGeom>
            <a:noFill/>
          </p:spPr>
          <p:txBody>
            <a:bodyPr wrap="none" rtlCol="0">
              <a:spAutoFit/>
            </a:bodyPr>
            <a:lstStyle/>
            <a:p>
              <a:r>
                <a:rPr lang="is-IS" dirty="0" smtClean="0">
                  <a:solidFill>
                    <a:schemeClr val="tx1">
                      <a:lumMod val="50000"/>
                      <a:lumOff val="50000"/>
                    </a:schemeClr>
                  </a:solidFill>
                  <a:latin typeface="+mj-lt"/>
                </a:rPr>
                <a:t>2001</a:t>
              </a:r>
              <a:endParaRPr lang="en-US" dirty="0">
                <a:solidFill>
                  <a:schemeClr val="tx1">
                    <a:lumMod val="50000"/>
                    <a:lumOff val="50000"/>
                  </a:schemeClr>
                </a:solidFill>
                <a:latin typeface="+mj-lt"/>
              </a:endParaRPr>
            </a:p>
          </p:txBody>
        </p:sp>
        <p:sp>
          <p:nvSpPr>
            <p:cNvPr id="11" name="TextBox 10"/>
            <p:cNvSpPr txBox="1"/>
            <p:nvPr/>
          </p:nvSpPr>
          <p:spPr>
            <a:xfrm>
              <a:off x="2995443" y="5063365"/>
              <a:ext cx="793678" cy="449077"/>
            </a:xfrm>
            <a:prstGeom prst="rect">
              <a:avLst/>
            </a:prstGeom>
            <a:noFill/>
          </p:spPr>
          <p:txBody>
            <a:bodyPr wrap="none" rtlCol="0">
              <a:spAutoFit/>
            </a:bodyPr>
            <a:lstStyle/>
            <a:p>
              <a:r>
                <a:rPr lang="is-IS" dirty="0" smtClean="0">
                  <a:solidFill>
                    <a:schemeClr val="tx1">
                      <a:lumMod val="50000"/>
                      <a:lumOff val="50000"/>
                    </a:schemeClr>
                  </a:solidFill>
                  <a:latin typeface="+mj-lt"/>
                </a:rPr>
                <a:t>2004</a:t>
              </a:r>
              <a:endParaRPr lang="en-US" dirty="0">
                <a:solidFill>
                  <a:schemeClr val="tx1">
                    <a:lumMod val="50000"/>
                    <a:lumOff val="50000"/>
                  </a:schemeClr>
                </a:solidFill>
                <a:latin typeface="+mj-lt"/>
              </a:endParaRPr>
            </a:p>
          </p:txBody>
        </p:sp>
        <p:sp>
          <p:nvSpPr>
            <p:cNvPr id="12" name="TextBox 11"/>
            <p:cNvSpPr txBox="1"/>
            <p:nvPr/>
          </p:nvSpPr>
          <p:spPr>
            <a:xfrm>
              <a:off x="3793253" y="5063364"/>
              <a:ext cx="652743" cy="369332"/>
            </a:xfrm>
            <a:prstGeom prst="rect">
              <a:avLst/>
            </a:prstGeom>
            <a:noFill/>
          </p:spPr>
          <p:txBody>
            <a:bodyPr wrap="none" rtlCol="0">
              <a:spAutoFit/>
            </a:bodyPr>
            <a:lstStyle/>
            <a:p>
              <a:r>
                <a:rPr lang="is-IS" dirty="0" smtClean="0">
                  <a:solidFill>
                    <a:schemeClr val="tx1">
                      <a:lumMod val="50000"/>
                      <a:lumOff val="50000"/>
                    </a:schemeClr>
                  </a:solidFill>
                  <a:latin typeface="+mj-lt"/>
                </a:rPr>
                <a:t>2006</a:t>
              </a:r>
              <a:endParaRPr lang="en-US" dirty="0">
                <a:solidFill>
                  <a:schemeClr val="tx1">
                    <a:lumMod val="50000"/>
                    <a:lumOff val="50000"/>
                  </a:schemeClr>
                </a:solidFill>
                <a:latin typeface="+mj-lt"/>
              </a:endParaRPr>
            </a:p>
          </p:txBody>
        </p:sp>
        <p:sp>
          <p:nvSpPr>
            <p:cNvPr id="13" name="TextBox 12"/>
            <p:cNvSpPr txBox="1"/>
            <p:nvPr/>
          </p:nvSpPr>
          <p:spPr>
            <a:xfrm>
              <a:off x="6381706" y="5063371"/>
              <a:ext cx="793678" cy="449077"/>
            </a:xfrm>
            <a:prstGeom prst="rect">
              <a:avLst/>
            </a:prstGeom>
            <a:noFill/>
          </p:spPr>
          <p:txBody>
            <a:bodyPr wrap="none" rtlCol="0">
              <a:spAutoFit/>
            </a:bodyPr>
            <a:lstStyle/>
            <a:p>
              <a:r>
                <a:rPr lang="is-IS" dirty="0" smtClean="0">
                  <a:solidFill>
                    <a:schemeClr val="tx1">
                      <a:lumMod val="50000"/>
                      <a:lumOff val="50000"/>
                    </a:schemeClr>
                  </a:solidFill>
                  <a:latin typeface="+mj-lt"/>
                </a:rPr>
                <a:t>2013</a:t>
              </a:r>
              <a:endParaRPr lang="en-US" dirty="0">
                <a:solidFill>
                  <a:schemeClr val="tx1">
                    <a:lumMod val="50000"/>
                    <a:lumOff val="50000"/>
                  </a:schemeClr>
                </a:solidFill>
                <a:latin typeface="+mj-lt"/>
              </a:endParaRPr>
            </a:p>
          </p:txBody>
        </p:sp>
      </p:grpSp>
      <p:pic>
        <p:nvPicPr>
          <p:cNvPr id="14" name="Picture 13"/>
          <p:cNvPicPr>
            <a:picLocks noChangeAspect="1"/>
          </p:cNvPicPr>
          <p:nvPr userDrawn="1"/>
        </p:nvPicPr>
        <p:blipFill>
          <a:blip r:embed="rId2"/>
          <a:stretch>
            <a:fillRect/>
          </a:stretch>
        </p:blipFill>
        <p:spPr>
          <a:xfrm>
            <a:off x="7169032" y="2174438"/>
            <a:ext cx="897502" cy="1787937"/>
          </a:xfrm>
          <a:prstGeom prst="rect">
            <a:avLst/>
          </a:prstGeom>
        </p:spPr>
      </p:pic>
      <p:sp>
        <p:nvSpPr>
          <p:cNvPr id="15" name="TextBox 14"/>
          <p:cNvSpPr txBox="1"/>
          <p:nvPr userDrawn="1"/>
        </p:nvSpPr>
        <p:spPr>
          <a:xfrm>
            <a:off x="6811737" y="5264904"/>
            <a:ext cx="646331" cy="369332"/>
          </a:xfrm>
          <a:prstGeom prst="rect">
            <a:avLst/>
          </a:prstGeom>
          <a:noFill/>
        </p:spPr>
        <p:txBody>
          <a:bodyPr wrap="none" rtlCol="0">
            <a:spAutoFit/>
          </a:bodyPr>
          <a:lstStyle/>
          <a:p>
            <a:r>
              <a:rPr lang="is-IS" b="1" dirty="0" smtClean="0">
                <a:solidFill>
                  <a:schemeClr val="accent1">
                    <a:lumMod val="75000"/>
                  </a:schemeClr>
                </a:solidFill>
                <a:latin typeface="+mj-lt"/>
              </a:rPr>
              <a:t>2017</a:t>
            </a:r>
            <a:endParaRPr lang="en-US" b="1" dirty="0">
              <a:solidFill>
                <a:schemeClr val="accent1">
                  <a:lumMod val="75000"/>
                </a:schemeClr>
              </a:solidFill>
              <a:latin typeface="+mj-lt"/>
            </a:endParaRPr>
          </a:p>
        </p:txBody>
      </p:sp>
      <p:sp>
        <p:nvSpPr>
          <p:cNvPr id="16" name="TextBox 15"/>
          <p:cNvSpPr txBox="1"/>
          <p:nvPr userDrawn="1"/>
        </p:nvSpPr>
        <p:spPr>
          <a:xfrm>
            <a:off x="765420" y="3991073"/>
            <a:ext cx="790473" cy="646331"/>
          </a:xfrm>
          <a:prstGeom prst="rect">
            <a:avLst/>
          </a:prstGeom>
          <a:noFill/>
        </p:spPr>
        <p:txBody>
          <a:bodyPr wrap="none" rtlCol="0">
            <a:spAutoFit/>
          </a:bodyPr>
          <a:lstStyle/>
          <a:p>
            <a:r>
              <a:rPr lang="en-US" sz="1200" dirty="0" err="1" smtClean="0">
                <a:solidFill>
                  <a:schemeClr val="tx1">
                    <a:lumMod val="75000"/>
                    <a:lumOff val="25000"/>
                  </a:schemeClr>
                </a:solidFill>
                <a:latin typeface="+mj-lt"/>
                <a:ea typeface="Calibri" charset="0"/>
                <a:cs typeface="Calibri" charset="0"/>
              </a:rPr>
              <a:t>Jamstveni</a:t>
            </a:r>
            <a:endParaRPr lang="en-US" sz="1200" dirty="0">
              <a:solidFill>
                <a:schemeClr val="tx1">
                  <a:lumMod val="75000"/>
                  <a:lumOff val="25000"/>
                </a:schemeClr>
              </a:solidFill>
              <a:latin typeface="+mj-lt"/>
              <a:ea typeface="Calibri" charset="0"/>
              <a:cs typeface="Calibri" charset="0"/>
            </a:endParaRPr>
          </a:p>
          <a:p>
            <a:r>
              <a:rPr lang="en-US" sz="1200" dirty="0" err="1" smtClean="0">
                <a:solidFill>
                  <a:schemeClr val="tx1">
                    <a:lumMod val="75000"/>
                    <a:lumOff val="25000"/>
                  </a:schemeClr>
                </a:solidFill>
                <a:latin typeface="+mj-lt"/>
                <a:ea typeface="Calibri" charset="0"/>
                <a:cs typeface="Calibri" charset="0"/>
              </a:rPr>
              <a:t>Sklad</a:t>
            </a:r>
            <a:endParaRPr lang="en-US" sz="1200" dirty="0">
              <a:solidFill>
                <a:schemeClr val="tx1">
                  <a:lumMod val="75000"/>
                  <a:lumOff val="25000"/>
                </a:schemeClr>
              </a:solidFill>
              <a:latin typeface="+mj-lt"/>
              <a:ea typeface="Calibri" charset="0"/>
              <a:cs typeface="Calibri" charset="0"/>
            </a:endParaRPr>
          </a:p>
          <a:p>
            <a:r>
              <a:rPr lang="en-US" sz="1200" dirty="0" err="1" smtClean="0">
                <a:solidFill>
                  <a:schemeClr val="tx1">
                    <a:lumMod val="75000"/>
                    <a:lumOff val="25000"/>
                  </a:schemeClr>
                </a:solidFill>
                <a:latin typeface="+mj-lt"/>
                <a:ea typeface="Calibri" charset="0"/>
                <a:cs typeface="Calibri" charset="0"/>
              </a:rPr>
              <a:t>Republike</a:t>
            </a:r>
            <a:endParaRPr lang="en-US" sz="1200" dirty="0">
              <a:solidFill>
                <a:schemeClr val="tx1">
                  <a:lumMod val="75000"/>
                  <a:lumOff val="25000"/>
                </a:schemeClr>
              </a:solidFill>
              <a:latin typeface="+mj-lt"/>
              <a:ea typeface="Calibri" charset="0"/>
              <a:cs typeface="Calibri" charset="0"/>
            </a:endParaRPr>
          </a:p>
        </p:txBody>
      </p:sp>
      <p:sp>
        <p:nvSpPr>
          <p:cNvPr id="17" name="TextBox 16"/>
          <p:cNvSpPr txBox="1"/>
          <p:nvPr userDrawn="1"/>
        </p:nvSpPr>
        <p:spPr>
          <a:xfrm>
            <a:off x="1448070" y="1846406"/>
            <a:ext cx="1251753" cy="276999"/>
          </a:xfrm>
          <a:prstGeom prst="rect">
            <a:avLst/>
          </a:prstGeom>
          <a:noFill/>
        </p:spPr>
        <p:txBody>
          <a:bodyPr wrap="none" rtlCol="0">
            <a:spAutoFit/>
          </a:bodyPr>
          <a:lstStyle/>
          <a:p>
            <a:r>
              <a:rPr lang="en-US" sz="1200" dirty="0" err="1" smtClean="0">
                <a:solidFill>
                  <a:schemeClr val="tx1">
                    <a:lumMod val="75000"/>
                    <a:lumOff val="25000"/>
                  </a:schemeClr>
                </a:solidFill>
                <a:latin typeface="+mj-lt"/>
                <a:ea typeface="Calibri" charset="0"/>
                <a:cs typeface="Calibri" charset="0"/>
              </a:rPr>
              <a:t>Preživninski</a:t>
            </a:r>
            <a:r>
              <a:rPr lang="en-US" sz="1200" dirty="0" smtClean="0">
                <a:solidFill>
                  <a:schemeClr val="tx1">
                    <a:lumMod val="75000"/>
                    <a:lumOff val="25000"/>
                  </a:schemeClr>
                </a:solidFill>
                <a:latin typeface="+mj-lt"/>
                <a:ea typeface="Calibri" charset="0"/>
                <a:cs typeface="Calibri" charset="0"/>
              </a:rPr>
              <a:t> </a:t>
            </a:r>
            <a:r>
              <a:rPr lang="en-US" sz="1200" dirty="0" err="1" smtClean="0">
                <a:solidFill>
                  <a:schemeClr val="tx1">
                    <a:lumMod val="75000"/>
                    <a:lumOff val="25000"/>
                  </a:schemeClr>
                </a:solidFill>
                <a:latin typeface="+mj-lt"/>
                <a:ea typeface="Calibri" charset="0"/>
                <a:cs typeface="Calibri" charset="0"/>
              </a:rPr>
              <a:t>sklad</a:t>
            </a:r>
            <a:endParaRPr lang="en-US" sz="1200" dirty="0">
              <a:solidFill>
                <a:schemeClr val="tx1">
                  <a:lumMod val="75000"/>
                  <a:lumOff val="25000"/>
                </a:schemeClr>
              </a:solidFill>
              <a:latin typeface="+mj-lt"/>
              <a:ea typeface="Calibri" charset="0"/>
              <a:cs typeface="Calibri" charset="0"/>
            </a:endParaRPr>
          </a:p>
        </p:txBody>
      </p:sp>
      <p:sp>
        <p:nvSpPr>
          <p:cNvPr id="18" name="TextBox 17"/>
          <p:cNvSpPr txBox="1"/>
          <p:nvPr userDrawn="1"/>
        </p:nvSpPr>
        <p:spPr>
          <a:xfrm>
            <a:off x="1412356" y="3627385"/>
            <a:ext cx="1396966" cy="261610"/>
          </a:xfrm>
          <a:prstGeom prst="rect">
            <a:avLst/>
          </a:prstGeom>
          <a:noFill/>
        </p:spPr>
        <p:txBody>
          <a:bodyPr wrap="square" rtlCol="0">
            <a:spAutoFit/>
          </a:bodyPr>
          <a:lstStyle/>
          <a:p>
            <a:pPr algn="r"/>
            <a:r>
              <a:rPr lang="en-US" sz="1100" dirty="0" smtClean="0">
                <a:solidFill>
                  <a:schemeClr val="tx1">
                    <a:lumMod val="75000"/>
                    <a:lumOff val="25000"/>
                  </a:schemeClr>
                </a:solidFill>
                <a:latin typeface="+mj-lt"/>
                <a:ea typeface="Calibri" charset="0"/>
                <a:cs typeface="Calibri" charset="0"/>
              </a:rPr>
              <a:t>Ad </a:t>
            </a:r>
            <a:r>
              <a:rPr lang="en-US" sz="1100" dirty="0" err="1" smtClean="0">
                <a:solidFill>
                  <a:schemeClr val="tx1">
                    <a:lumMod val="75000"/>
                    <a:lumOff val="25000"/>
                  </a:schemeClr>
                </a:solidFill>
                <a:latin typeface="+mj-lt"/>
                <a:ea typeface="Calibri" charset="0"/>
                <a:cs typeface="Calibri" charset="0"/>
              </a:rPr>
              <a:t>futura</a:t>
            </a:r>
            <a:r>
              <a:rPr lang="en-US" sz="1100" dirty="0" smtClean="0">
                <a:solidFill>
                  <a:schemeClr val="tx1">
                    <a:lumMod val="75000"/>
                    <a:lumOff val="25000"/>
                  </a:schemeClr>
                </a:solidFill>
                <a:latin typeface="+mj-lt"/>
                <a:ea typeface="Calibri" charset="0"/>
                <a:cs typeface="Calibri" charset="0"/>
              </a:rPr>
              <a:t>,</a:t>
            </a:r>
          </a:p>
        </p:txBody>
      </p:sp>
      <p:sp>
        <p:nvSpPr>
          <p:cNvPr id="19" name="TextBox 18"/>
          <p:cNvSpPr txBox="1"/>
          <p:nvPr userDrawn="1"/>
        </p:nvSpPr>
        <p:spPr>
          <a:xfrm>
            <a:off x="3624165" y="3363010"/>
            <a:ext cx="1681898" cy="430887"/>
          </a:xfrm>
          <a:prstGeom prst="rect">
            <a:avLst/>
          </a:prstGeom>
          <a:noFill/>
        </p:spPr>
        <p:txBody>
          <a:bodyPr wrap="square" rtlCol="0">
            <a:spAutoFit/>
          </a:bodyPr>
          <a:lstStyle/>
          <a:p>
            <a:r>
              <a:rPr lang="en-US" sz="1100" dirty="0" err="1" smtClean="0">
                <a:solidFill>
                  <a:schemeClr val="tx1">
                    <a:lumMod val="75000"/>
                    <a:lumOff val="25000"/>
                  </a:schemeClr>
                </a:solidFill>
                <a:latin typeface="+mj-lt"/>
                <a:ea typeface="Calibri" charset="0"/>
                <a:cs typeface="Calibri" charset="0"/>
              </a:rPr>
              <a:t>Sklad</a:t>
            </a:r>
            <a:r>
              <a:rPr lang="en-US" sz="1100" dirty="0" smtClean="0">
                <a:solidFill>
                  <a:schemeClr val="tx1">
                    <a:lumMod val="75000"/>
                    <a:lumOff val="25000"/>
                  </a:schemeClr>
                </a:solidFill>
                <a:latin typeface="+mj-lt"/>
                <a:ea typeface="Calibri" charset="0"/>
                <a:cs typeface="Calibri" charset="0"/>
              </a:rPr>
              <a:t> RS </a:t>
            </a:r>
            <a:r>
              <a:rPr lang="en-US" sz="1100" dirty="0" err="1" smtClean="0">
                <a:solidFill>
                  <a:schemeClr val="tx1">
                    <a:lumMod val="75000"/>
                    <a:lumOff val="25000"/>
                  </a:schemeClr>
                </a:solidFill>
                <a:latin typeface="+mj-lt"/>
                <a:ea typeface="Calibri" charset="0"/>
                <a:cs typeface="Calibri" charset="0"/>
              </a:rPr>
              <a:t>za</a:t>
            </a:r>
            <a:r>
              <a:rPr lang="en-US" sz="1100" dirty="0" smtClean="0">
                <a:solidFill>
                  <a:schemeClr val="tx1">
                    <a:lumMod val="75000"/>
                    <a:lumOff val="25000"/>
                  </a:schemeClr>
                </a:solidFill>
                <a:latin typeface="+mj-lt"/>
                <a:ea typeface="Calibri" charset="0"/>
                <a:cs typeface="Calibri" charset="0"/>
              </a:rPr>
              <a:t> </a:t>
            </a:r>
            <a:r>
              <a:rPr lang="en-US" sz="1100" dirty="0" err="1" smtClean="0">
                <a:solidFill>
                  <a:schemeClr val="tx1">
                    <a:lumMod val="75000"/>
                    <a:lumOff val="25000"/>
                  </a:schemeClr>
                </a:solidFill>
                <a:latin typeface="+mj-lt"/>
                <a:ea typeface="Calibri" charset="0"/>
                <a:cs typeface="Calibri" charset="0"/>
              </a:rPr>
              <a:t>vzpodbujanje</a:t>
            </a:r>
            <a:r>
              <a:rPr lang="en-US" sz="1100" dirty="0" smtClean="0">
                <a:solidFill>
                  <a:schemeClr val="tx1">
                    <a:lumMod val="75000"/>
                    <a:lumOff val="25000"/>
                  </a:schemeClr>
                </a:solidFill>
                <a:latin typeface="+mj-lt"/>
                <a:ea typeface="Calibri" charset="0"/>
                <a:cs typeface="Calibri" charset="0"/>
              </a:rPr>
              <a:t> </a:t>
            </a:r>
            <a:r>
              <a:rPr lang="en-US" sz="1100" dirty="0" err="1" smtClean="0">
                <a:solidFill>
                  <a:schemeClr val="tx1">
                    <a:lumMod val="75000"/>
                    <a:lumOff val="25000"/>
                  </a:schemeClr>
                </a:solidFill>
                <a:latin typeface="+mj-lt"/>
                <a:ea typeface="Calibri" charset="0"/>
                <a:cs typeface="Calibri" charset="0"/>
              </a:rPr>
              <a:t>zaposlovanja</a:t>
            </a:r>
            <a:r>
              <a:rPr lang="en-US" sz="1100" dirty="0" smtClean="0">
                <a:solidFill>
                  <a:schemeClr val="tx1">
                    <a:lumMod val="75000"/>
                    <a:lumOff val="25000"/>
                  </a:schemeClr>
                </a:solidFill>
                <a:latin typeface="+mj-lt"/>
                <a:ea typeface="Calibri" charset="0"/>
                <a:cs typeface="Calibri" charset="0"/>
              </a:rPr>
              <a:t> </a:t>
            </a:r>
            <a:r>
              <a:rPr lang="en-US" sz="1100" dirty="0" err="1" smtClean="0">
                <a:solidFill>
                  <a:schemeClr val="tx1">
                    <a:lumMod val="75000"/>
                    <a:lumOff val="25000"/>
                  </a:schemeClr>
                </a:solidFill>
                <a:latin typeface="+mj-lt"/>
                <a:ea typeface="Calibri" charset="0"/>
                <a:cs typeface="Calibri" charset="0"/>
              </a:rPr>
              <a:t>invalidov</a:t>
            </a:r>
            <a:endParaRPr lang="en-US" sz="1100" dirty="0">
              <a:solidFill>
                <a:schemeClr val="tx1">
                  <a:lumMod val="75000"/>
                  <a:lumOff val="25000"/>
                </a:schemeClr>
              </a:solidFill>
              <a:latin typeface="+mj-lt"/>
              <a:ea typeface="Calibri" charset="0"/>
              <a:cs typeface="Calibri" charset="0"/>
            </a:endParaRPr>
          </a:p>
        </p:txBody>
      </p:sp>
      <p:sp>
        <p:nvSpPr>
          <p:cNvPr id="20" name="TextBox 19"/>
          <p:cNvSpPr txBox="1"/>
          <p:nvPr userDrawn="1"/>
        </p:nvSpPr>
        <p:spPr>
          <a:xfrm>
            <a:off x="5662677" y="1496077"/>
            <a:ext cx="1632600" cy="600164"/>
          </a:xfrm>
          <a:prstGeom prst="rect">
            <a:avLst/>
          </a:prstGeom>
          <a:noFill/>
        </p:spPr>
        <p:txBody>
          <a:bodyPr wrap="square" rtlCol="0">
            <a:spAutoFit/>
          </a:bodyPr>
          <a:lstStyle/>
          <a:p>
            <a:r>
              <a:rPr lang="en-US" sz="1100" dirty="0" err="1" smtClean="0">
                <a:solidFill>
                  <a:schemeClr val="tx1">
                    <a:lumMod val="75000"/>
                    <a:lumOff val="25000"/>
                  </a:schemeClr>
                </a:solidFill>
                <a:latin typeface="+mj-lt"/>
                <a:ea typeface="Calibri" charset="0"/>
                <a:cs typeface="Calibri" charset="0"/>
              </a:rPr>
              <a:t>Javni</a:t>
            </a:r>
            <a:r>
              <a:rPr lang="en-US" sz="1100" dirty="0" smtClean="0">
                <a:solidFill>
                  <a:schemeClr val="tx1">
                    <a:lumMod val="75000"/>
                    <a:lumOff val="25000"/>
                  </a:schemeClr>
                </a:solidFill>
                <a:latin typeface="+mj-lt"/>
                <a:ea typeface="Calibri" charset="0"/>
                <a:cs typeface="Calibri" charset="0"/>
              </a:rPr>
              <a:t> </a:t>
            </a:r>
            <a:r>
              <a:rPr lang="en-US" sz="1100" dirty="0" err="1" smtClean="0">
                <a:solidFill>
                  <a:schemeClr val="tx1">
                    <a:lumMod val="75000"/>
                    <a:lumOff val="25000"/>
                  </a:schemeClr>
                </a:solidFill>
                <a:latin typeface="+mj-lt"/>
                <a:ea typeface="Calibri" charset="0"/>
                <a:cs typeface="Calibri" charset="0"/>
              </a:rPr>
              <a:t>jamstveni</a:t>
            </a:r>
            <a:r>
              <a:rPr lang="en-US" sz="1100" dirty="0" smtClean="0">
                <a:solidFill>
                  <a:schemeClr val="tx1">
                    <a:lumMod val="75000"/>
                    <a:lumOff val="25000"/>
                  </a:schemeClr>
                </a:solidFill>
                <a:latin typeface="+mj-lt"/>
                <a:ea typeface="Calibri" charset="0"/>
                <a:cs typeface="Calibri" charset="0"/>
              </a:rPr>
              <a:t>, </a:t>
            </a:r>
            <a:r>
              <a:rPr lang="en-US" sz="1100" dirty="0" err="1" smtClean="0">
                <a:solidFill>
                  <a:schemeClr val="tx1">
                    <a:lumMod val="75000"/>
                    <a:lumOff val="25000"/>
                  </a:schemeClr>
                </a:solidFill>
                <a:latin typeface="+mj-lt"/>
                <a:ea typeface="Calibri" charset="0"/>
                <a:cs typeface="Calibri" charset="0"/>
              </a:rPr>
              <a:t>preživninski</a:t>
            </a:r>
            <a:r>
              <a:rPr lang="en-US" sz="1100" dirty="0" smtClean="0">
                <a:solidFill>
                  <a:schemeClr val="tx1">
                    <a:lumMod val="75000"/>
                    <a:lumOff val="25000"/>
                  </a:schemeClr>
                </a:solidFill>
                <a:latin typeface="+mj-lt"/>
                <a:ea typeface="Calibri" charset="0"/>
                <a:cs typeface="Calibri" charset="0"/>
              </a:rPr>
              <a:t> in </a:t>
            </a:r>
            <a:r>
              <a:rPr lang="en-US" sz="1100" dirty="0" err="1" smtClean="0">
                <a:solidFill>
                  <a:schemeClr val="tx1">
                    <a:lumMod val="75000"/>
                    <a:lumOff val="25000"/>
                  </a:schemeClr>
                </a:solidFill>
                <a:latin typeface="+mj-lt"/>
                <a:ea typeface="Calibri" charset="0"/>
                <a:cs typeface="Calibri" charset="0"/>
              </a:rPr>
              <a:t>invalidski</a:t>
            </a:r>
            <a:r>
              <a:rPr lang="en-US" sz="1100" dirty="0" smtClean="0">
                <a:solidFill>
                  <a:schemeClr val="tx1">
                    <a:lumMod val="75000"/>
                    <a:lumOff val="25000"/>
                  </a:schemeClr>
                </a:solidFill>
                <a:latin typeface="+mj-lt"/>
                <a:ea typeface="Calibri" charset="0"/>
                <a:cs typeface="Calibri" charset="0"/>
              </a:rPr>
              <a:t> </a:t>
            </a:r>
            <a:r>
              <a:rPr lang="en-US" sz="1100" dirty="0" err="1" smtClean="0">
                <a:solidFill>
                  <a:schemeClr val="tx1">
                    <a:lumMod val="75000"/>
                    <a:lumOff val="25000"/>
                  </a:schemeClr>
                </a:solidFill>
                <a:latin typeface="+mj-lt"/>
                <a:ea typeface="Calibri" charset="0"/>
                <a:cs typeface="Calibri" charset="0"/>
              </a:rPr>
              <a:t>sklad</a:t>
            </a:r>
            <a:r>
              <a:rPr lang="en-US" sz="1100" dirty="0" smtClean="0">
                <a:solidFill>
                  <a:schemeClr val="tx1">
                    <a:lumMod val="75000"/>
                    <a:lumOff val="25000"/>
                  </a:schemeClr>
                </a:solidFill>
                <a:latin typeface="+mj-lt"/>
                <a:ea typeface="Calibri" charset="0"/>
                <a:cs typeface="Calibri" charset="0"/>
              </a:rPr>
              <a:t> </a:t>
            </a:r>
            <a:r>
              <a:rPr lang="en-US" sz="1100" dirty="0" err="1" smtClean="0">
                <a:solidFill>
                  <a:schemeClr val="tx1">
                    <a:lumMod val="75000"/>
                    <a:lumOff val="25000"/>
                  </a:schemeClr>
                </a:solidFill>
                <a:latin typeface="+mj-lt"/>
                <a:ea typeface="Calibri" charset="0"/>
                <a:cs typeface="Calibri" charset="0"/>
              </a:rPr>
              <a:t>Republike</a:t>
            </a:r>
            <a:r>
              <a:rPr lang="en-US" sz="1100" dirty="0" smtClean="0">
                <a:solidFill>
                  <a:schemeClr val="tx1">
                    <a:lumMod val="75000"/>
                    <a:lumOff val="25000"/>
                  </a:schemeClr>
                </a:solidFill>
                <a:latin typeface="+mj-lt"/>
                <a:ea typeface="Calibri" charset="0"/>
                <a:cs typeface="Calibri" charset="0"/>
              </a:rPr>
              <a:t> </a:t>
            </a:r>
            <a:r>
              <a:rPr lang="en-US" sz="1100" dirty="0" err="1" smtClean="0">
                <a:solidFill>
                  <a:schemeClr val="tx1">
                    <a:lumMod val="75000"/>
                    <a:lumOff val="25000"/>
                  </a:schemeClr>
                </a:solidFill>
                <a:latin typeface="+mj-lt"/>
                <a:ea typeface="Calibri" charset="0"/>
                <a:cs typeface="Calibri" charset="0"/>
              </a:rPr>
              <a:t>Slovenije</a:t>
            </a:r>
            <a:endParaRPr lang="en-US" sz="1100" dirty="0">
              <a:solidFill>
                <a:schemeClr val="tx1">
                  <a:lumMod val="75000"/>
                  <a:lumOff val="25000"/>
                </a:schemeClr>
              </a:solidFill>
              <a:latin typeface="+mj-lt"/>
              <a:ea typeface="Calibri" charset="0"/>
              <a:cs typeface="Calibri" charset="0"/>
            </a:endParaRPr>
          </a:p>
        </p:txBody>
      </p:sp>
      <p:grpSp>
        <p:nvGrpSpPr>
          <p:cNvPr id="21" name="Group 20"/>
          <p:cNvGrpSpPr/>
          <p:nvPr userDrawn="1"/>
        </p:nvGrpSpPr>
        <p:grpSpPr>
          <a:xfrm>
            <a:off x="873211" y="4661180"/>
            <a:ext cx="5037989" cy="179105"/>
            <a:chOff x="986818" y="2193206"/>
            <a:chExt cx="6785375" cy="2633818"/>
          </a:xfrm>
        </p:grpSpPr>
        <p:cxnSp>
          <p:nvCxnSpPr>
            <p:cNvPr id="22" name="Straight Connector 21"/>
            <p:cNvCxnSpPr/>
            <p:nvPr/>
          </p:nvCxnSpPr>
          <p:spPr>
            <a:xfrm flipV="1">
              <a:off x="1003271" y="2193206"/>
              <a:ext cx="0" cy="263381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86818" y="2193206"/>
              <a:ext cx="6785375"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a:xfrm>
            <a:off x="2133600" y="3899411"/>
            <a:ext cx="4951905" cy="926989"/>
            <a:chOff x="1181221" y="1787073"/>
            <a:chExt cx="7696200" cy="2994608"/>
          </a:xfrm>
        </p:grpSpPr>
        <p:cxnSp>
          <p:nvCxnSpPr>
            <p:cNvPr id="25" name="Straight Connector 24"/>
            <p:cNvCxnSpPr/>
            <p:nvPr/>
          </p:nvCxnSpPr>
          <p:spPr>
            <a:xfrm flipV="1">
              <a:off x="1199883" y="1787073"/>
              <a:ext cx="0" cy="299460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181221" y="1787073"/>
              <a:ext cx="76962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userDrawn="1"/>
        </p:nvGrpSpPr>
        <p:grpSpPr>
          <a:xfrm>
            <a:off x="3061240" y="2652995"/>
            <a:ext cx="2908157" cy="2174027"/>
            <a:chOff x="1181221" y="1787073"/>
            <a:chExt cx="7696200" cy="2994608"/>
          </a:xfrm>
        </p:grpSpPr>
        <p:cxnSp>
          <p:nvCxnSpPr>
            <p:cNvPr id="28" name="Straight Connector 27"/>
            <p:cNvCxnSpPr/>
            <p:nvPr/>
          </p:nvCxnSpPr>
          <p:spPr>
            <a:xfrm flipV="1">
              <a:off x="1199883" y="1787073"/>
              <a:ext cx="0" cy="2994608"/>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181221" y="1787073"/>
              <a:ext cx="7696200"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userDrawn="1"/>
        </p:nvGrpSpPr>
        <p:grpSpPr>
          <a:xfrm>
            <a:off x="3667768" y="3834846"/>
            <a:ext cx="3417737" cy="982650"/>
            <a:chOff x="3418522" y="4006365"/>
            <a:chExt cx="4326089" cy="820656"/>
          </a:xfrm>
        </p:grpSpPr>
        <p:cxnSp>
          <p:nvCxnSpPr>
            <p:cNvPr id="31" name="Straight Connector 30"/>
            <p:cNvCxnSpPr/>
            <p:nvPr/>
          </p:nvCxnSpPr>
          <p:spPr>
            <a:xfrm flipV="1">
              <a:off x="3427252" y="4006365"/>
              <a:ext cx="0" cy="82065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418522" y="4006365"/>
              <a:ext cx="432608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userDrawn="1"/>
        </p:nvGrpSpPr>
        <p:grpSpPr>
          <a:xfrm>
            <a:off x="1509535" y="2157867"/>
            <a:ext cx="5589252" cy="2669507"/>
            <a:chOff x="1575154" y="2165056"/>
            <a:chExt cx="6256188" cy="2662317"/>
          </a:xfrm>
        </p:grpSpPr>
        <p:cxnSp>
          <p:nvCxnSpPr>
            <p:cNvPr id="34" name="Straight Connector 33"/>
            <p:cNvCxnSpPr/>
            <p:nvPr/>
          </p:nvCxnSpPr>
          <p:spPr>
            <a:xfrm flipV="1">
              <a:off x="1586736" y="2165056"/>
              <a:ext cx="0" cy="2662317"/>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575154" y="2165056"/>
              <a:ext cx="6256188"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userDrawn="1"/>
        </p:nvSpPr>
        <p:spPr>
          <a:xfrm>
            <a:off x="3012139" y="2191330"/>
            <a:ext cx="1843005" cy="461665"/>
          </a:xfrm>
          <a:prstGeom prst="rect">
            <a:avLst/>
          </a:prstGeom>
          <a:noFill/>
        </p:spPr>
        <p:txBody>
          <a:bodyPr wrap="none" rtlCol="0">
            <a:spAutoFit/>
          </a:bodyPr>
          <a:lstStyle/>
          <a:p>
            <a:r>
              <a:rPr lang="en-US" sz="1200" dirty="0" err="1" smtClean="0">
                <a:solidFill>
                  <a:schemeClr val="tx1">
                    <a:lumMod val="75000"/>
                    <a:lumOff val="25000"/>
                  </a:schemeClr>
                </a:solidFill>
                <a:latin typeface="+mj-lt"/>
                <a:ea typeface="Calibri" charset="0"/>
                <a:cs typeface="Calibri" charset="0"/>
              </a:rPr>
              <a:t>Javni</a:t>
            </a:r>
            <a:r>
              <a:rPr lang="en-US" sz="1200" dirty="0" smtClean="0">
                <a:solidFill>
                  <a:schemeClr val="tx1">
                    <a:lumMod val="75000"/>
                    <a:lumOff val="25000"/>
                  </a:schemeClr>
                </a:solidFill>
                <a:latin typeface="+mj-lt"/>
                <a:ea typeface="Calibri" charset="0"/>
                <a:cs typeface="Calibri" charset="0"/>
              </a:rPr>
              <a:t> </a:t>
            </a:r>
            <a:r>
              <a:rPr lang="en-US" sz="1200" dirty="0" err="1" smtClean="0">
                <a:solidFill>
                  <a:schemeClr val="tx1">
                    <a:lumMod val="75000"/>
                    <a:lumOff val="25000"/>
                  </a:schemeClr>
                </a:solidFill>
                <a:latin typeface="+mj-lt"/>
                <a:ea typeface="Calibri" charset="0"/>
                <a:cs typeface="Calibri" charset="0"/>
              </a:rPr>
              <a:t>sklad</a:t>
            </a:r>
            <a:r>
              <a:rPr lang="sl-SI" sz="1200" dirty="0">
                <a:solidFill>
                  <a:schemeClr val="tx1">
                    <a:lumMod val="75000"/>
                    <a:lumOff val="25000"/>
                  </a:schemeClr>
                </a:solidFill>
                <a:latin typeface="+mj-lt"/>
                <a:ea typeface="Calibri" charset="0"/>
                <a:cs typeface="Calibri" charset="0"/>
              </a:rPr>
              <a:t> </a:t>
            </a:r>
            <a:r>
              <a:rPr lang="en-US" sz="1200" dirty="0" err="1" smtClean="0">
                <a:solidFill>
                  <a:schemeClr val="tx1">
                    <a:lumMod val="75000"/>
                    <a:lumOff val="25000"/>
                  </a:schemeClr>
                </a:solidFill>
                <a:latin typeface="+mj-lt"/>
                <a:ea typeface="Calibri" charset="0"/>
                <a:cs typeface="Calibri" charset="0"/>
              </a:rPr>
              <a:t>za</a:t>
            </a:r>
            <a:r>
              <a:rPr lang="en-US" sz="1200" dirty="0" smtClean="0">
                <a:solidFill>
                  <a:schemeClr val="tx1">
                    <a:lumMod val="75000"/>
                    <a:lumOff val="25000"/>
                  </a:schemeClr>
                </a:solidFill>
                <a:latin typeface="+mj-lt"/>
                <a:ea typeface="Calibri" charset="0"/>
                <a:cs typeface="Calibri" charset="0"/>
              </a:rPr>
              <a:t> </a:t>
            </a:r>
            <a:r>
              <a:rPr lang="en-US" sz="1200" dirty="0" err="1" smtClean="0">
                <a:solidFill>
                  <a:schemeClr val="tx1">
                    <a:lumMod val="75000"/>
                    <a:lumOff val="25000"/>
                  </a:schemeClr>
                </a:solidFill>
                <a:latin typeface="+mj-lt"/>
                <a:ea typeface="Calibri" charset="0"/>
                <a:cs typeface="Calibri" charset="0"/>
              </a:rPr>
              <a:t>razvoj</a:t>
            </a:r>
            <a:r>
              <a:rPr lang="en-US" sz="1200" dirty="0" smtClean="0">
                <a:solidFill>
                  <a:schemeClr val="tx1">
                    <a:lumMod val="75000"/>
                    <a:lumOff val="25000"/>
                  </a:schemeClr>
                </a:solidFill>
                <a:latin typeface="+mj-lt"/>
                <a:ea typeface="Calibri" charset="0"/>
                <a:cs typeface="Calibri" charset="0"/>
              </a:rPr>
              <a:t> </a:t>
            </a:r>
            <a:r>
              <a:rPr lang="en-US" sz="1200" dirty="0" err="1" smtClean="0">
                <a:solidFill>
                  <a:schemeClr val="tx1">
                    <a:lumMod val="75000"/>
                    <a:lumOff val="25000"/>
                  </a:schemeClr>
                </a:solidFill>
                <a:latin typeface="+mj-lt"/>
                <a:ea typeface="Calibri" charset="0"/>
                <a:cs typeface="Calibri" charset="0"/>
              </a:rPr>
              <a:t>kadrov</a:t>
            </a:r>
            <a:endParaRPr lang="sl-SI" sz="1200" dirty="0" smtClean="0">
              <a:solidFill>
                <a:schemeClr val="tx1">
                  <a:lumMod val="75000"/>
                  <a:lumOff val="25000"/>
                </a:schemeClr>
              </a:solidFill>
              <a:latin typeface="+mj-lt"/>
              <a:ea typeface="Calibri" charset="0"/>
              <a:cs typeface="Calibri" charset="0"/>
            </a:endParaRPr>
          </a:p>
          <a:p>
            <a:r>
              <a:rPr lang="en-US" sz="1200" dirty="0" smtClean="0">
                <a:solidFill>
                  <a:schemeClr val="tx1">
                    <a:lumMod val="75000"/>
                    <a:lumOff val="25000"/>
                  </a:schemeClr>
                </a:solidFill>
                <a:latin typeface="+mj-lt"/>
                <a:ea typeface="Calibri" charset="0"/>
                <a:cs typeface="Calibri" charset="0"/>
              </a:rPr>
              <a:t>in </a:t>
            </a:r>
            <a:r>
              <a:rPr lang="en-US" sz="1200" dirty="0" err="1" smtClean="0">
                <a:solidFill>
                  <a:schemeClr val="tx1">
                    <a:lumMod val="75000"/>
                    <a:lumOff val="25000"/>
                  </a:schemeClr>
                </a:solidFill>
                <a:latin typeface="+mj-lt"/>
                <a:ea typeface="Calibri" charset="0"/>
                <a:cs typeface="Calibri" charset="0"/>
              </a:rPr>
              <a:t>štipendije</a:t>
            </a:r>
            <a:r>
              <a:rPr lang="en-US" sz="1200" dirty="0" smtClean="0">
                <a:solidFill>
                  <a:schemeClr val="tx1">
                    <a:lumMod val="75000"/>
                    <a:lumOff val="25000"/>
                  </a:schemeClr>
                </a:solidFill>
                <a:latin typeface="+mj-lt"/>
                <a:ea typeface="Calibri" charset="0"/>
                <a:cs typeface="Calibri" charset="0"/>
              </a:rPr>
              <a:t> RS</a:t>
            </a:r>
            <a:endParaRPr lang="en-US" sz="1200" dirty="0">
              <a:solidFill>
                <a:schemeClr val="tx1">
                  <a:lumMod val="75000"/>
                  <a:lumOff val="25000"/>
                </a:schemeClr>
              </a:solidFill>
              <a:latin typeface="+mj-lt"/>
              <a:ea typeface="Calibri" charset="0"/>
              <a:cs typeface="Calibri" charset="0"/>
            </a:endParaRPr>
          </a:p>
        </p:txBody>
      </p:sp>
      <p:sp>
        <p:nvSpPr>
          <p:cNvPr id="37" name="TextBox 36"/>
          <p:cNvSpPr txBox="1"/>
          <p:nvPr userDrawn="1"/>
        </p:nvSpPr>
        <p:spPr>
          <a:xfrm>
            <a:off x="7085505" y="3962194"/>
            <a:ext cx="1635734" cy="938719"/>
          </a:xfrm>
          <a:prstGeom prst="rect">
            <a:avLst/>
          </a:prstGeom>
          <a:noFill/>
        </p:spPr>
        <p:txBody>
          <a:bodyPr wrap="square" rtlCol="0">
            <a:spAutoFit/>
          </a:bodyPr>
          <a:lstStyle/>
          <a:p>
            <a:r>
              <a:rPr lang="en-US" sz="1100" dirty="0" err="1" smtClean="0">
                <a:solidFill>
                  <a:schemeClr val="tx1">
                    <a:lumMod val="75000"/>
                    <a:lumOff val="25000"/>
                  </a:schemeClr>
                </a:solidFill>
                <a:latin typeface="+mj-lt"/>
                <a:ea typeface="Calibri" charset="0"/>
                <a:cs typeface="Calibri" charset="0"/>
              </a:rPr>
              <a:t>Javni</a:t>
            </a:r>
            <a:r>
              <a:rPr lang="en-US" sz="1100" dirty="0" smtClean="0">
                <a:solidFill>
                  <a:schemeClr val="tx1">
                    <a:lumMod val="75000"/>
                    <a:lumOff val="25000"/>
                  </a:schemeClr>
                </a:solidFill>
                <a:latin typeface="+mj-lt"/>
                <a:ea typeface="Calibri" charset="0"/>
                <a:cs typeface="Calibri" charset="0"/>
              </a:rPr>
              <a:t> </a:t>
            </a:r>
            <a:r>
              <a:rPr lang="en-US" sz="1100" dirty="0" err="1" smtClean="0">
                <a:solidFill>
                  <a:schemeClr val="tx1">
                    <a:lumMod val="75000"/>
                    <a:lumOff val="25000"/>
                  </a:schemeClr>
                </a:solidFill>
                <a:latin typeface="+mj-lt"/>
                <a:ea typeface="Calibri" charset="0"/>
                <a:cs typeface="Calibri" charset="0"/>
              </a:rPr>
              <a:t>štipendijski</a:t>
            </a:r>
            <a:r>
              <a:rPr lang="en-US" sz="1100" dirty="0" smtClean="0">
                <a:solidFill>
                  <a:schemeClr val="tx1">
                    <a:lumMod val="75000"/>
                    <a:lumOff val="25000"/>
                  </a:schemeClr>
                </a:solidFill>
                <a:latin typeface="+mj-lt"/>
                <a:ea typeface="Calibri" charset="0"/>
                <a:cs typeface="Calibri" charset="0"/>
              </a:rPr>
              <a:t>, </a:t>
            </a:r>
            <a:r>
              <a:rPr lang="en-US" sz="1100" dirty="0" err="1" smtClean="0">
                <a:solidFill>
                  <a:schemeClr val="tx1">
                    <a:lumMod val="75000"/>
                    <a:lumOff val="25000"/>
                  </a:schemeClr>
                </a:solidFill>
                <a:latin typeface="+mj-lt"/>
                <a:ea typeface="Calibri" charset="0"/>
                <a:cs typeface="Calibri" charset="0"/>
              </a:rPr>
              <a:t>razvojni</a:t>
            </a:r>
            <a:r>
              <a:rPr lang="en-US" sz="1100" dirty="0" smtClean="0">
                <a:solidFill>
                  <a:schemeClr val="tx1">
                    <a:lumMod val="75000"/>
                    <a:lumOff val="25000"/>
                  </a:schemeClr>
                </a:solidFill>
                <a:latin typeface="+mj-lt"/>
                <a:ea typeface="Calibri" charset="0"/>
                <a:cs typeface="Calibri" charset="0"/>
              </a:rPr>
              <a:t>, </a:t>
            </a:r>
          </a:p>
          <a:p>
            <a:r>
              <a:rPr lang="en-US" sz="1100" dirty="0" err="1" smtClean="0">
                <a:solidFill>
                  <a:schemeClr val="tx1">
                    <a:lumMod val="75000"/>
                    <a:lumOff val="25000"/>
                  </a:schemeClr>
                </a:solidFill>
                <a:latin typeface="+mj-lt"/>
                <a:ea typeface="Calibri" charset="0"/>
                <a:cs typeface="Calibri" charset="0"/>
              </a:rPr>
              <a:t>invalidski</a:t>
            </a:r>
            <a:r>
              <a:rPr lang="en-US" sz="1100" dirty="0" smtClean="0">
                <a:solidFill>
                  <a:schemeClr val="tx1">
                    <a:lumMod val="75000"/>
                    <a:lumOff val="25000"/>
                  </a:schemeClr>
                </a:solidFill>
                <a:latin typeface="+mj-lt"/>
                <a:ea typeface="Calibri" charset="0"/>
                <a:cs typeface="Calibri" charset="0"/>
              </a:rPr>
              <a:t> in </a:t>
            </a:r>
            <a:r>
              <a:rPr lang="en-US" sz="1100" dirty="0" err="1" smtClean="0">
                <a:solidFill>
                  <a:schemeClr val="tx1">
                    <a:lumMod val="75000"/>
                    <a:lumOff val="25000"/>
                  </a:schemeClr>
                </a:solidFill>
                <a:latin typeface="+mj-lt"/>
                <a:ea typeface="Calibri" charset="0"/>
                <a:cs typeface="Calibri" charset="0"/>
              </a:rPr>
              <a:t>preživninski</a:t>
            </a:r>
            <a:r>
              <a:rPr lang="en-US" sz="1100" dirty="0" smtClean="0">
                <a:solidFill>
                  <a:schemeClr val="tx1">
                    <a:lumMod val="75000"/>
                    <a:lumOff val="25000"/>
                  </a:schemeClr>
                </a:solidFill>
                <a:latin typeface="+mj-lt"/>
                <a:ea typeface="Calibri" charset="0"/>
                <a:cs typeface="Calibri" charset="0"/>
              </a:rPr>
              <a:t> </a:t>
            </a:r>
            <a:r>
              <a:rPr lang="en-US" sz="1100" dirty="0" err="1" smtClean="0">
                <a:solidFill>
                  <a:schemeClr val="tx1">
                    <a:lumMod val="75000"/>
                    <a:lumOff val="25000"/>
                  </a:schemeClr>
                </a:solidFill>
                <a:latin typeface="+mj-lt"/>
                <a:ea typeface="Calibri" charset="0"/>
                <a:cs typeface="Calibri" charset="0"/>
              </a:rPr>
              <a:t>sklad</a:t>
            </a:r>
            <a:r>
              <a:rPr lang="en-US" sz="1100" dirty="0" smtClean="0">
                <a:solidFill>
                  <a:schemeClr val="tx1">
                    <a:lumMod val="75000"/>
                    <a:lumOff val="25000"/>
                  </a:schemeClr>
                </a:solidFill>
                <a:latin typeface="+mj-lt"/>
                <a:ea typeface="Calibri" charset="0"/>
                <a:cs typeface="Calibri" charset="0"/>
              </a:rPr>
              <a:t> </a:t>
            </a:r>
          </a:p>
          <a:p>
            <a:r>
              <a:rPr lang="en-US" sz="1100" dirty="0" err="1" smtClean="0">
                <a:solidFill>
                  <a:schemeClr val="tx1">
                    <a:lumMod val="75000"/>
                    <a:lumOff val="25000"/>
                  </a:schemeClr>
                </a:solidFill>
                <a:latin typeface="+mj-lt"/>
                <a:ea typeface="Calibri" charset="0"/>
                <a:cs typeface="Calibri" charset="0"/>
              </a:rPr>
              <a:t>Republike</a:t>
            </a:r>
            <a:r>
              <a:rPr lang="en-US" sz="1100" dirty="0" smtClean="0">
                <a:solidFill>
                  <a:schemeClr val="tx1">
                    <a:lumMod val="75000"/>
                    <a:lumOff val="25000"/>
                  </a:schemeClr>
                </a:solidFill>
                <a:latin typeface="+mj-lt"/>
                <a:ea typeface="Calibri" charset="0"/>
                <a:cs typeface="Calibri" charset="0"/>
              </a:rPr>
              <a:t> </a:t>
            </a:r>
            <a:r>
              <a:rPr lang="en-US" sz="1100" dirty="0" err="1" smtClean="0">
                <a:solidFill>
                  <a:schemeClr val="tx1">
                    <a:lumMod val="75000"/>
                    <a:lumOff val="25000"/>
                  </a:schemeClr>
                </a:solidFill>
                <a:latin typeface="+mj-lt"/>
                <a:ea typeface="Calibri" charset="0"/>
                <a:cs typeface="Calibri" charset="0"/>
              </a:rPr>
              <a:t>Slovenije</a:t>
            </a:r>
            <a:endParaRPr lang="en-US" sz="1100" dirty="0">
              <a:solidFill>
                <a:schemeClr val="tx1">
                  <a:lumMod val="75000"/>
                  <a:lumOff val="25000"/>
                </a:schemeClr>
              </a:solidFill>
              <a:latin typeface="+mj-lt"/>
              <a:ea typeface="Calibri" charset="0"/>
              <a:cs typeface="Calibri" charset="0"/>
            </a:endParaRPr>
          </a:p>
        </p:txBody>
      </p:sp>
      <p:pic>
        <p:nvPicPr>
          <p:cNvPr id="38" name="Picture 37"/>
          <p:cNvPicPr>
            <a:picLocks noChangeAspect="1"/>
          </p:cNvPicPr>
          <p:nvPr userDrawn="1"/>
        </p:nvPicPr>
        <p:blipFill>
          <a:blip r:embed="rId3"/>
          <a:stretch>
            <a:fillRect/>
          </a:stretch>
        </p:blipFill>
        <p:spPr>
          <a:xfrm>
            <a:off x="424982" y="319456"/>
            <a:ext cx="272485" cy="544969"/>
          </a:xfrm>
          <a:prstGeom prst="rect">
            <a:avLst/>
          </a:prstGeom>
        </p:spPr>
      </p:pic>
      <p:grpSp>
        <p:nvGrpSpPr>
          <p:cNvPr id="39" name="Group 38"/>
          <p:cNvGrpSpPr/>
          <p:nvPr userDrawn="1"/>
        </p:nvGrpSpPr>
        <p:grpSpPr>
          <a:xfrm>
            <a:off x="5972589" y="2214801"/>
            <a:ext cx="1112916" cy="103363"/>
            <a:chOff x="5972589" y="2218676"/>
            <a:chExt cx="1491048" cy="103363"/>
          </a:xfrm>
        </p:grpSpPr>
        <p:cxnSp>
          <p:nvCxnSpPr>
            <p:cNvPr id="40" name="Straight Connector 39"/>
            <p:cNvCxnSpPr/>
            <p:nvPr/>
          </p:nvCxnSpPr>
          <p:spPr>
            <a:xfrm>
              <a:off x="5972589" y="2218676"/>
              <a:ext cx="149104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972589" y="2266998"/>
              <a:ext cx="149104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972589" y="2322039"/>
              <a:ext cx="1491048"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grpSp>
      <p:cxnSp>
        <p:nvCxnSpPr>
          <p:cNvPr id="43" name="Straight Connector 42"/>
          <p:cNvCxnSpPr/>
          <p:nvPr userDrawn="1"/>
        </p:nvCxnSpPr>
        <p:spPr>
          <a:xfrm flipV="1">
            <a:off x="5972589" y="2165056"/>
            <a:ext cx="0" cy="2662317"/>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flipV="1">
            <a:off x="5866030" y="4647652"/>
            <a:ext cx="0" cy="17972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8195263" y="3911110"/>
            <a:ext cx="149104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8195263" y="2322039"/>
            <a:ext cx="1491048"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8195263" y="2263123"/>
            <a:ext cx="149104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8195263" y="2216003"/>
            <a:ext cx="149104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a:off x="8195263" y="2161178"/>
            <a:ext cx="1491048"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50" name="Rectangle 49"/>
          <p:cNvSpPr/>
          <p:nvPr userDrawn="1"/>
        </p:nvSpPr>
        <p:spPr>
          <a:xfrm>
            <a:off x="765421" y="4872209"/>
            <a:ext cx="9103008" cy="8290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userDrawn="1"/>
        </p:nvGrpSpPr>
        <p:grpSpPr>
          <a:xfrm>
            <a:off x="881934" y="4966024"/>
            <a:ext cx="932122" cy="298866"/>
            <a:chOff x="881934" y="4966024"/>
            <a:chExt cx="932122" cy="298866"/>
          </a:xfrm>
        </p:grpSpPr>
        <p:cxnSp>
          <p:nvCxnSpPr>
            <p:cNvPr id="52" name="Straight Connector 51"/>
            <p:cNvCxnSpPr>
              <a:stCxn id="27" idx="0"/>
            </p:cNvCxnSpPr>
            <p:nvPr/>
          </p:nvCxnSpPr>
          <p:spPr>
            <a:xfrm flipV="1">
              <a:off x="881934" y="4966025"/>
              <a:ext cx="4481" cy="298865"/>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53" name="Straight Connector 52"/>
            <p:cNvCxnSpPr/>
            <p:nvPr/>
          </p:nvCxnSpPr>
          <p:spPr>
            <a:xfrm flipV="1">
              <a:off x="1189679"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54" name="Straight Connector 53"/>
            <p:cNvCxnSpPr/>
            <p:nvPr/>
          </p:nvCxnSpPr>
          <p:spPr>
            <a:xfrm flipV="1">
              <a:off x="1510792" y="4966026"/>
              <a:ext cx="0" cy="25567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55" name="Straight Connector 54"/>
            <p:cNvCxnSpPr/>
            <p:nvPr/>
          </p:nvCxnSpPr>
          <p:spPr>
            <a:xfrm flipV="1">
              <a:off x="1814056"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grpSp>
      <p:grpSp>
        <p:nvGrpSpPr>
          <p:cNvPr id="56" name="Group 55"/>
          <p:cNvGrpSpPr/>
          <p:nvPr userDrawn="1"/>
        </p:nvGrpSpPr>
        <p:grpSpPr>
          <a:xfrm>
            <a:off x="2133599" y="4966024"/>
            <a:ext cx="927641" cy="255681"/>
            <a:chOff x="886415" y="4966024"/>
            <a:chExt cx="927641" cy="255681"/>
          </a:xfrm>
        </p:grpSpPr>
        <p:cxnSp>
          <p:nvCxnSpPr>
            <p:cNvPr id="57" name="Straight Connector 56"/>
            <p:cNvCxnSpPr/>
            <p:nvPr/>
          </p:nvCxnSpPr>
          <p:spPr>
            <a:xfrm flipV="1">
              <a:off x="886415" y="4966025"/>
              <a:ext cx="1" cy="255680"/>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58" name="Straight Connector 57"/>
            <p:cNvCxnSpPr/>
            <p:nvPr/>
          </p:nvCxnSpPr>
          <p:spPr>
            <a:xfrm flipV="1">
              <a:off x="1189679"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59" name="Straight Connector 58"/>
            <p:cNvCxnSpPr/>
            <p:nvPr/>
          </p:nvCxnSpPr>
          <p:spPr>
            <a:xfrm flipV="1">
              <a:off x="1510792"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60" name="Straight Connector 59"/>
            <p:cNvCxnSpPr/>
            <p:nvPr/>
          </p:nvCxnSpPr>
          <p:spPr>
            <a:xfrm flipV="1">
              <a:off x="1814056" y="4966025"/>
              <a:ext cx="0" cy="255680"/>
            </a:xfrm>
            <a:prstGeom prst="line">
              <a:avLst/>
            </a:prstGeom>
            <a:ln w="19050"/>
          </p:spPr>
          <p:style>
            <a:lnRef idx="2">
              <a:schemeClr val="accent6"/>
            </a:lnRef>
            <a:fillRef idx="0">
              <a:schemeClr val="accent6"/>
            </a:fillRef>
            <a:effectRef idx="1">
              <a:schemeClr val="accent6"/>
            </a:effectRef>
            <a:fontRef idx="minor">
              <a:schemeClr val="tx1"/>
            </a:fontRef>
          </p:style>
        </p:cxnSp>
      </p:grpSp>
      <p:grpSp>
        <p:nvGrpSpPr>
          <p:cNvPr id="61" name="Group 60"/>
          <p:cNvGrpSpPr/>
          <p:nvPr userDrawn="1"/>
        </p:nvGrpSpPr>
        <p:grpSpPr>
          <a:xfrm>
            <a:off x="3364504" y="4966024"/>
            <a:ext cx="927641" cy="255681"/>
            <a:chOff x="886415" y="4966024"/>
            <a:chExt cx="927641" cy="255681"/>
          </a:xfrm>
        </p:grpSpPr>
        <p:cxnSp>
          <p:nvCxnSpPr>
            <p:cNvPr id="62" name="Straight Connector 61"/>
            <p:cNvCxnSpPr/>
            <p:nvPr/>
          </p:nvCxnSpPr>
          <p:spPr>
            <a:xfrm flipV="1">
              <a:off x="886415"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63" name="Straight Connector 62"/>
            <p:cNvCxnSpPr/>
            <p:nvPr/>
          </p:nvCxnSpPr>
          <p:spPr>
            <a:xfrm flipV="1">
              <a:off x="1189679" y="4966025"/>
              <a:ext cx="0" cy="255680"/>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64" name="Straight Connector 63"/>
            <p:cNvCxnSpPr/>
            <p:nvPr/>
          </p:nvCxnSpPr>
          <p:spPr>
            <a:xfrm flipV="1">
              <a:off x="1510792"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65" name="Straight Connector 64"/>
            <p:cNvCxnSpPr/>
            <p:nvPr/>
          </p:nvCxnSpPr>
          <p:spPr>
            <a:xfrm flipV="1">
              <a:off x="1814056"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grpSp>
      <p:grpSp>
        <p:nvGrpSpPr>
          <p:cNvPr id="66" name="Group 65"/>
          <p:cNvGrpSpPr/>
          <p:nvPr userDrawn="1"/>
        </p:nvGrpSpPr>
        <p:grpSpPr>
          <a:xfrm>
            <a:off x="4613633" y="4966024"/>
            <a:ext cx="927641" cy="164309"/>
            <a:chOff x="886415" y="4966024"/>
            <a:chExt cx="927641" cy="164309"/>
          </a:xfrm>
        </p:grpSpPr>
        <p:cxnSp>
          <p:nvCxnSpPr>
            <p:cNvPr id="67" name="Straight Connector 66"/>
            <p:cNvCxnSpPr/>
            <p:nvPr/>
          </p:nvCxnSpPr>
          <p:spPr>
            <a:xfrm flipV="1">
              <a:off x="886415"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68" name="Straight Connector 67"/>
            <p:cNvCxnSpPr/>
            <p:nvPr/>
          </p:nvCxnSpPr>
          <p:spPr>
            <a:xfrm flipV="1">
              <a:off x="1189679"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69" name="Straight Connector 68"/>
            <p:cNvCxnSpPr/>
            <p:nvPr/>
          </p:nvCxnSpPr>
          <p:spPr>
            <a:xfrm flipV="1">
              <a:off x="1510792"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70" name="Straight Connector 69"/>
            <p:cNvCxnSpPr/>
            <p:nvPr/>
          </p:nvCxnSpPr>
          <p:spPr>
            <a:xfrm flipV="1">
              <a:off x="1814056"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grpSp>
      <p:grpSp>
        <p:nvGrpSpPr>
          <p:cNvPr id="71" name="Group 70"/>
          <p:cNvGrpSpPr/>
          <p:nvPr userDrawn="1"/>
        </p:nvGrpSpPr>
        <p:grpSpPr>
          <a:xfrm>
            <a:off x="5854600" y="4966024"/>
            <a:ext cx="927641" cy="255681"/>
            <a:chOff x="886415" y="4966024"/>
            <a:chExt cx="927641" cy="255681"/>
          </a:xfrm>
        </p:grpSpPr>
        <p:cxnSp>
          <p:nvCxnSpPr>
            <p:cNvPr id="72" name="Straight Connector 71"/>
            <p:cNvCxnSpPr/>
            <p:nvPr/>
          </p:nvCxnSpPr>
          <p:spPr>
            <a:xfrm flipV="1">
              <a:off x="886415" y="4966025"/>
              <a:ext cx="0" cy="255680"/>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73" name="Straight Connector 72"/>
            <p:cNvCxnSpPr/>
            <p:nvPr/>
          </p:nvCxnSpPr>
          <p:spPr>
            <a:xfrm flipV="1">
              <a:off x="1189679"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74" name="Straight Connector 73"/>
            <p:cNvCxnSpPr/>
            <p:nvPr/>
          </p:nvCxnSpPr>
          <p:spPr>
            <a:xfrm flipV="1">
              <a:off x="1510792"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75" name="Straight Connector 74"/>
            <p:cNvCxnSpPr/>
            <p:nvPr/>
          </p:nvCxnSpPr>
          <p:spPr>
            <a:xfrm flipV="1">
              <a:off x="1814056"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grpSp>
      <p:cxnSp>
        <p:nvCxnSpPr>
          <p:cNvPr id="76" name="Straight Connector 75"/>
          <p:cNvCxnSpPr/>
          <p:nvPr userDrawn="1"/>
        </p:nvCxnSpPr>
        <p:spPr>
          <a:xfrm flipV="1">
            <a:off x="7085505" y="4966025"/>
            <a:ext cx="0" cy="255680"/>
          </a:xfrm>
          <a:prstGeom prst="line">
            <a:avLst/>
          </a:prstGeom>
          <a:ln w="19050">
            <a:solidFill>
              <a:srgbClr val="0070C0"/>
            </a:solidFill>
          </a:ln>
        </p:spPr>
        <p:style>
          <a:lnRef idx="2">
            <a:schemeClr val="accent6"/>
          </a:lnRef>
          <a:fillRef idx="0">
            <a:schemeClr val="accent6"/>
          </a:fillRef>
          <a:effectRef idx="1">
            <a:schemeClr val="accent6"/>
          </a:effectRef>
          <a:fontRef idx="minor">
            <a:schemeClr val="tx1"/>
          </a:fontRef>
        </p:style>
      </p:cxnSp>
      <p:grpSp>
        <p:nvGrpSpPr>
          <p:cNvPr id="77" name="Group 76"/>
          <p:cNvGrpSpPr/>
          <p:nvPr userDrawn="1"/>
        </p:nvGrpSpPr>
        <p:grpSpPr>
          <a:xfrm>
            <a:off x="8940787" y="4966024"/>
            <a:ext cx="927641" cy="164309"/>
            <a:chOff x="8940787" y="4966024"/>
            <a:chExt cx="927641" cy="164309"/>
          </a:xfrm>
        </p:grpSpPr>
        <p:cxnSp>
          <p:nvCxnSpPr>
            <p:cNvPr id="78" name="Straight Connector 77"/>
            <p:cNvCxnSpPr/>
            <p:nvPr/>
          </p:nvCxnSpPr>
          <p:spPr>
            <a:xfrm flipV="1">
              <a:off x="8940787"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grpSp>
          <p:nvGrpSpPr>
            <p:cNvPr id="79" name="Group 78"/>
            <p:cNvGrpSpPr/>
            <p:nvPr/>
          </p:nvGrpSpPr>
          <p:grpSpPr>
            <a:xfrm>
              <a:off x="9244051" y="4966024"/>
              <a:ext cx="624377" cy="164309"/>
              <a:chOff x="7388769" y="4966024"/>
              <a:chExt cx="624377" cy="164309"/>
            </a:xfrm>
          </p:grpSpPr>
          <p:cxnSp>
            <p:nvCxnSpPr>
              <p:cNvPr id="80" name="Straight Connector 79"/>
              <p:cNvCxnSpPr/>
              <p:nvPr/>
            </p:nvCxnSpPr>
            <p:spPr>
              <a:xfrm flipV="1">
                <a:off x="7388769"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81" name="Straight Connector 80"/>
              <p:cNvCxnSpPr/>
              <p:nvPr/>
            </p:nvCxnSpPr>
            <p:spPr>
              <a:xfrm flipV="1">
                <a:off x="7709882"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82" name="Straight Connector 81"/>
              <p:cNvCxnSpPr/>
              <p:nvPr/>
            </p:nvCxnSpPr>
            <p:spPr>
              <a:xfrm flipV="1">
                <a:off x="8013146"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grpSp>
      </p:grpSp>
      <p:cxnSp>
        <p:nvCxnSpPr>
          <p:cNvPr id="83" name="Straight Arrow Connector 82"/>
          <p:cNvCxnSpPr/>
          <p:nvPr userDrawn="1"/>
        </p:nvCxnSpPr>
        <p:spPr>
          <a:xfrm flipV="1">
            <a:off x="793477" y="4901151"/>
            <a:ext cx="9874523" cy="19503"/>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userDrawn="1"/>
        </p:nvCxnSpPr>
        <p:spPr>
          <a:xfrm>
            <a:off x="5922630" y="2301016"/>
            <a:ext cx="1" cy="2525384"/>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userDrawn="1"/>
        </p:nvCxnSpPr>
        <p:spPr>
          <a:xfrm>
            <a:off x="8195263" y="3855964"/>
            <a:ext cx="1491048"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88" name="Text Placeholder 13"/>
          <p:cNvSpPr>
            <a:spLocks noGrp="1"/>
          </p:cNvSpPr>
          <p:nvPr>
            <p:ph type="body" sz="quarter" idx="13" hasCustomPrompt="1"/>
          </p:nvPr>
        </p:nvSpPr>
        <p:spPr>
          <a:xfrm>
            <a:off x="792162" y="546100"/>
            <a:ext cx="5547677" cy="318325"/>
          </a:xfrm>
          <a:prstGeom prst="rect">
            <a:avLst/>
          </a:prstGeom>
        </p:spPr>
        <p:txBody>
          <a:bodyPr/>
          <a:lstStyle>
            <a:lvl1pPr marL="0" indent="0">
              <a:buNone/>
              <a:defRPr sz="2000">
                <a:solidFill>
                  <a:srgbClr val="92D050"/>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smtClean="0"/>
              <a:t>GRAF 1 - </a:t>
            </a:r>
            <a:r>
              <a:rPr lang="sl-SI" sz="2000" dirty="0" smtClean="0">
                <a:solidFill>
                  <a:schemeClr val="tx1">
                    <a:lumMod val="50000"/>
                    <a:lumOff val="50000"/>
                  </a:schemeClr>
                </a:solidFill>
                <a:latin typeface="+mj-lt"/>
              </a:rPr>
              <a:t>(pripravljate ga na Master</a:t>
            </a:r>
            <a:r>
              <a:rPr lang="sl-SI" sz="2000" baseline="0" dirty="0" smtClean="0">
                <a:solidFill>
                  <a:schemeClr val="tx1">
                    <a:lumMod val="50000"/>
                    <a:lumOff val="50000"/>
                  </a:schemeClr>
                </a:solidFill>
                <a:latin typeface="+mj-lt"/>
              </a:rPr>
              <a:t> slide-u</a:t>
            </a:r>
            <a:endParaRPr lang="en-US" dirty="0"/>
          </a:p>
        </p:txBody>
      </p:sp>
    </p:spTree>
    <p:extLst>
      <p:ext uri="{BB962C8B-B14F-4D97-AF65-F5344CB8AC3E}">
        <p14:creationId xmlns:p14="http://schemas.microsoft.com/office/powerpoint/2010/main" val="324101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4" hasCustomPrompt="1"/>
          </p:nvPr>
        </p:nvSpPr>
        <p:spPr>
          <a:xfrm>
            <a:off x="3215323" y="2758758"/>
            <a:ext cx="6020118" cy="1004887"/>
          </a:xfrm>
          <a:prstGeom prst="rect">
            <a:avLst/>
          </a:prstGeom>
        </p:spPr>
        <p:txBody>
          <a:bodyPr anchor="ctr"/>
          <a:lstStyle>
            <a:lvl1pPr marL="0" indent="0" algn="ctr">
              <a:lnSpc>
                <a:spcPct val="100000"/>
              </a:lnSpc>
              <a:buNone/>
              <a:defRPr sz="4000">
                <a:solidFill>
                  <a:schemeClr val="bg1">
                    <a:lumMod val="50000"/>
                  </a:schemeClr>
                </a:solidFill>
              </a:defRPr>
            </a:lvl1pPr>
          </a:lstStyle>
          <a:p>
            <a:pPr lvl="0"/>
            <a:r>
              <a:rPr lang="en-US" dirty="0" smtClean="0"/>
              <a:t>Lorem ipsum dolor sit </a:t>
            </a:r>
            <a:r>
              <a:rPr lang="en-US" dirty="0" err="1" smtClean="0"/>
              <a:t>amet</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9597" y="6069326"/>
            <a:ext cx="1313954" cy="503478"/>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6912" y="6058321"/>
            <a:ext cx="1406482" cy="505055"/>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71244" y="6257486"/>
            <a:ext cx="1777975" cy="397047"/>
          </a:xfrm>
          <a:prstGeom prst="rect">
            <a:avLst/>
          </a:prstGeom>
        </p:spPr>
      </p:pic>
    </p:spTree>
    <p:extLst>
      <p:ext uri="{BB962C8B-B14F-4D97-AF65-F5344CB8AC3E}">
        <p14:creationId xmlns:p14="http://schemas.microsoft.com/office/powerpoint/2010/main" val="2132469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sl-SI" smtClean="0"/>
              <a:t>Uredite slog naslova matrice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451D2AFD-1226-4018-AB94-505C56949393}" type="datetime1">
              <a:rPr lang="sl-SI" smtClean="0"/>
              <a:pPr/>
              <a:t>28.1.2019</a:t>
            </a:fld>
            <a:endParaRPr lang="sl-SI"/>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sl-SI"/>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30063E4A-C043-47FD-9DDD-12C3B2A3D3BA}" type="slidenum">
              <a:rPr lang="sl-SI" smtClean="0"/>
              <a:pPr/>
              <a:t>‹#›</a:t>
            </a:fld>
            <a:endParaRPr lang="sl-SI"/>
          </a:p>
        </p:txBody>
      </p:sp>
    </p:spTree>
    <p:extLst>
      <p:ext uri="{BB962C8B-B14F-4D97-AF65-F5344CB8AC3E}">
        <p14:creationId xmlns:p14="http://schemas.microsoft.com/office/powerpoint/2010/main" val="3703734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alphaModFix amt="11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189200"/>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0" r:id="rId3"/>
    <p:sldLayoutId id="2147483649" r:id="rId4"/>
    <p:sldLayoutId id="2147483660" r:id="rId5"/>
    <p:sldLayoutId id="2147483661" r:id="rId6"/>
    <p:sldLayoutId id="2147483654" r:id="rId7"/>
    <p:sldLayoutId id="2147483655" r:id="rId8"/>
    <p:sldLayoutId id="2147483663" r:id="rId9"/>
  </p:sldLayoutIdLst>
  <p:hf hdr="0" dt="0"/>
  <p:txStyles>
    <p:titleStyle>
      <a:lvl1pPr algn="l" defTabSz="914400" rtl="0" eaLnBrk="1" latinLnBrk="0" hangingPunct="1">
        <a:lnSpc>
          <a:spcPct val="90000"/>
        </a:lnSpc>
        <a:spcBef>
          <a:spcPct val="0"/>
        </a:spcBef>
        <a:buNone/>
        <a:defRPr sz="2000" kern="1200" baseline="0">
          <a:solidFill>
            <a:schemeClr val="tx1"/>
          </a:solidFill>
          <a:latin typeface="Calibri light"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889250" y="904126"/>
            <a:ext cx="8445500" cy="3338513"/>
          </a:xfrm>
        </p:spPr>
        <p:txBody>
          <a:bodyPr/>
          <a:lstStyle/>
          <a:p>
            <a:pPr algn="just">
              <a:spcAft>
                <a:spcPts val="0"/>
              </a:spcAft>
            </a:pPr>
            <a:r>
              <a:rPr lang="sl-SI" sz="4500" b="1" dirty="0" smtClean="0"/>
              <a:t>Javni razpis za dodelitev štipendij za deficitarne poklice za šolsko leto 2019/2020 </a:t>
            </a:r>
          </a:p>
          <a:p>
            <a:pPr algn="just">
              <a:spcAft>
                <a:spcPts val="0"/>
              </a:spcAft>
            </a:pPr>
            <a:r>
              <a:rPr lang="sl-SI" sz="3000" dirty="0" smtClean="0"/>
              <a:t>(273. javni razpis) </a:t>
            </a:r>
          </a:p>
          <a:p>
            <a:pPr algn="just">
              <a:spcAft>
                <a:spcPts val="0"/>
              </a:spcAft>
            </a:pPr>
            <a:endParaRPr lang="sl-SI" sz="3500" dirty="0" smtClean="0"/>
          </a:p>
          <a:p>
            <a:pPr algn="just"/>
            <a:r>
              <a:rPr lang="sl-SI" sz="2000" b="1" dirty="0" smtClean="0">
                <a:solidFill>
                  <a:srgbClr val="92D050"/>
                </a:solidFill>
                <a:latin typeface="Arial" panose="020B0604020202020204" pitchFamily="34" charset="0"/>
                <a:ea typeface="Calibri" panose="020F0502020204030204" pitchFamily="34" charset="0"/>
                <a:cs typeface="Arial" panose="020B0604020202020204" pitchFamily="34" charset="0"/>
              </a:rPr>
              <a:t>Javni štipendijski, razvojni, invalidski in preživninski sklad Republike Slovenije</a:t>
            </a:r>
          </a:p>
          <a:p>
            <a:pPr algn="just"/>
            <a:r>
              <a:rPr lang="sl-SI" sz="2000" b="1" dirty="0" smtClean="0">
                <a:solidFill>
                  <a:srgbClr val="92D050"/>
                </a:solidFill>
                <a:latin typeface="Arial" panose="020B0604020202020204" pitchFamily="34" charset="0"/>
                <a:ea typeface="Calibri" panose="020F0502020204030204" pitchFamily="34" charset="0"/>
                <a:cs typeface="Arial" panose="020B0604020202020204" pitchFamily="34" charset="0"/>
              </a:rPr>
              <a:t>Mag. Helena Knez, Sektor za razvoj in izvedbo projektov</a:t>
            </a:r>
          </a:p>
          <a:p>
            <a:pPr algn="just">
              <a:spcAft>
                <a:spcPts val="0"/>
              </a:spcAft>
            </a:pPr>
            <a:endParaRPr lang="sl-SI" sz="5000" dirty="0" smtClean="0"/>
          </a:p>
        </p:txBody>
      </p:sp>
    </p:spTree>
    <p:extLst>
      <p:ext uri="{BB962C8B-B14F-4D97-AF65-F5344CB8AC3E}">
        <p14:creationId xmlns:p14="http://schemas.microsoft.com/office/powerpoint/2010/main" val="1801890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besedila 1"/>
          <p:cNvSpPr>
            <a:spLocks noGrp="1"/>
          </p:cNvSpPr>
          <p:nvPr>
            <p:ph type="body" sz="quarter" idx="11"/>
          </p:nvPr>
        </p:nvSpPr>
        <p:spPr>
          <a:xfrm>
            <a:off x="2889249" y="1273996"/>
            <a:ext cx="7138329" cy="4027470"/>
          </a:xfrm>
        </p:spPr>
        <p:txBody>
          <a:bodyPr/>
          <a:lstStyle/>
          <a:p>
            <a:r>
              <a:rPr lang="sl-SI" dirty="0" smtClean="0">
                <a:solidFill>
                  <a:srgbClr val="92D050"/>
                </a:solidFill>
              </a:rPr>
              <a:t>Hvala.</a:t>
            </a:r>
          </a:p>
          <a:p>
            <a:endParaRPr lang="sl-SI" sz="2800" dirty="0" smtClean="0"/>
          </a:p>
          <a:p>
            <a:pPr algn="just"/>
            <a:r>
              <a:rPr lang="sl-SI" sz="2000" b="1" dirty="0" smtClean="0">
                <a:latin typeface="Arial" panose="020B0604020202020204" pitchFamily="34" charset="0"/>
                <a:ea typeface="Calibri" panose="020F0502020204030204" pitchFamily="34" charset="0"/>
                <a:cs typeface="Arial" panose="020B0604020202020204" pitchFamily="34" charset="0"/>
              </a:rPr>
              <a:t>Javni štipendijski, razvojni, invalidski in preživninski sklad Republike Slovenije</a:t>
            </a:r>
          </a:p>
          <a:p>
            <a:pPr algn="just"/>
            <a:r>
              <a:rPr lang="sl-SI" sz="2000" b="1" dirty="0" smtClean="0">
                <a:latin typeface="Arial" panose="020B0604020202020204" pitchFamily="34" charset="0"/>
                <a:ea typeface="Calibri" panose="020F0502020204030204" pitchFamily="34" charset="0"/>
                <a:cs typeface="Arial" panose="020B0604020202020204" pitchFamily="34" charset="0"/>
              </a:rPr>
              <a:t>Dunajska 20</a:t>
            </a:r>
          </a:p>
          <a:p>
            <a:pPr algn="just"/>
            <a:r>
              <a:rPr lang="sl-SI" sz="2000" b="1" dirty="0" smtClean="0">
                <a:latin typeface="Arial" panose="020B0604020202020204" pitchFamily="34" charset="0"/>
                <a:ea typeface="Calibri" panose="020F0502020204030204" pitchFamily="34" charset="0"/>
                <a:cs typeface="Arial" panose="020B0604020202020204" pitchFamily="34" charset="0"/>
              </a:rPr>
              <a:t>100 Ljubljana</a:t>
            </a:r>
          </a:p>
          <a:p>
            <a:pPr algn="just"/>
            <a:r>
              <a:rPr lang="sl-SI" sz="2000" b="1" dirty="0" err="1" smtClean="0">
                <a:latin typeface="Arial" panose="020B0604020202020204" pitchFamily="34" charset="0"/>
                <a:ea typeface="Calibri" panose="020F0502020204030204" pitchFamily="34" charset="0"/>
                <a:cs typeface="Arial" panose="020B0604020202020204" pitchFamily="34" charset="0"/>
              </a:rPr>
              <a:t>deficitarne@sklad.kadri.si</a:t>
            </a:r>
            <a:endParaRPr lang="sl-SI" sz="2000" b="1" dirty="0" smtClean="0">
              <a:latin typeface="Arial" panose="020B0604020202020204" pitchFamily="34" charset="0"/>
              <a:ea typeface="Calibri" panose="020F0502020204030204" pitchFamily="34" charset="0"/>
              <a:cs typeface="Arial" panose="020B0604020202020204" pitchFamily="34" charset="0"/>
            </a:endParaRPr>
          </a:p>
          <a:p>
            <a:pPr algn="just"/>
            <a:r>
              <a:rPr lang="sl-SI" sz="2000" b="1" dirty="0" smtClean="0">
                <a:latin typeface="Arial" panose="020B0604020202020204" pitchFamily="34" charset="0"/>
                <a:ea typeface="Calibri" panose="020F0502020204030204" pitchFamily="34" charset="0"/>
                <a:cs typeface="Arial" panose="020B0604020202020204" pitchFamily="34" charset="0"/>
              </a:rPr>
              <a:t>Telefon: 01 43 41 536</a:t>
            </a:r>
          </a:p>
          <a:p>
            <a:pPr algn="just"/>
            <a:endParaRPr lang="sl-SI" sz="2000" b="1" dirty="0" smtClean="0">
              <a:solidFill>
                <a:srgbClr val="92D050"/>
              </a:solidFill>
              <a:latin typeface="Arial" panose="020B0604020202020204" pitchFamily="34" charset="0"/>
              <a:ea typeface="Calibri" panose="020F0502020204030204" pitchFamily="34" charset="0"/>
              <a:cs typeface="Arial" panose="020B0604020202020204" pitchFamily="34" charset="0"/>
            </a:endParaRPr>
          </a:p>
          <a:p>
            <a:endParaRPr lang="sl-SI" dirty="0" smtClean="0"/>
          </a:p>
          <a:p>
            <a:endParaRPr lang="sl-SI" dirty="0" smtClean="0"/>
          </a:p>
          <a:p>
            <a:endParaRPr lang="sl-SI"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92163" y="546100"/>
            <a:ext cx="5834668" cy="319088"/>
          </a:xfrm>
        </p:spPr>
        <p:txBody>
          <a:bodyPr/>
          <a:lstStyle/>
          <a:p>
            <a:r>
              <a:rPr lang="sl-SI" b="1" dirty="0" smtClean="0"/>
              <a:t>DVIG IZOBRAZBENE RAVNI – ZAGOTAVLJANJE KADRA</a:t>
            </a:r>
            <a:endParaRPr lang="sl-SI" b="1" dirty="0"/>
          </a:p>
        </p:txBody>
      </p:sp>
      <p:graphicFrame>
        <p:nvGraphicFramePr>
          <p:cNvPr id="3" name="Tabela 2"/>
          <p:cNvGraphicFramePr>
            <a:graphicFrameLocks noGrp="1"/>
          </p:cNvGraphicFramePr>
          <p:nvPr>
            <p:extLst>
              <p:ext uri="{D42A27DB-BD31-4B8C-83A1-F6EECF244321}">
                <p14:modId xmlns:p14="http://schemas.microsoft.com/office/powerpoint/2010/main" val="1541300302"/>
              </p:ext>
            </p:extLst>
          </p:nvPr>
        </p:nvGraphicFramePr>
        <p:xfrm>
          <a:off x="488373" y="1099337"/>
          <a:ext cx="9919347" cy="3332989"/>
        </p:xfrm>
        <a:graphic>
          <a:graphicData uri="http://schemas.openxmlformats.org/drawingml/2006/table">
            <a:tbl>
              <a:tblPr firstRow="1" firstCol="1" bandRow="1">
                <a:tableStyleId>{5C22544A-7EE6-4342-B048-85BDC9FD1C3A}</a:tableStyleId>
              </a:tblPr>
              <a:tblGrid>
                <a:gridCol w="2823945"/>
                <a:gridCol w="7095402"/>
              </a:tblGrid>
              <a:tr h="647844">
                <a:tc>
                  <a:txBody>
                    <a:bodyPr/>
                    <a:lstStyle/>
                    <a:p>
                      <a:pPr algn="just">
                        <a:lnSpc>
                          <a:spcPct val="115000"/>
                        </a:lnSpc>
                        <a:spcAft>
                          <a:spcPts val="0"/>
                        </a:spcAft>
                      </a:pPr>
                      <a:r>
                        <a:rPr lang="sl-SI" sz="1600" dirty="0">
                          <a:solidFill>
                            <a:schemeClr val="bg1"/>
                          </a:solidFill>
                          <a:effectLst/>
                        </a:rPr>
                        <a:t>Prednostna os</a:t>
                      </a:r>
                      <a:endParaRPr lang="sl-SI"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sl-SI" sz="1600" dirty="0">
                          <a:solidFill>
                            <a:schemeClr val="accent5">
                              <a:lumMod val="75000"/>
                            </a:schemeClr>
                          </a:solidFill>
                          <a:effectLst/>
                        </a:rPr>
                        <a:t>Znanje, spretnosti in vseživljenjsko učenje za boljšo </a:t>
                      </a:r>
                      <a:r>
                        <a:rPr lang="sl-SI" sz="1600" dirty="0" smtClean="0">
                          <a:solidFill>
                            <a:schemeClr val="accent5">
                              <a:lumMod val="75000"/>
                            </a:schemeClr>
                          </a:solidFill>
                          <a:effectLst/>
                        </a:rPr>
                        <a:t>zaposljivost</a:t>
                      </a:r>
                    </a:p>
                  </a:txBody>
                  <a:tcPr marL="44450" marR="44450" marT="0" marB="0" anchor="ctr">
                    <a:noFill/>
                  </a:tcPr>
                </a:tc>
              </a:tr>
              <a:tr h="2033709">
                <a:tc>
                  <a:txBody>
                    <a:bodyPr/>
                    <a:lstStyle/>
                    <a:p>
                      <a:pPr algn="just">
                        <a:lnSpc>
                          <a:spcPct val="115000"/>
                        </a:lnSpc>
                        <a:spcAft>
                          <a:spcPts val="0"/>
                        </a:spcAft>
                      </a:pPr>
                      <a:r>
                        <a:rPr lang="sl-SI" sz="1600" dirty="0">
                          <a:solidFill>
                            <a:schemeClr val="bg1"/>
                          </a:solidFill>
                          <a:effectLst/>
                        </a:rPr>
                        <a:t>Cilji programa </a:t>
                      </a:r>
                      <a:endParaRPr lang="sl-SI"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00000"/>
                        </a:lnSpc>
                        <a:spcAft>
                          <a:spcPts val="0"/>
                        </a:spcAft>
                      </a:pPr>
                      <a:r>
                        <a:rPr kumimoji="0" lang="sl-SI" altLang="sl-SI" sz="1400" b="0" i="0" u="none" strike="noStrike" kern="1200" cap="none" normalizeH="0" baseline="0" dirty="0" smtClean="0">
                          <a:ln>
                            <a:noFill/>
                          </a:ln>
                          <a:solidFill>
                            <a:schemeClr val="accent5">
                              <a:lumMod val="75000"/>
                            </a:schemeClr>
                          </a:solidFill>
                          <a:effectLst/>
                          <a:latin typeface="Arial" pitchFamily="34" charset="0"/>
                          <a:ea typeface="Times New Roman" panose="02020603050405020304" pitchFamily="18" charset="0"/>
                          <a:cs typeface="Arial" pitchFamily="34" charset="0"/>
                        </a:rPr>
                        <a:t>Spodbujanje prožnih oblik učenja ter podpora kakovostni karierni orientaciji za šolajočo se mladino na vseh ravneh izobraževalnega sistema</a:t>
                      </a:r>
                    </a:p>
                    <a:p>
                      <a:pPr algn="just">
                        <a:lnSpc>
                          <a:spcPct val="100000"/>
                        </a:lnSpc>
                        <a:spcAft>
                          <a:spcPts val="0"/>
                        </a:spcAft>
                      </a:pPr>
                      <a:endParaRPr kumimoji="0" lang="sl-SI" altLang="sl-SI" sz="1400" b="0" i="0" u="none" strike="noStrike" kern="1200" cap="none" normalizeH="0" baseline="0" dirty="0" smtClean="0">
                        <a:ln>
                          <a:noFill/>
                        </a:ln>
                        <a:solidFill>
                          <a:schemeClr val="accent5">
                            <a:lumMod val="75000"/>
                          </a:schemeClr>
                        </a:solidFill>
                        <a:effectLst/>
                        <a:latin typeface="Arial" pitchFamily="34" charset="0"/>
                        <a:ea typeface="Times New Roman" panose="02020603050405020304" pitchFamily="18" charset="0"/>
                        <a:cs typeface="Arial" pitchFamily="34" charset="0"/>
                      </a:endParaRPr>
                    </a:p>
                    <a:p>
                      <a:pPr lvl="0" algn="just" fontAlgn="base">
                        <a:spcBef>
                          <a:spcPct val="0"/>
                        </a:spcBef>
                        <a:spcAft>
                          <a:spcPct val="0"/>
                        </a:spcAft>
                      </a:pPr>
                      <a:r>
                        <a:rPr kumimoji="0" lang="sl-SI" altLang="sl-SI" sz="1350" b="0" i="0" u="none" strike="noStrike" kern="1200" cap="none" normalizeH="0" baseline="0" dirty="0" smtClean="0">
                          <a:ln>
                            <a:noFill/>
                          </a:ln>
                          <a:solidFill>
                            <a:srgbClr val="92D050"/>
                          </a:solidFill>
                          <a:effectLst/>
                          <a:latin typeface="Arial" pitchFamily="34" charset="0"/>
                          <a:ea typeface="Times New Roman" panose="02020603050405020304" pitchFamily="18" charset="0"/>
                          <a:cs typeface="Arial" pitchFamily="34" charset="0"/>
                        </a:rPr>
                        <a:t>Cilji dodeljevanja štipendij za deficitarne poklice je zagotavljanje ustreznega kadra na trgu dela glede na povpraševanje delodajalcev, spodbujanje vpisa na vrste in področja izobraževanja, ki pospešujejo gospodarski razvoj in izboljšujejo zaposljivost ter tistih, za katere ni dovolj zanimanja ter promocija poklicnega in strokovnega izobraževanja.</a:t>
                      </a:r>
                    </a:p>
                  </a:txBody>
                  <a:tcPr marL="44450" marR="44450" marT="0" marB="0" anchor="ctr">
                    <a:noFill/>
                  </a:tcPr>
                </a:tc>
              </a:tr>
              <a:tr h="651436">
                <a:tc>
                  <a:txBody>
                    <a:bodyPr/>
                    <a:lstStyle/>
                    <a:p>
                      <a:pPr algn="l">
                        <a:lnSpc>
                          <a:spcPct val="100000"/>
                        </a:lnSpc>
                        <a:spcAft>
                          <a:spcPts val="0"/>
                        </a:spcAft>
                      </a:pPr>
                      <a:r>
                        <a:rPr lang="sl-SI" sz="1600" dirty="0" smtClean="0">
                          <a:effectLst/>
                        </a:rPr>
                        <a:t>Predvidena vrednost za celotno obdobje </a:t>
                      </a:r>
                      <a:endParaRPr lang="sl-SI"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kumimoji="0" lang="sl-SI" altLang="sl-SI" sz="1400" b="1" i="0" u="none" strike="noStrike" kern="1200" cap="none" normalizeH="0" baseline="0" dirty="0" smtClean="0">
                          <a:ln>
                            <a:noFill/>
                          </a:ln>
                          <a:solidFill>
                            <a:schemeClr val="accent5">
                              <a:lumMod val="75000"/>
                            </a:schemeClr>
                          </a:solidFill>
                          <a:effectLst/>
                          <a:latin typeface="Arial" pitchFamily="34" charset="0"/>
                          <a:ea typeface="Times New Roman" panose="02020603050405020304" pitchFamily="18" charset="0"/>
                          <a:cs typeface="Arial" pitchFamily="34" charset="0"/>
                        </a:rPr>
                        <a:t>12.296.625,76 EUR  </a:t>
                      </a:r>
                      <a:r>
                        <a:rPr kumimoji="0" lang="sl-SI" altLang="sl-SI" sz="1400" b="0" i="0" u="none" strike="noStrike" kern="1200" cap="none" normalizeH="0" baseline="0" dirty="0" smtClean="0">
                          <a:ln>
                            <a:noFill/>
                          </a:ln>
                          <a:solidFill>
                            <a:schemeClr val="accent5">
                              <a:lumMod val="75000"/>
                            </a:schemeClr>
                          </a:solidFill>
                          <a:effectLst/>
                          <a:latin typeface="Arial" pitchFamily="34" charset="0"/>
                          <a:ea typeface="Times New Roman" panose="02020603050405020304" pitchFamily="18" charset="0"/>
                          <a:cs typeface="Arial" pitchFamily="34" charset="0"/>
                        </a:rPr>
                        <a:t>(80 % ESS, 20 % slovenska udeležba)</a:t>
                      </a:r>
                    </a:p>
                    <a:p>
                      <a:pPr algn="just">
                        <a:lnSpc>
                          <a:spcPct val="115000"/>
                        </a:lnSpc>
                        <a:spcAft>
                          <a:spcPts val="0"/>
                        </a:spcAft>
                      </a:pPr>
                      <a:r>
                        <a:rPr kumimoji="0" lang="sl-SI" altLang="sl-SI" sz="1400" b="0" i="0" u="none" strike="noStrike" kern="1200" cap="none" normalizeH="0" baseline="0" dirty="0" smtClean="0">
                          <a:ln>
                            <a:noFill/>
                          </a:ln>
                          <a:solidFill>
                            <a:schemeClr val="accent5">
                              <a:lumMod val="75000"/>
                            </a:schemeClr>
                          </a:solidFill>
                          <a:effectLst/>
                          <a:latin typeface="Arial" pitchFamily="34" charset="0"/>
                          <a:ea typeface="Times New Roman" panose="02020603050405020304" pitchFamily="18" charset="0"/>
                          <a:cs typeface="Arial" pitchFamily="34" charset="0"/>
                        </a:rPr>
                        <a:t>(273. javni razpis = 3.600.000,00 EUR)</a:t>
                      </a:r>
                    </a:p>
                  </a:txBody>
                  <a:tcPr marL="44450" marR="44450" marT="0" marB="0" anchor="ctr">
                    <a:noFill/>
                  </a:tcPr>
                </a:tc>
              </a:tr>
            </a:tbl>
          </a:graphicData>
        </a:graphic>
      </p:graphicFrame>
      <p:sp>
        <p:nvSpPr>
          <p:cNvPr id="4" name="Pravokotnik 3"/>
          <p:cNvSpPr/>
          <p:nvPr/>
        </p:nvSpPr>
        <p:spPr>
          <a:xfrm>
            <a:off x="488373" y="4849402"/>
            <a:ext cx="11387193" cy="1815882"/>
          </a:xfrm>
          <a:prstGeom prst="rect">
            <a:avLst/>
          </a:prstGeom>
        </p:spPr>
        <p:txBody>
          <a:bodyPr wrap="square">
            <a:spAutoFit/>
          </a:bodyPr>
          <a:lstStyle/>
          <a:p>
            <a:r>
              <a:rPr lang="sl-SI" sz="1900" dirty="0" smtClean="0">
                <a:solidFill>
                  <a:srgbClr val="0070C0"/>
                </a:solidFill>
              </a:rPr>
              <a:t>Program financirata Evropska unija iz Evropskega socialnega sklada in Republika Slovenija iz proračunskega sklada Ministrstvo za delo, družino, socialne zadeve in enake možnosti.</a:t>
            </a:r>
          </a:p>
          <a:p>
            <a:endParaRPr lang="sl-SI" sz="1400" dirty="0" smtClean="0">
              <a:solidFill>
                <a:srgbClr val="0070C0"/>
              </a:solidFill>
            </a:endParaRPr>
          </a:p>
          <a:p>
            <a:pPr algn="just"/>
            <a:r>
              <a:rPr lang="sl-SI" sz="1200" dirty="0" smtClean="0">
                <a:solidFill>
                  <a:srgbClr val="0070C0"/>
                </a:solidFill>
              </a:rPr>
              <a:t>Program “Štipendije za deficitarne poklice” se izvaja v okviru </a:t>
            </a:r>
            <a:r>
              <a:rPr lang="sl-SI" sz="1200" b="1" dirty="0" smtClean="0">
                <a:solidFill>
                  <a:srgbClr val="92D050"/>
                </a:solidFill>
              </a:rPr>
              <a:t>Operativnega programa za izvajanje evropske kohezijske politike v obdobju 2014 - 2020</a:t>
            </a:r>
            <a:r>
              <a:rPr lang="sl-SI" sz="1200" dirty="0" smtClean="0">
                <a:solidFill>
                  <a:srgbClr val="0070C0"/>
                </a:solidFill>
              </a:rPr>
              <a:t>, 10. prednostne osi: Znanje, spretnosti in vseživljenjsko učenje za boljšo zaposljivost, 10. 1. prednostne naložbe: Krepitev enake dostopnosti vseživljenjskega učenja za vse starostne skupine v formalnem, neformalnem in priložnostnem okolju, izpopolnjevanje znanja, spretnosti in kompetenc delovne sile ter spodbujanje prožnih možnosti učenja, vključno prek poklicnega usmerjanja in </a:t>
            </a:r>
            <a:r>
              <a:rPr lang="sl-SI" sz="1200" dirty="0" err="1" smtClean="0">
                <a:solidFill>
                  <a:srgbClr val="0070C0"/>
                </a:solidFill>
              </a:rPr>
              <a:t>validiranja</a:t>
            </a:r>
            <a:r>
              <a:rPr lang="sl-SI" sz="1200" dirty="0" smtClean="0">
                <a:solidFill>
                  <a:srgbClr val="0070C0"/>
                </a:solidFill>
              </a:rPr>
              <a:t> pridobljenih kompetenc in 10.1.3 specifičnega cilja: Spodbujanje prožnih oblik učenja ter podpora kakovostni karierni orientaciji za šolajočo se mladino na vseh ravneh izobraževalnega sistema. </a:t>
            </a:r>
            <a:endParaRPr lang="sl-SI" sz="1200" dirty="0">
              <a:solidFill>
                <a:srgbClr val="0070C0"/>
              </a:solidFill>
            </a:endParaRPr>
          </a:p>
        </p:txBody>
      </p:sp>
      <p:sp>
        <p:nvSpPr>
          <p:cNvPr id="5" name="Naslov 3"/>
          <p:cNvSpPr txBox="1">
            <a:spLocks/>
          </p:cNvSpPr>
          <p:nvPr/>
        </p:nvSpPr>
        <p:spPr bwMode="auto">
          <a:xfrm>
            <a:off x="0" y="145521"/>
            <a:ext cx="12192000" cy="857250"/>
          </a:xfrm>
          <a:prstGeom prst="rect">
            <a:avLst/>
          </a:prstGeom>
          <a:solidFill>
            <a:srgbClr val="92D050"/>
          </a:solidFill>
          <a:ln w="9525">
            <a:noFill/>
            <a:miter lim="800000"/>
            <a:headEnd/>
            <a:tailEnd/>
          </a:ln>
        </p:spPr>
        <p:txBody>
          <a:bodyPr vert="horz" wrap="square" lIns="91440" tIns="45720" rIns="91440" bIns="45720" numCol="1" anchor="ctr" anchorCtr="0" compatLnSpc="1">
            <a:prstTxWarp prst="textNoShape">
              <a:avLst/>
            </a:prstTxWarp>
            <a:normAutofit/>
          </a:bodyPr>
          <a:lstStyle>
            <a:lvl1pPr marL="363538" indent="0" algn="l" rtl="0" eaLnBrk="0" fontAlgn="base" hangingPunct="0">
              <a:spcBef>
                <a:spcPct val="0"/>
              </a:spcBef>
              <a:spcAft>
                <a:spcPct val="0"/>
              </a:spcAft>
              <a:defRPr sz="3200" kern="1200">
                <a:solidFill>
                  <a:schemeClr val="bg1"/>
                </a:solidFill>
                <a:latin typeface="Arial" pitchFamily="34" charset="0"/>
                <a:ea typeface="+mj-ea"/>
                <a:cs typeface="Arial" pitchFamily="34" charset="0"/>
              </a:defRPr>
            </a:lvl1pPr>
            <a:lvl2pPr algn="ctr" rtl="0" eaLnBrk="0" fontAlgn="base" hangingPunct="0">
              <a:spcBef>
                <a:spcPct val="0"/>
              </a:spcBef>
              <a:spcAft>
                <a:spcPct val="0"/>
              </a:spcAft>
              <a:defRPr sz="4000">
                <a:solidFill>
                  <a:srgbClr val="183884"/>
                </a:solidFill>
                <a:latin typeface="Arial" charset="0"/>
              </a:defRPr>
            </a:lvl2pPr>
            <a:lvl3pPr algn="ctr" rtl="0" eaLnBrk="0" fontAlgn="base" hangingPunct="0">
              <a:spcBef>
                <a:spcPct val="0"/>
              </a:spcBef>
              <a:spcAft>
                <a:spcPct val="0"/>
              </a:spcAft>
              <a:defRPr sz="4000">
                <a:solidFill>
                  <a:srgbClr val="183884"/>
                </a:solidFill>
                <a:latin typeface="Arial" charset="0"/>
              </a:defRPr>
            </a:lvl3pPr>
            <a:lvl4pPr algn="ctr" rtl="0" eaLnBrk="0" fontAlgn="base" hangingPunct="0">
              <a:spcBef>
                <a:spcPct val="0"/>
              </a:spcBef>
              <a:spcAft>
                <a:spcPct val="0"/>
              </a:spcAft>
              <a:defRPr sz="4000">
                <a:solidFill>
                  <a:srgbClr val="183884"/>
                </a:solidFill>
                <a:latin typeface="Arial" charset="0"/>
              </a:defRPr>
            </a:lvl4pPr>
            <a:lvl5pPr algn="ctr" rtl="0" eaLnBrk="0" fontAlgn="base" hangingPunct="0">
              <a:spcBef>
                <a:spcPct val="0"/>
              </a:spcBef>
              <a:spcAft>
                <a:spcPct val="0"/>
              </a:spcAft>
              <a:defRPr sz="4000">
                <a:solidFill>
                  <a:srgbClr val="183884"/>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49263">
              <a:spcAft>
                <a:spcPts val="0"/>
              </a:spcAft>
            </a:pPr>
            <a:r>
              <a:rPr lang="sl-SI" sz="3000" b="1" dirty="0" smtClean="0">
                <a:latin typeface="+mn-lt"/>
              </a:rPr>
              <a:t>DVIG IZOBRAZBENE RAVNI – ZAGOTAVLJANJE KADROV</a:t>
            </a:r>
            <a:endParaRPr lang="sl-SI" sz="1600" b="1" dirty="0">
              <a:latin typeface="+mn-lt"/>
            </a:endParaRPr>
          </a:p>
        </p:txBody>
      </p:sp>
    </p:spTree>
    <p:extLst>
      <p:ext uri="{BB962C8B-B14F-4D97-AF65-F5344CB8AC3E}">
        <p14:creationId xmlns:p14="http://schemas.microsoft.com/office/powerpoint/2010/main" val="1363249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792162" y="546100"/>
            <a:ext cx="5962753" cy="319088"/>
          </a:xfrm>
        </p:spPr>
        <p:txBody>
          <a:bodyPr/>
          <a:lstStyle/>
          <a:p>
            <a:r>
              <a:rPr lang="sl-SI" sz="2400" b="1" dirty="0" smtClean="0"/>
              <a:t>VIR FINANCIRANJA – ESS in MDDSZ</a:t>
            </a:r>
          </a:p>
          <a:p>
            <a:endParaRPr lang="en-US" dirty="0"/>
          </a:p>
        </p:txBody>
      </p:sp>
      <p:sp>
        <p:nvSpPr>
          <p:cNvPr id="10" name="Pravokotnik 9"/>
          <p:cNvSpPr/>
          <p:nvPr/>
        </p:nvSpPr>
        <p:spPr>
          <a:xfrm>
            <a:off x="658916" y="1027416"/>
            <a:ext cx="6096000" cy="2308324"/>
          </a:xfrm>
          <a:prstGeom prst="rect">
            <a:avLst/>
          </a:prstGeom>
        </p:spPr>
        <p:txBody>
          <a:bodyPr>
            <a:spAutoFit/>
          </a:bodyPr>
          <a:lstStyle/>
          <a:p>
            <a:pPr marL="285750" indent="-285750"/>
            <a:r>
              <a:rPr lang="sl-SI" dirty="0" smtClean="0">
                <a:solidFill>
                  <a:srgbClr val="0070C0"/>
                </a:solidFill>
              </a:rPr>
              <a:t>Skupna višina razpisanih sredstev : 3.600.000,00 EUR. </a:t>
            </a:r>
          </a:p>
          <a:p>
            <a:endParaRPr lang="sl-SI" dirty="0" smtClean="0">
              <a:solidFill>
                <a:srgbClr val="0070C0"/>
              </a:solidFill>
            </a:endParaRPr>
          </a:p>
          <a:p>
            <a:r>
              <a:rPr lang="sl-SI" b="1" u="sng" dirty="0" smtClean="0">
                <a:solidFill>
                  <a:srgbClr val="0070C0"/>
                </a:solidFill>
              </a:rPr>
              <a:t>Cilj: 1000 štipendij (mesečno 100 EUR)</a:t>
            </a:r>
          </a:p>
          <a:p>
            <a:endParaRPr lang="sl-SI" b="1" u="sng" dirty="0" smtClean="0">
              <a:solidFill>
                <a:srgbClr val="0070C0"/>
              </a:solidFill>
            </a:endParaRPr>
          </a:p>
          <a:p>
            <a:r>
              <a:rPr lang="sl-SI" b="1" dirty="0" smtClean="0">
                <a:solidFill>
                  <a:srgbClr val="0070C0"/>
                </a:solidFill>
              </a:rPr>
              <a:t>NAČELO DEROGACIJE</a:t>
            </a:r>
          </a:p>
          <a:p>
            <a:r>
              <a:rPr lang="sl-SI" dirty="0" smtClean="0">
                <a:solidFill>
                  <a:srgbClr val="0070C0"/>
                </a:solidFill>
              </a:rPr>
              <a:t>KRZS : KRVS = 35: 65</a:t>
            </a:r>
          </a:p>
          <a:p>
            <a:endParaRPr lang="sl-SI" b="1" u="sng" dirty="0" smtClean="0">
              <a:solidFill>
                <a:srgbClr val="0070C0"/>
              </a:solidFill>
            </a:endParaRPr>
          </a:p>
          <a:p>
            <a:endParaRPr lang="sl-SI" dirty="0" smtClean="0"/>
          </a:p>
        </p:txBody>
      </p:sp>
      <p:pic>
        <p:nvPicPr>
          <p:cNvPr id="11" name="Picture 3"/>
          <p:cNvPicPr>
            <a:picLocks noChangeAspect="1" noChangeArrowheads="1"/>
          </p:cNvPicPr>
          <p:nvPr/>
        </p:nvPicPr>
        <p:blipFill>
          <a:blip r:embed="rId3" cstate="print"/>
          <a:srcRect l="7818" t="7108" r="1954" b="5773"/>
          <a:stretch>
            <a:fillRect/>
          </a:stretch>
        </p:blipFill>
        <p:spPr bwMode="auto">
          <a:xfrm>
            <a:off x="3898750" y="1910993"/>
            <a:ext cx="6693907" cy="4327568"/>
          </a:xfrm>
          <a:prstGeom prst="rect">
            <a:avLst/>
          </a:prstGeom>
          <a:solidFill>
            <a:srgbClr val="0000FF"/>
          </a:solidFill>
          <a:ln w="9525">
            <a:noFill/>
            <a:miter lim="800000"/>
            <a:headEnd/>
            <a:tailEnd/>
          </a:ln>
        </p:spPr>
      </p:pic>
      <p:sp>
        <p:nvSpPr>
          <p:cNvPr id="5" name="Naslov 3"/>
          <p:cNvSpPr txBox="1">
            <a:spLocks/>
          </p:cNvSpPr>
          <p:nvPr/>
        </p:nvSpPr>
        <p:spPr bwMode="auto">
          <a:xfrm>
            <a:off x="0" y="145521"/>
            <a:ext cx="12192000" cy="857250"/>
          </a:xfrm>
          <a:prstGeom prst="rect">
            <a:avLst/>
          </a:prstGeom>
          <a:solidFill>
            <a:srgbClr val="92D050"/>
          </a:solidFill>
          <a:ln w="9525">
            <a:noFill/>
            <a:miter lim="800000"/>
            <a:headEnd/>
            <a:tailEnd/>
          </a:ln>
        </p:spPr>
        <p:txBody>
          <a:bodyPr vert="horz" wrap="square" lIns="91440" tIns="45720" rIns="91440" bIns="45720" numCol="1" anchor="ctr" anchorCtr="0" compatLnSpc="1">
            <a:prstTxWarp prst="textNoShape">
              <a:avLst/>
            </a:prstTxWarp>
            <a:normAutofit/>
          </a:bodyPr>
          <a:lstStyle>
            <a:lvl1pPr marL="363538" indent="0" algn="l" rtl="0" eaLnBrk="0" fontAlgn="base" hangingPunct="0">
              <a:spcBef>
                <a:spcPct val="0"/>
              </a:spcBef>
              <a:spcAft>
                <a:spcPct val="0"/>
              </a:spcAft>
              <a:defRPr sz="3200" kern="1200">
                <a:solidFill>
                  <a:schemeClr val="bg1"/>
                </a:solidFill>
                <a:latin typeface="Arial" pitchFamily="34" charset="0"/>
                <a:ea typeface="+mj-ea"/>
                <a:cs typeface="Arial" pitchFamily="34" charset="0"/>
              </a:defRPr>
            </a:lvl1pPr>
            <a:lvl2pPr algn="ctr" rtl="0" eaLnBrk="0" fontAlgn="base" hangingPunct="0">
              <a:spcBef>
                <a:spcPct val="0"/>
              </a:spcBef>
              <a:spcAft>
                <a:spcPct val="0"/>
              </a:spcAft>
              <a:defRPr sz="4000">
                <a:solidFill>
                  <a:srgbClr val="183884"/>
                </a:solidFill>
                <a:latin typeface="Arial" charset="0"/>
              </a:defRPr>
            </a:lvl2pPr>
            <a:lvl3pPr algn="ctr" rtl="0" eaLnBrk="0" fontAlgn="base" hangingPunct="0">
              <a:spcBef>
                <a:spcPct val="0"/>
              </a:spcBef>
              <a:spcAft>
                <a:spcPct val="0"/>
              </a:spcAft>
              <a:defRPr sz="4000">
                <a:solidFill>
                  <a:srgbClr val="183884"/>
                </a:solidFill>
                <a:latin typeface="Arial" charset="0"/>
              </a:defRPr>
            </a:lvl3pPr>
            <a:lvl4pPr algn="ctr" rtl="0" eaLnBrk="0" fontAlgn="base" hangingPunct="0">
              <a:spcBef>
                <a:spcPct val="0"/>
              </a:spcBef>
              <a:spcAft>
                <a:spcPct val="0"/>
              </a:spcAft>
              <a:defRPr sz="4000">
                <a:solidFill>
                  <a:srgbClr val="183884"/>
                </a:solidFill>
                <a:latin typeface="Arial" charset="0"/>
              </a:defRPr>
            </a:lvl4pPr>
            <a:lvl5pPr algn="ctr" rtl="0" eaLnBrk="0" fontAlgn="base" hangingPunct="0">
              <a:spcBef>
                <a:spcPct val="0"/>
              </a:spcBef>
              <a:spcAft>
                <a:spcPct val="0"/>
              </a:spcAft>
              <a:defRPr sz="4000">
                <a:solidFill>
                  <a:srgbClr val="183884"/>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49263">
              <a:spcAft>
                <a:spcPts val="0"/>
              </a:spcAft>
            </a:pPr>
            <a:r>
              <a:rPr lang="sl-SI" sz="3000" b="1" dirty="0" smtClean="0">
                <a:latin typeface="+mn-lt"/>
              </a:rPr>
              <a:t>VIR FINANCIRANJA: ESS in proračun Republike Slovenije</a:t>
            </a:r>
            <a:endParaRPr lang="sl-SI" sz="1600" b="1" dirty="0">
              <a:latin typeface="+mn-lt"/>
            </a:endParaRPr>
          </a:p>
        </p:txBody>
      </p:sp>
    </p:spTree>
    <p:extLst>
      <p:ext uri="{BB962C8B-B14F-4D97-AF65-F5344CB8AC3E}">
        <p14:creationId xmlns:p14="http://schemas.microsoft.com/office/powerpoint/2010/main" val="328042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ravokotnik 16"/>
          <p:cNvSpPr/>
          <p:nvPr/>
        </p:nvSpPr>
        <p:spPr>
          <a:xfrm>
            <a:off x="3006173" y="4956245"/>
            <a:ext cx="7129681" cy="338554"/>
          </a:xfrm>
          <a:prstGeom prst="rect">
            <a:avLst/>
          </a:prstGeom>
        </p:spPr>
        <p:txBody>
          <a:bodyPr wrap="square">
            <a:spAutoFit/>
          </a:bodyPr>
          <a:lstStyle/>
          <a:p>
            <a:pPr>
              <a:spcAft>
                <a:spcPts val="0"/>
              </a:spcAft>
            </a:pPr>
            <a:r>
              <a:rPr lang="sl-SI" sz="1600" b="1" dirty="0" smtClean="0">
                <a:solidFill>
                  <a:srgbClr val="183884"/>
                </a:solidFill>
                <a:latin typeface="Arial" panose="020B0604020202020204" pitchFamily="34" charset="0"/>
                <a:ea typeface="Calibri" panose="020F0502020204030204" pitchFamily="34" charset="0"/>
                <a:cs typeface="Arial" panose="020B0604020202020204" pitchFamily="34" charset="0"/>
              </a:rPr>
              <a:t> </a:t>
            </a:r>
            <a:endParaRPr lang="sl-SI" sz="1600" dirty="0">
              <a:solidFill>
                <a:srgbClr val="183884"/>
              </a:solidFill>
              <a:latin typeface="Arial" panose="020B0604020202020204" pitchFamily="34" charset="0"/>
              <a:ea typeface="Calibri" panose="020F0502020204030204" pitchFamily="34" charset="0"/>
              <a:cs typeface="Arial" panose="020B0604020202020204" pitchFamily="34" charset="0"/>
            </a:endParaRPr>
          </a:p>
        </p:txBody>
      </p:sp>
      <p:pic>
        <p:nvPicPr>
          <p:cNvPr id="7" name="Slika 6" descr="sklad-kadri-mali.jpg"/>
          <p:cNvPicPr>
            <a:picLocks noChangeAspect="1"/>
          </p:cNvPicPr>
          <p:nvPr/>
        </p:nvPicPr>
        <p:blipFill>
          <a:blip r:embed="rId2" cstate="print"/>
          <a:stretch>
            <a:fillRect/>
          </a:stretch>
        </p:blipFill>
        <p:spPr>
          <a:xfrm>
            <a:off x="361244" y="5753529"/>
            <a:ext cx="2201333" cy="943606"/>
          </a:xfrm>
          <a:prstGeom prst="rect">
            <a:avLst/>
          </a:prstGeom>
        </p:spPr>
      </p:pic>
      <p:pic>
        <p:nvPicPr>
          <p:cNvPr id="9" name="Slika 8" descr="Logo_EKP_socialni_sklad_SLO.jpg"/>
          <p:cNvPicPr>
            <a:picLocks noChangeAspect="1"/>
          </p:cNvPicPr>
          <p:nvPr/>
        </p:nvPicPr>
        <p:blipFill>
          <a:blip r:embed="rId3" cstate="print"/>
          <a:srcRect l="15676" t="18683" r="20811" b="24732"/>
          <a:stretch>
            <a:fillRect/>
          </a:stretch>
        </p:blipFill>
        <p:spPr>
          <a:xfrm>
            <a:off x="2543014" y="5753530"/>
            <a:ext cx="2078108" cy="879074"/>
          </a:xfrm>
          <a:prstGeom prst="rect">
            <a:avLst/>
          </a:prstGeom>
        </p:spPr>
      </p:pic>
      <p:sp>
        <p:nvSpPr>
          <p:cNvPr id="10" name="PoljeZBesedilom 9"/>
          <p:cNvSpPr txBox="1"/>
          <p:nvPr/>
        </p:nvSpPr>
        <p:spPr>
          <a:xfrm>
            <a:off x="338669" y="1295402"/>
            <a:ext cx="11367912" cy="4031873"/>
          </a:xfrm>
          <a:prstGeom prst="rect">
            <a:avLst/>
          </a:prstGeom>
          <a:noFill/>
        </p:spPr>
        <p:txBody>
          <a:bodyPr wrap="square" numCol="1" rtlCol="0">
            <a:spAutoFit/>
          </a:bodyPr>
          <a:lstStyle/>
          <a:p>
            <a:r>
              <a:rPr lang="sl-SI" sz="2000" dirty="0" smtClean="0">
                <a:solidFill>
                  <a:srgbClr val="0070C0"/>
                </a:solidFill>
              </a:rPr>
              <a:t>Štipendijo za deficitarne poklice bodo v šolskem letu 2019/2020 lahko pridobili dijaki, ki bodo v </a:t>
            </a:r>
            <a:r>
              <a:rPr lang="sl-SI" sz="2000" b="1" dirty="0" smtClean="0">
                <a:solidFill>
                  <a:srgbClr val="0070C0"/>
                </a:solidFill>
              </a:rPr>
              <a:t>šolskem letu 2019/2020</a:t>
            </a:r>
            <a:r>
              <a:rPr lang="sl-SI" sz="2000" dirty="0" smtClean="0">
                <a:solidFill>
                  <a:srgbClr val="0070C0"/>
                </a:solidFill>
              </a:rPr>
              <a:t> prvič obiskovali </a:t>
            </a:r>
            <a:r>
              <a:rPr lang="sl-SI" sz="2000" b="1" dirty="0" smtClean="0">
                <a:solidFill>
                  <a:srgbClr val="0070C0"/>
                </a:solidFill>
              </a:rPr>
              <a:t>1. letnik izobraževalnega programa navedenega v razpisu </a:t>
            </a:r>
            <a:r>
              <a:rPr lang="sl-SI" sz="2000" dirty="0" smtClean="0">
                <a:solidFill>
                  <a:srgbClr val="0070C0"/>
                </a:solidFill>
              </a:rPr>
              <a:t>in bodo z izobraževanjem </a:t>
            </a:r>
            <a:r>
              <a:rPr lang="sl-SI" sz="2000" b="1" dirty="0" smtClean="0">
                <a:solidFill>
                  <a:srgbClr val="0070C0"/>
                </a:solidFill>
              </a:rPr>
              <a:t>pridobili višjo izobrazbo od že pridobljene.</a:t>
            </a:r>
          </a:p>
          <a:p>
            <a:endParaRPr lang="sl-SI" sz="1600" dirty="0" smtClean="0">
              <a:solidFill>
                <a:srgbClr val="0070C0"/>
              </a:solidFill>
            </a:endParaRPr>
          </a:p>
          <a:p>
            <a:r>
              <a:rPr lang="sl-SI" sz="2000" dirty="0" smtClean="0">
                <a:solidFill>
                  <a:srgbClr val="0070C0"/>
                </a:solidFill>
              </a:rPr>
              <a:t>Dijaki bodo </a:t>
            </a:r>
            <a:r>
              <a:rPr lang="sl-SI" sz="2000" b="1" dirty="0" smtClean="0">
                <a:solidFill>
                  <a:srgbClr val="0070C0"/>
                </a:solidFill>
              </a:rPr>
              <a:t>vlogo</a:t>
            </a:r>
            <a:r>
              <a:rPr lang="sl-SI" sz="2000" dirty="0" smtClean="0">
                <a:solidFill>
                  <a:srgbClr val="0070C0"/>
                </a:solidFill>
              </a:rPr>
              <a:t> lahko oddali šele od </a:t>
            </a:r>
            <a:r>
              <a:rPr lang="sl-SI" sz="2000" b="1" dirty="0" smtClean="0">
                <a:solidFill>
                  <a:srgbClr val="0070C0"/>
                </a:solidFill>
              </a:rPr>
              <a:t>15. 6. 2019 do 20. 9. 2019.</a:t>
            </a:r>
          </a:p>
          <a:p>
            <a:endParaRPr lang="sl-SI" sz="2000" b="1" dirty="0" smtClean="0">
              <a:solidFill>
                <a:srgbClr val="0070C0"/>
              </a:solidFill>
            </a:endParaRPr>
          </a:p>
          <a:p>
            <a:r>
              <a:rPr lang="sl-SI" sz="2000" b="1" dirty="0" smtClean="0">
                <a:solidFill>
                  <a:srgbClr val="0070C0"/>
                </a:solidFill>
              </a:rPr>
              <a:t>ZAHTEVANA DOKAZILA</a:t>
            </a:r>
          </a:p>
          <a:p>
            <a:pPr marL="271463" lvl="0" indent="-271463">
              <a:buFont typeface="Arial" pitchFamily="34" charset="0"/>
              <a:buChar char="•"/>
            </a:pPr>
            <a:r>
              <a:rPr lang="sl-SI" sz="2000" b="1" dirty="0" smtClean="0">
                <a:solidFill>
                  <a:srgbClr val="0070C0"/>
                </a:solidFill>
              </a:rPr>
              <a:t>vloga</a:t>
            </a:r>
            <a:endParaRPr lang="sl-SI" sz="2000" dirty="0" smtClean="0">
              <a:solidFill>
                <a:srgbClr val="0070C0"/>
              </a:solidFill>
            </a:endParaRPr>
          </a:p>
          <a:p>
            <a:pPr marL="271463" lvl="0" indent="-271463">
              <a:buFont typeface="Arial" pitchFamily="34" charset="0"/>
              <a:buChar char="•"/>
            </a:pPr>
            <a:r>
              <a:rPr lang="sl-SI" sz="2000" b="1" dirty="0" smtClean="0">
                <a:solidFill>
                  <a:srgbClr val="0070C0"/>
                </a:solidFill>
              </a:rPr>
              <a:t>fotokopija spričevala</a:t>
            </a:r>
            <a:r>
              <a:rPr lang="sl-SI" sz="2000" dirty="0" smtClean="0">
                <a:solidFill>
                  <a:srgbClr val="0070C0"/>
                </a:solidFill>
              </a:rPr>
              <a:t> šolskega leta 2018/2019. Če se vlagatelj v šolskem letu 2018/2019 ni izobraževal, mora priložiti fotokopijo spričevala zaključnega razreda zadnjega predhodnega šolskega leta, ki ga je opravljal.</a:t>
            </a:r>
          </a:p>
          <a:p>
            <a:pPr marL="271463" lvl="0" indent="-271463">
              <a:buFont typeface="Arial" pitchFamily="34" charset="0"/>
              <a:buChar char="•"/>
            </a:pPr>
            <a:r>
              <a:rPr lang="sl-SI" sz="2000" b="1" dirty="0" smtClean="0">
                <a:solidFill>
                  <a:srgbClr val="0070C0"/>
                </a:solidFill>
              </a:rPr>
              <a:t>ustrezno potrdilo o statusu </a:t>
            </a:r>
            <a:r>
              <a:rPr lang="sl-SI" sz="2000" dirty="0" smtClean="0">
                <a:solidFill>
                  <a:srgbClr val="0070C0"/>
                </a:solidFill>
              </a:rPr>
              <a:t>po 12. členu </a:t>
            </a:r>
            <a:r>
              <a:rPr lang="sl-SI" sz="2000" dirty="0" err="1" smtClean="0">
                <a:solidFill>
                  <a:srgbClr val="0070C0"/>
                </a:solidFill>
              </a:rPr>
              <a:t>ZŠtip</a:t>
            </a:r>
            <a:r>
              <a:rPr lang="sl-SI" sz="2000" dirty="0" smtClean="0">
                <a:solidFill>
                  <a:srgbClr val="0070C0"/>
                </a:solidFill>
              </a:rPr>
              <a:t>-1, če vlagatelj ni državljan RS (npr. </a:t>
            </a:r>
            <a:r>
              <a:rPr lang="sl-SI" sz="2000" b="1" dirty="0" smtClean="0">
                <a:solidFill>
                  <a:srgbClr val="0070C0"/>
                </a:solidFill>
              </a:rPr>
              <a:t>kopija dovoljenja o prebivanju - statusu rezidenta za daljši čas)</a:t>
            </a:r>
            <a:endParaRPr lang="sl-SI" sz="1400" b="1" dirty="0">
              <a:solidFill>
                <a:schemeClr val="accent1">
                  <a:lumMod val="50000"/>
                </a:schemeClr>
              </a:solidFill>
            </a:endParaRPr>
          </a:p>
        </p:txBody>
      </p:sp>
      <p:sp>
        <p:nvSpPr>
          <p:cNvPr id="11" name="Naslov 3"/>
          <p:cNvSpPr txBox="1">
            <a:spLocks/>
          </p:cNvSpPr>
          <p:nvPr/>
        </p:nvSpPr>
        <p:spPr bwMode="auto">
          <a:xfrm>
            <a:off x="0" y="145521"/>
            <a:ext cx="12192000" cy="857250"/>
          </a:xfrm>
          <a:prstGeom prst="rect">
            <a:avLst/>
          </a:prstGeom>
          <a:solidFill>
            <a:srgbClr val="92D050"/>
          </a:solidFill>
          <a:ln w="9525">
            <a:noFill/>
            <a:miter lim="800000"/>
            <a:headEnd/>
            <a:tailEnd/>
          </a:ln>
        </p:spPr>
        <p:txBody>
          <a:bodyPr vert="horz" wrap="square" lIns="91440" tIns="45720" rIns="91440" bIns="45720" numCol="1" anchor="ctr" anchorCtr="0" compatLnSpc="1">
            <a:prstTxWarp prst="textNoShape">
              <a:avLst/>
            </a:prstTxWarp>
            <a:normAutofit/>
          </a:bodyPr>
          <a:lstStyle>
            <a:lvl1pPr marL="363538" indent="0" algn="l" rtl="0" eaLnBrk="0" fontAlgn="base" hangingPunct="0">
              <a:spcBef>
                <a:spcPct val="0"/>
              </a:spcBef>
              <a:spcAft>
                <a:spcPct val="0"/>
              </a:spcAft>
              <a:defRPr sz="3200" kern="1200">
                <a:solidFill>
                  <a:schemeClr val="bg1"/>
                </a:solidFill>
                <a:latin typeface="Arial" pitchFamily="34" charset="0"/>
                <a:ea typeface="+mj-ea"/>
                <a:cs typeface="Arial" pitchFamily="34" charset="0"/>
              </a:defRPr>
            </a:lvl1pPr>
            <a:lvl2pPr algn="ctr" rtl="0" eaLnBrk="0" fontAlgn="base" hangingPunct="0">
              <a:spcBef>
                <a:spcPct val="0"/>
              </a:spcBef>
              <a:spcAft>
                <a:spcPct val="0"/>
              </a:spcAft>
              <a:defRPr sz="4000">
                <a:solidFill>
                  <a:srgbClr val="183884"/>
                </a:solidFill>
                <a:latin typeface="Arial" charset="0"/>
              </a:defRPr>
            </a:lvl2pPr>
            <a:lvl3pPr algn="ctr" rtl="0" eaLnBrk="0" fontAlgn="base" hangingPunct="0">
              <a:spcBef>
                <a:spcPct val="0"/>
              </a:spcBef>
              <a:spcAft>
                <a:spcPct val="0"/>
              </a:spcAft>
              <a:defRPr sz="4000">
                <a:solidFill>
                  <a:srgbClr val="183884"/>
                </a:solidFill>
                <a:latin typeface="Arial" charset="0"/>
              </a:defRPr>
            </a:lvl3pPr>
            <a:lvl4pPr algn="ctr" rtl="0" eaLnBrk="0" fontAlgn="base" hangingPunct="0">
              <a:spcBef>
                <a:spcPct val="0"/>
              </a:spcBef>
              <a:spcAft>
                <a:spcPct val="0"/>
              </a:spcAft>
              <a:defRPr sz="4000">
                <a:solidFill>
                  <a:srgbClr val="183884"/>
                </a:solidFill>
                <a:latin typeface="Arial" charset="0"/>
              </a:defRPr>
            </a:lvl4pPr>
            <a:lvl5pPr algn="ctr" rtl="0" eaLnBrk="0" fontAlgn="base" hangingPunct="0">
              <a:spcBef>
                <a:spcPct val="0"/>
              </a:spcBef>
              <a:spcAft>
                <a:spcPct val="0"/>
              </a:spcAft>
              <a:defRPr sz="4000">
                <a:solidFill>
                  <a:srgbClr val="183884"/>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49263">
              <a:spcAft>
                <a:spcPts val="0"/>
              </a:spcAft>
            </a:pPr>
            <a:r>
              <a:rPr lang="sl-SI" sz="3000" b="1" dirty="0" smtClean="0">
                <a:latin typeface="+mn-lt"/>
              </a:rPr>
              <a:t>KDO LAKO ZAPROSI ZA ŠTIPENDIJO?</a:t>
            </a:r>
            <a:endParaRPr lang="sl-SI" sz="1600" b="1" dirty="0">
              <a:latin typeface="+mn-lt"/>
            </a:endParaRPr>
          </a:p>
        </p:txBody>
      </p:sp>
    </p:spTree>
    <p:extLst>
      <p:ext uri="{BB962C8B-B14F-4D97-AF65-F5344CB8AC3E}">
        <p14:creationId xmlns:p14="http://schemas.microsoft.com/office/powerpoint/2010/main" val="727596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ravokotnik 16"/>
          <p:cNvSpPr/>
          <p:nvPr/>
        </p:nvSpPr>
        <p:spPr>
          <a:xfrm>
            <a:off x="3006173" y="4956245"/>
            <a:ext cx="7129681" cy="338554"/>
          </a:xfrm>
          <a:prstGeom prst="rect">
            <a:avLst/>
          </a:prstGeom>
        </p:spPr>
        <p:txBody>
          <a:bodyPr wrap="square">
            <a:spAutoFit/>
          </a:bodyPr>
          <a:lstStyle/>
          <a:p>
            <a:pPr>
              <a:spcAft>
                <a:spcPts val="0"/>
              </a:spcAft>
            </a:pPr>
            <a:r>
              <a:rPr lang="sl-SI" sz="1600" b="1" dirty="0" smtClean="0">
                <a:solidFill>
                  <a:srgbClr val="183884"/>
                </a:solidFill>
                <a:latin typeface="Arial" panose="020B0604020202020204" pitchFamily="34" charset="0"/>
                <a:ea typeface="Calibri" panose="020F0502020204030204" pitchFamily="34" charset="0"/>
                <a:cs typeface="Arial" panose="020B0604020202020204" pitchFamily="34" charset="0"/>
              </a:rPr>
              <a:t> </a:t>
            </a:r>
            <a:endParaRPr lang="sl-SI" sz="1600" dirty="0">
              <a:solidFill>
                <a:srgbClr val="183884"/>
              </a:solidFill>
              <a:latin typeface="Arial" panose="020B0604020202020204" pitchFamily="34" charset="0"/>
              <a:ea typeface="Calibri" panose="020F0502020204030204" pitchFamily="34" charset="0"/>
              <a:cs typeface="Arial" panose="020B0604020202020204" pitchFamily="34" charset="0"/>
            </a:endParaRPr>
          </a:p>
        </p:txBody>
      </p:sp>
      <p:pic>
        <p:nvPicPr>
          <p:cNvPr id="7" name="Slika 6" descr="sklad-kadri-mali.jpg"/>
          <p:cNvPicPr>
            <a:picLocks noChangeAspect="1"/>
          </p:cNvPicPr>
          <p:nvPr/>
        </p:nvPicPr>
        <p:blipFill>
          <a:blip r:embed="rId2" cstate="print"/>
          <a:stretch>
            <a:fillRect/>
          </a:stretch>
        </p:blipFill>
        <p:spPr>
          <a:xfrm>
            <a:off x="361244" y="5681609"/>
            <a:ext cx="2201333" cy="1015527"/>
          </a:xfrm>
          <a:prstGeom prst="rect">
            <a:avLst/>
          </a:prstGeom>
        </p:spPr>
      </p:pic>
      <p:pic>
        <p:nvPicPr>
          <p:cNvPr id="9" name="Slika 8" descr="Logo_EKP_socialni_sklad_SLO.jpg"/>
          <p:cNvPicPr>
            <a:picLocks noChangeAspect="1"/>
          </p:cNvPicPr>
          <p:nvPr/>
        </p:nvPicPr>
        <p:blipFill>
          <a:blip r:embed="rId3" cstate="print"/>
          <a:srcRect l="15676" t="18683" r="20811" b="24732"/>
          <a:stretch>
            <a:fillRect/>
          </a:stretch>
        </p:blipFill>
        <p:spPr>
          <a:xfrm>
            <a:off x="2543014" y="5681609"/>
            <a:ext cx="2246394" cy="1015527"/>
          </a:xfrm>
          <a:prstGeom prst="rect">
            <a:avLst/>
          </a:prstGeom>
        </p:spPr>
      </p:pic>
      <p:sp>
        <p:nvSpPr>
          <p:cNvPr id="10" name="PoljeZBesedilom 9"/>
          <p:cNvSpPr txBox="1"/>
          <p:nvPr/>
        </p:nvSpPr>
        <p:spPr>
          <a:xfrm>
            <a:off x="338669" y="1295403"/>
            <a:ext cx="11367912" cy="3785652"/>
          </a:xfrm>
          <a:prstGeom prst="rect">
            <a:avLst/>
          </a:prstGeom>
          <a:noFill/>
        </p:spPr>
        <p:txBody>
          <a:bodyPr wrap="square" numCol="1" rtlCol="0">
            <a:spAutoFit/>
          </a:bodyPr>
          <a:lstStyle/>
          <a:p>
            <a:r>
              <a:rPr lang="sl-SI" sz="2000" b="1" dirty="0" smtClean="0">
                <a:solidFill>
                  <a:srgbClr val="0070C0"/>
                </a:solidFill>
              </a:rPr>
              <a:t>12. člen </a:t>
            </a:r>
            <a:r>
              <a:rPr lang="sl-SI" sz="2000" b="1" dirty="0" err="1" smtClean="0">
                <a:solidFill>
                  <a:srgbClr val="0070C0"/>
                </a:solidFill>
              </a:rPr>
              <a:t>ZŠtip</a:t>
            </a:r>
            <a:r>
              <a:rPr lang="sl-SI" sz="2000" b="1" dirty="0" smtClean="0">
                <a:solidFill>
                  <a:srgbClr val="0070C0"/>
                </a:solidFill>
              </a:rPr>
              <a:t>-1 </a:t>
            </a:r>
            <a:r>
              <a:rPr lang="sl-SI" sz="2000" dirty="0" smtClean="0">
                <a:solidFill>
                  <a:srgbClr val="0070C0"/>
                </a:solidFill>
              </a:rPr>
              <a:t>(splošni pogoji za pridobitev štipendije)</a:t>
            </a:r>
          </a:p>
          <a:p>
            <a:endParaRPr lang="sl-SI" sz="2000" dirty="0" smtClean="0">
              <a:solidFill>
                <a:srgbClr val="0070C0"/>
              </a:solidFill>
            </a:endParaRPr>
          </a:p>
          <a:p>
            <a:r>
              <a:rPr lang="sl-SI" sz="2000" dirty="0" smtClean="0">
                <a:solidFill>
                  <a:srgbClr val="0070C0"/>
                </a:solidFill>
              </a:rPr>
              <a:t>Štipendija se dodeli:</a:t>
            </a:r>
          </a:p>
          <a:p>
            <a:pPr marL="452438" indent="-452438">
              <a:buFont typeface="Arial" pitchFamily="34" charset="0"/>
              <a:buChar char="•"/>
            </a:pPr>
            <a:r>
              <a:rPr lang="sl-SI" dirty="0" smtClean="0">
                <a:solidFill>
                  <a:srgbClr val="0070C0"/>
                </a:solidFill>
              </a:rPr>
              <a:t>državljanom RS in njihovim vzdrževanim družinskim članom s prebivališčem v RS,</a:t>
            </a:r>
          </a:p>
          <a:p>
            <a:pPr marL="452438" indent="-452438">
              <a:buFont typeface="Arial" pitchFamily="34" charset="0"/>
              <a:buChar char="•"/>
            </a:pPr>
            <a:r>
              <a:rPr lang="sl-SI" dirty="0" smtClean="0">
                <a:solidFill>
                  <a:srgbClr val="0070C0"/>
                </a:solidFill>
              </a:rPr>
              <a:t>državljanom RS s prebivališčem v RS, ki so pripadniki italijanske ali madžarske narodne skupnosti,</a:t>
            </a:r>
          </a:p>
          <a:p>
            <a:pPr marL="452438" indent="-452438">
              <a:buFont typeface="Arial" pitchFamily="34" charset="0"/>
              <a:buChar char="•"/>
            </a:pPr>
            <a:r>
              <a:rPr lang="sl-SI" dirty="0" smtClean="0">
                <a:solidFill>
                  <a:srgbClr val="0070C0"/>
                </a:solidFill>
              </a:rPr>
              <a:t>državljanom držav članic Evropske unije (v nadaljnjem besedilu: EU) in njihovim vzdrževanim družinskim članom s stalnim prebivališčem v RS,</a:t>
            </a:r>
          </a:p>
          <a:p>
            <a:pPr marL="452438" indent="-452438">
              <a:buFont typeface="Arial" pitchFamily="34" charset="0"/>
              <a:buChar char="•"/>
            </a:pPr>
            <a:r>
              <a:rPr lang="sl-SI" dirty="0" smtClean="0">
                <a:solidFill>
                  <a:srgbClr val="0070C0"/>
                </a:solidFill>
              </a:rPr>
              <a:t>delavcem migrantom, ki so državljani države članice EU, če so zaposleni ali samozaposleni v RS, in njihovim vzdrževanim družinskim članom, ki prebivajo v RS,</a:t>
            </a:r>
          </a:p>
          <a:p>
            <a:pPr marL="452438" indent="-452438">
              <a:buFont typeface="Arial" pitchFamily="34" charset="0"/>
              <a:buChar char="•"/>
            </a:pPr>
            <a:r>
              <a:rPr lang="sl-SI" dirty="0" smtClean="0">
                <a:solidFill>
                  <a:srgbClr val="0070C0"/>
                </a:solidFill>
              </a:rPr>
              <a:t>obmejnim delavcem, ki so državljani države članice EU in prebivajo v drugi državi članici EU, če so zaposleni ali samozaposleni v RS, in njihovim vzdrževanim družinskim članom, za izobraževanje v RS,</a:t>
            </a:r>
          </a:p>
          <a:p>
            <a:pPr marL="452438" indent="-452438">
              <a:buFont typeface="Arial" pitchFamily="34" charset="0"/>
              <a:buChar char="•"/>
            </a:pPr>
            <a:r>
              <a:rPr lang="sl-SI" dirty="0" smtClean="0">
                <a:solidFill>
                  <a:srgbClr val="0070C0"/>
                </a:solidFill>
              </a:rPr>
              <a:t>državljanom tretjih držav, ki so pridobili </a:t>
            </a:r>
            <a:r>
              <a:rPr lang="sl-SI" b="1" dirty="0" smtClean="0">
                <a:solidFill>
                  <a:srgbClr val="0070C0"/>
                </a:solidFill>
              </a:rPr>
              <a:t>status rezidenta za daljši čas (dokazilo: dovoljenje za prebivanje – status rezidenta za daljši čas)</a:t>
            </a:r>
            <a:r>
              <a:rPr lang="sl-SI" dirty="0" smtClean="0">
                <a:solidFill>
                  <a:srgbClr val="0070C0"/>
                </a:solidFill>
              </a:rPr>
              <a:t>.</a:t>
            </a:r>
          </a:p>
        </p:txBody>
      </p:sp>
      <p:sp>
        <p:nvSpPr>
          <p:cNvPr id="11" name="Naslov 3"/>
          <p:cNvSpPr txBox="1">
            <a:spLocks/>
          </p:cNvSpPr>
          <p:nvPr/>
        </p:nvSpPr>
        <p:spPr bwMode="auto">
          <a:xfrm>
            <a:off x="0" y="145521"/>
            <a:ext cx="12192000" cy="857250"/>
          </a:xfrm>
          <a:prstGeom prst="rect">
            <a:avLst/>
          </a:prstGeom>
          <a:solidFill>
            <a:srgbClr val="92D050"/>
          </a:solidFill>
          <a:ln w="9525">
            <a:noFill/>
            <a:miter lim="800000"/>
            <a:headEnd/>
            <a:tailEnd/>
          </a:ln>
        </p:spPr>
        <p:txBody>
          <a:bodyPr vert="horz" wrap="square" lIns="91440" tIns="45720" rIns="91440" bIns="45720" numCol="1" anchor="ctr" anchorCtr="0" compatLnSpc="1">
            <a:prstTxWarp prst="textNoShape">
              <a:avLst/>
            </a:prstTxWarp>
            <a:normAutofit/>
          </a:bodyPr>
          <a:lstStyle>
            <a:lvl1pPr marL="363538" indent="0" algn="l" rtl="0" eaLnBrk="0" fontAlgn="base" hangingPunct="0">
              <a:spcBef>
                <a:spcPct val="0"/>
              </a:spcBef>
              <a:spcAft>
                <a:spcPct val="0"/>
              </a:spcAft>
              <a:defRPr sz="3200" kern="1200">
                <a:solidFill>
                  <a:schemeClr val="bg1"/>
                </a:solidFill>
                <a:latin typeface="Arial" pitchFamily="34" charset="0"/>
                <a:ea typeface="+mj-ea"/>
                <a:cs typeface="Arial" pitchFamily="34" charset="0"/>
              </a:defRPr>
            </a:lvl1pPr>
            <a:lvl2pPr algn="ctr" rtl="0" eaLnBrk="0" fontAlgn="base" hangingPunct="0">
              <a:spcBef>
                <a:spcPct val="0"/>
              </a:spcBef>
              <a:spcAft>
                <a:spcPct val="0"/>
              </a:spcAft>
              <a:defRPr sz="4000">
                <a:solidFill>
                  <a:srgbClr val="183884"/>
                </a:solidFill>
                <a:latin typeface="Arial" charset="0"/>
              </a:defRPr>
            </a:lvl2pPr>
            <a:lvl3pPr algn="ctr" rtl="0" eaLnBrk="0" fontAlgn="base" hangingPunct="0">
              <a:spcBef>
                <a:spcPct val="0"/>
              </a:spcBef>
              <a:spcAft>
                <a:spcPct val="0"/>
              </a:spcAft>
              <a:defRPr sz="4000">
                <a:solidFill>
                  <a:srgbClr val="183884"/>
                </a:solidFill>
                <a:latin typeface="Arial" charset="0"/>
              </a:defRPr>
            </a:lvl3pPr>
            <a:lvl4pPr algn="ctr" rtl="0" eaLnBrk="0" fontAlgn="base" hangingPunct="0">
              <a:spcBef>
                <a:spcPct val="0"/>
              </a:spcBef>
              <a:spcAft>
                <a:spcPct val="0"/>
              </a:spcAft>
              <a:defRPr sz="4000">
                <a:solidFill>
                  <a:srgbClr val="183884"/>
                </a:solidFill>
                <a:latin typeface="Arial" charset="0"/>
              </a:defRPr>
            </a:lvl4pPr>
            <a:lvl5pPr algn="ctr" rtl="0" eaLnBrk="0" fontAlgn="base" hangingPunct="0">
              <a:spcBef>
                <a:spcPct val="0"/>
              </a:spcBef>
              <a:spcAft>
                <a:spcPct val="0"/>
              </a:spcAft>
              <a:defRPr sz="4000">
                <a:solidFill>
                  <a:srgbClr val="183884"/>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49263">
              <a:spcAft>
                <a:spcPts val="0"/>
              </a:spcAft>
            </a:pPr>
            <a:r>
              <a:rPr lang="sl-SI" sz="3000" b="1" dirty="0" smtClean="0">
                <a:latin typeface="+mn-lt"/>
              </a:rPr>
              <a:t>IZPOLNJEVANJE POGOJEV</a:t>
            </a:r>
            <a:endParaRPr lang="sl-SI" sz="1600" b="1" dirty="0">
              <a:latin typeface="+mn-lt"/>
            </a:endParaRPr>
          </a:p>
        </p:txBody>
      </p:sp>
    </p:spTree>
    <p:extLst>
      <p:ext uri="{BB962C8B-B14F-4D97-AF65-F5344CB8AC3E}">
        <p14:creationId xmlns:p14="http://schemas.microsoft.com/office/powerpoint/2010/main" val="7275961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ravokotnik 16"/>
          <p:cNvSpPr/>
          <p:nvPr/>
        </p:nvSpPr>
        <p:spPr>
          <a:xfrm>
            <a:off x="3006173" y="4956245"/>
            <a:ext cx="7129681" cy="338554"/>
          </a:xfrm>
          <a:prstGeom prst="rect">
            <a:avLst/>
          </a:prstGeom>
        </p:spPr>
        <p:txBody>
          <a:bodyPr wrap="square">
            <a:spAutoFit/>
          </a:bodyPr>
          <a:lstStyle/>
          <a:p>
            <a:pPr>
              <a:spcAft>
                <a:spcPts val="0"/>
              </a:spcAft>
            </a:pPr>
            <a:r>
              <a:rPr lang="sl-SI" sz="1600" b="1" dirty="0" smtClean="0">
                <a:solidFill>
                  <a:srgbClr val="183884"/>
                </a:solidFill>
                <a:latin typeface="Arial" panose="020B0604020202020204" pitchFamily="34" charset="0"/>
                <a:ea typeface="Calibri" panose="020F0502020204030204" pitchFamily="34" charset="0"/>
                <a:cs typeface="Arial" panose="020B0604020202020204" pitchFamily="34" charset="0"/>
              </a:rPr>
              <a:t> </a:t>
            </a:r>
            <a:endParaRPr lang="sl-SI" sz="1600" dirty="0">
              <a:solidFill>
                <a:srgbClr val="183884"/>
              </a:solidFill>
              <a:latin typeface="Arial" panose="020B0604020202020204" pitchFamily="34" charset="0"/>
              <a:ea typeface="Calibri" panose="020F0502020204030204" pitchFamily="34" charset="0"/>
              <a:cs typeface="Arial" panose="020B0604020202020204" pitchFamily="34" charset="0"/>
            </a:endParaRPr>
          </a:p>
        </p:txBody>
      </p:sp>
      <p:sp>
        <p:nvSpPr>
          <p:cNvPr id="2" name="Označba mesta številke diapozitiva 1"/>
          <p:cNvSpPr>
            <a:spLocks noGrp="1"/>
          </p:cNvSpPr>
          <p:nvPr>
            <p:ph type="sldNum" sz="quarter" idx="12"/>
          </p:nvPr>
        </p:nvSpPr>
        <p:spPr/>
        <p:txBody>
          <a:bodyPr/>
          <a:lstStyle/>
          <a:p>
            <a:fld id="{30063E4A-C043-47FD-9DDD-12C3B2A3D3BA}" type="slidenum">
              <a:rPr lang="sl-SI" smtClean="0"/>
              <a:pPr/>
              <a:t>6</a:t>
            </a:fld>
            <a:endParaRPr lang="sl-SI"/>
          </a:p>
        </p:txBody>
      </p:sp>
      <p:pic>
        <p:nvPicPr>
          <p:cNvPr id="7" name="Slika 6" descr="sklad-kadri-mali.jpg"/>
          <p:cNvPicPr>
            <a:picLocks noChangeAspect="1"/>
          </p:cNvPicPr>
          <p:nvPr/>
        </p:nvPicPr>
        <p:blipFill>
          <a:blip r:embed="rId2" cstate="print"/>
          <a:stretch>
            <a:fillRect/>
          </a:stretch>
        </p:blipFill>
        <p:spPr>
          <a:xfrm>
            <a:off x="349955" y="5753528"/>
            <a:ext cx="2201333" cy="909739"/>
          </a:xfrm>
          <a:prstGeom prst="rect">
            <a:avLst/>
          </a:prstGeom>
        </p:spPr>
      </p:pic>
      <p:pic>
        <p:nvPicPr>
          <p:cNvPr id="9" name="Slika 8" descr="Logo_EKP_socialni_sklad_SLO.jpg"/>
          <p:cNvPicPr>
            <a:picLocks noChangeAspect="1"/>
          </p:cNvPicPr>
          <p:nvPr/>
        </p:nvPicPr>
        <p:blipFill>
          <a:blip r:embed="rId3" cstate="print"/>
          <a:srcRect l="15676" t="18683" r="20811" b="24732"/>
          <a:stretch>
            <a:fillRect/>
          </a:stretch>
        </p:blipFill>
        <p:spPr>
          <a:xfrm>
            <a:off x="2543014" y="5753528"/>
            <a:ext cx="2078108" cy="967949"/>
          </a:xfrm>
          <a:prstGeom prst="rect">
            <a:avLst/>
          </a:prstGeom>
        </p:spPr>
      </p:pic>
      <p:sp>
        <p:nvSpPr>
          <p:cNvPr id="10" name="PoljeZBesedilom 9"/>
          <p:cNvSpPr txBox="1"/>
          <p:nvPr/>
        </p:nvSpPr>
        <p:spPr>
          <a:xfrm>
            <a:off x="406403" y="1236135"/>
            <a:ext cx="11367912" cy="5216813"/>
          </a:xfrm>
          <a:prstGeom prst="rect">
            <a:avLst/>
          </a:prstGeom>
          <a:noFill/>
        </p:spPr>
        <p:txBody>
          <a:bodyPr wrap="square" numCol="2" rtlCol="0">
            <a:spAutoFit/>
          </a:bodyPr>
          <a:lstStyle/>
          <a:p>
            <a:r>
              <a:rPr lang="sl-SI" dirty="0" smtClean="0">
                <a:solidFill>
                  <a:srgbClr val="0070C0"/>
                </a:solidFill>
              </a:rPr>
              <a:t>Letošnji nabor deficitarnih poklicev:</a:t>
            </a:r>
          </a:p>
          <a:p>
            <a:pPr marL="177800" lvl="0" indent="-177800">
              <a:buFont typeface="Arial" pitchFamily="34" charset="0"/>
              <a:buChar char="•"/>
              <a:tabLst>
                <a:tab pos="177800" algn="l"/>
              </a:tabLst>
            </a:pPr>
            <a:r>
              <a:rPr lang="sl-SI" dirty="0" smtClean="0">
                <a:solidFill>
                  <a:srgbClr val="0070C0"/>
                </a:solidFill>
              </a:rPr>
              <a:t>kamnosek</a:t>
            </a:r>
          </a:p>
          <a:p>
            <a:pPr marL="177800" lvl="0" indent="-177800">
              <a:buFont typeface="Arial" pitchFamily="34" charset="0"/>
              <a:buChar char="•"/>
              <a:tabLst>
                <a:tab pos="177800" algn="l"/>
              </a:tabLst>
            </a:pPr>
            <a:r>
              <a:rPr lang="sl-SI" dirty="0" err="1" smtClean="0">
                <a:solidFill>
                  <a:srgbClr val="0070C0"/>
                </a:solidFill>
              </a:rPr>
              <a:t>mehatronik</a:t>
            </a:r>
            <a:r>
              <a:rPr lang="sl-SI" dirty="0" smtClean="0">
                <a:solidFill>
                  <a:srgbClr val="0070C0"/>
                </a:solidFill>
              </a:rPr>
              <a:t> operater</a:t>
            </a:r>
          </a:p>
          <a:p>
            <a:pPr marL="177800" lvl="0" indent="-177800">
              <a:buFont typeface="Arial" pitchFamily="34" charset="0"/>
              <a:buChar char="•"/>
              <a:tabLst>
                <a:tab pos="177800" algn="l"/>
              </a:tabLst>
            </a:pPr>
            <a:r>
              <a:rPr lang="sl-SI" dirty="0" smtClean="0">
                <a:solidFill>
                  <a:srgbClr val="0070C0"/>
                </a:solidFill>
              </a:rPr>
              <a:t>izdelovalec kovinskih konstrukcij</a:t>
            </a:r>
          </a:p>
          <a:p>
            <a:pPr marL="177800" lvl="0" indent="-177800">
              <a:buFont typeface="Arial" pitchFamily="34" charset="0"/>
              <a:buChar char="•"/>
              <a:tabLst>
                <a:tab pos="177800" algn="l"/>
              </a:tabLst>
            </a:pPr>
            <a:r>
              <a:rPr lang="sl-SI" dirty="0" smtClean="0">
                <a:solidFill>
                  <a:srgbClr val="0070C0"/>
                </a:solidFill>
              </a:rPr>
              <a:t>inštalater strojnih inštalacij </a:t>
            </a:r>
          </a:p>
          <a:p>
            <a:pPr marL="177800" lvl="0" indent="-177800">
              <a:buFont typeface="Arial" pitchFamily="34" charset="0"/>
              <a:buChar char="•"/>
              <a:tabLst>
                <a:tab pos="177800" algn="l"/>
              </a:tabLst>
            </a:pPr>
            <a:r>
              <a:rPr lang="sl-SI" dirty="0" smtClean="0">
                <a:solidFill>
                  <a:srgbClr val="0070C0"/>
                </a:solidFill>
              </a:rPr>
              <a:t>oblikovalec kovin orodjar</a:t>
            </a:r>
          </a:p>
          <a:p>
            <a:pPr marL="177800" lvl="0" indent="-177800">
              <a:buFont typeface="Arial" pitchFamily="34" charset="0"/>
              <a:buChar char="•"/>
              <a:tabLst>
                <a:tab pos="177800" algn="l"/>
              </a:tabLst>
            </a:pPr>
            <a:r>
              <a:rPr lang="sl-SI" dirty="0" smtClean="0">
                <a:solidFill>
                  <a:srgbClr val="0070C0"/>
                </a:solidFill>
              </a:rPr>
              <a:t>elektrikar</a:t>
            </a:r>
          </a:p>
          <a:p>
            <a:pPr marL="177800" lvl="0" indent="-177800">
              <a:buFont typeface="Arial" pitchFamily="34" charset="0"/>
              <a:buChar char="•"/>
              <a:tabLst>
                <a:tab pos="177800" algn="l"/>
              </a:tabLst>
            </a:pPr>
            <a:r>
              <a:rPr lang="sl-SI" dirty="0" err="1" smtClean="0">
                <a:solidFill>
                  <a:srgbClr val="0070C0"/>
                </a:solidFill>
              </a:rPr>
              <a:t>avtokaroserist</a:t>
            </a:r>
            <a:endParaRPr lang="sl-SI" dirty="0" smtClean="0">
              <a:solidFill>
                <a:srgbClr val="0070C0"/>
              </a:solidFill>
            </a:endParaRPr>
          </a:p>
          <a:p>
            <a:pPr marL="177800" lvl="0" indent="-177800">
              <a:buFont typeface="Arial" pitchFamily="34" charset="0"/>
              <a:buChar char="•"/>
              <a:tabLst>
                <a:tab pos="177800" algn="l"/>
              </a:tabLst>
            </a:pPr>
            <a:r>
              <a:rPr lang="sl-SI" dirty="0" smtClean="0">
                <a:solidFill>
                  <a:srgbClr val="0070C0"/>
                </a:solidFill>
              </a:rPr>
              <a:t>pek</a:t>
            </a:r>
          </a:p>
          <a:p>
            <a:pPr marL="177800" lvl="0" indent="-177800">
              <a:buFont typeface="Arial" pitchFamily="34" charset="0"/>
              <a:buChar char="•"/>
              <a:tabLst>
                <a:tab pos="177800" algn="l"/>
              </a:tabLst>
            </a:pPr>
            <a:r>
              <a:rPr lang="sl-SI" dirty="0" smtClean="0">
                <a:solidFill>
                  <a:srgbClr val="0070C0"/>
                </a:solidFill>
              </a:rPr>
              <a:t>slaščičar</a:t>
            </a:r>
          </a:p>
          <a:p>
            <a:pPr marL="177800" lvl="0" indent="-177800">
              <a:buFont typeface="Arial" pitchFamily="34" charset="0"/>
              <a:buChar char="•"/>
              <a:tabLst>
                <a:tab pos="177800" algn="l"/>
              </a:tabLst>
            </a:pPr>
            <a:r>
              <a:rPr lang="sl-SI" dirty="0" smtClean="0">
                <a:solidFill>
                  <a:srgbClr val="0070C0"/>
                </a:solidFill>
              </a:rPr>
              <a:t>mesar</a:t>
            </a:r>
          </a:p>
          <a:p>
            <a:pPr marL="177800" lvl="0" indent="-177800">
              <a:buFont typeface="Arial" pitchFamily="34" charset="0"/>
              <a:buChar char="•"/>
              <a:tabLst>
                <a:tab pos="177800" algn="l"/>
              </a:tabLst>
            </a:pPr>
            <a:r>
              <a:rPr lang="sl-SI" dirty="0" smtClean="0">
                <a:solidFill>
                  <a:srgbClr val="0070C0"/>
                </a:solidFill>
              </a:rPr>
              <a:t>tapetnik</a:t>
            </a:r>
          </a:p>
          <a:p>
            <a:pPr marL="177800" lvl="0" indent="-177800">
              <a:buFont typeface="Arial" pitchFamily="34" charset="0"/>
              <a:buChar char="•"/>
              <a:tabLst>
                <a:tab pos="177800" algn="l"/>
              </a:tabLst>
            </a:pPr>
            <a:r>
              <a:rPr lang="sl-SI" dirty="0" smtClean="0">
                <a:solidFill>
                  <a:srgbClr val="0070C0"/>
                </a:solidFill>
              </a:rPr>
              <a:t>mizar</a:t>
            </a:r>
          </a:p>
          <a:p>
            <a:pPr marL="177800" lvl="0" indent="-177800">
              <a:buFont typeface="Arial" pitchFamily="34" charset="0"/>
              <a:buChar char="•"/>
              <a:tabLst>
                <a:tab pos="177800" algn="l"/>
              </a:tabLst>
            </a:pPr>
            <a:r>
              <a:rPr lang="sl-SI" dirty="0" smtClean="0">
                <a:solidFill>
                  <a:srgbClr val="0070C0"/>
                </a:solidFill>
              </a:rPr>
              <a:t>zidar</a:t>
            </a:r>
          </a:p>
          <a:p>
            <a:pPr marL="177800" lvl="0" indent="-177800">
              <a:buFont typeface="Arial" pitchFamily="34" charset="0"/>
              <a:buChar char="•"/>
              <a:tabLst>
                <a:tab pos="177800" algn="l"/>
              </a:tabLst>
            </a:pPr>
            <a:r>
              <a:rPr lang="sl-SI" dirty="0" smtClean="0">
                <a:solidFill>
                  <a:srgbClr val="0070C0"/>
                </a:solidFill>
              </a:rPr>
              <a:t>tesar</a:t>
            </a:r>
          </a:p>
          <a:p>
            <a:pPr marL="177800" lvl="0" indent="-177800">
              <a:buFont typeface="Arial" pitchFamily="34" charset="0"/>
              <a:buChar char="•"/>
              <a:tabLst>
                <a:tab pos="177800" algn="l"/>
              </a:tabLst>
            </a:pPr>
            <a:endParaRPr lang="sl-SI" dirty="0" smtClean="0">
              <a:solidFill>
                <a:srgbClr val="0070C0"/>
              </a:solidFill>
            </a:endParaRPr>
          </a:p>
          <a:p>
            <a:pPr marL="177800" lvl="0" indent="-177800">
              <a:buFont typeface="Arial" pitchFamily="34" charset="0"/>
              <a:buChar char="•"/>
              <a:tabLst>
                <a:tab pos="177800" algn="l"/>
              </a:tabLst>
            </a:pPr>
            <a:endParaRPr lang="sl-SI" dirty="0" smtClean="0">
              <a:solidFill>
                <a:srgbClr val="0070C0"/>
              </a:solidFill>
            </a:endParaRPr>
          </a:p>
          <a:p>
            <a:pPr marL="177800" lvl="0" indent="-177800">
              <a:buFont typeface="Arial" pitchFamily="34" charset="0"/>
              <a:buChar char="•"/>
              <a:tabLst>
                <a:tab pos="177800" algn="l"/>
              </a:tabLst>
            </a:pPr>
            <a:endParaRPr lang="sl-SI" dirty="0" smtClean="0">
              <a:solidFill>
                <a:srgbClr val="0070C0"/>
              </a:solidFill>
            </a:endParaRPr>
          </a:p>
          <a:p>
            <a:pPr marL="177800" lvl="0" indent="-177800">
              <a:tabLst>
                <a:tab pos="177800" algn="l"/>
              </a:tabLst>
            </a:pPr>
            <a:endParaRPr lang="sl-SI" dirty="0" smtClean="0">
              <a:solidFill>
                <a:srgbClr val="0070C0"/>
              </a:solidFill>
            </a:endParaRPr>
          </a:p>
          <a:p>
            <a:pPr marL="177800" indent="-177800">
              <a:buFont typeface="Arial" pitchFamily="34" charset="0"/>
              <a:buChar char="•"/>
              <a:tabLst>
                <a:tab pos="177800" algn="l"/>
              </a:tabLst>
            </a:pPr>
            <a:r>
              <a:rPr lang="sl-SI" dirty="0" smtClean="0">
                <a:solidFill>
                  <a:srgbClr val="0070C0"/>
                </a:solidFill>
              </a:rPr>
              <a:t>slikopleskar-črkoslikar</a:t>
            </a:r>
          </a:p>
          <a:p>
            <a:pPr marL="177800" lvl="0" indent="-177800">
              <a:buFont typeface="Arial" pitchFamily="34" charset="0"/>
              <a:buChar char="•"/>
              <a:tabLst>
                <a:tab pos="177800" algn="l"/>
              </a:tabLst>
            </a:pPr>
            <a:r>
              <a:rPr lang="sl-SI" dirty="0" smtClean="0">
                <a:solidFill>
                  <a:srgbClr val="0070C0"/>
                </a:solidFill>
              </a:rPr>
              <a:t>klepar-krovec</a:t>
            </a:r>
          </a:p>
          <a:p>
            <a:pPr marL="177800" lvl="0" indent="-177800">
              <a:buFont typeface="Arial" pitchFamily="34" charset="0"/>
              <a:buChar char="•"/>
              <a:tabLst>
                <a:tab pos="177800" algn="l"/>
              </a:tabLst>
            </a:pPr>
            <a:r>
              <a:rPr lang="sl-SI" dirty="0" smtClean="0">
                <a:solidFill>
                  <a:srgbClr val="0070C0"/>
                </a:solidFill>
              </a:rPr>
              <a:t>izvajalec </a:t>
            </a:r>
            <a:r>
              <a:rPr lang="sl-SI" dirty="0" err="1" smtClean="0">
                <a:solidFill>
                  <a:srgbClr val="0070C0"/>
                </a:solidFill>
              </a:rPr>
              <a:t>suhomontažne</a:t>
            </a:r>
            <a:r>
              <a:rPr lang="sl-SI" dirty="0" smtClean="0">
                <a:solidFill>
                  <a:srgbClr val="0070C0"/>
                </a:solidFill>
              </a:rPr>
              <a:t> gradnje</a:t>
            </a:r>
          </a:p>
          <a:p>
            <a:pPr marL="177800" lvl="0" indent="-177800">
              <a:buFont typeface="Arial" pitchFamily="34" charset="0"/>
              <a:buChar char="•"/>
              <a:tabLst>
                <a:tab pos="177800" algn="l"/>
              </a:tabLst>
            </a:pPr>
            <a:r>
              <a:rPr lang="sl-SI" dirty="0" smtClean="0">
                <a:solidFill>
                  <a:srgbClr val="0070C0"/>
                </a:solidFill>
              </a:rPr>
              <a:t>pečar– polagalec keramičnih oblog </a:t>
            </a:r>
          </a:p>
          <a:p>
            <a:pPr marL="177800" lvl="0" indent="-177800">
              <a:buFont typeface="Arial" pitchFamily="34" charset="0"/>
              <a:buChar char="•"/>
              <a:tabLst>
                <a:tab pos="177800" algn="l"/>
              </a:tabLst>
            </a:pPr>
            <a:r>
              <a:rPr lang="sl-SI" dirty="0" smtClean="0">
                <a:solidFill>
                  <a:srgbClr val="0070C0"/>
                </a:solidFill>
              </a:rPr>
              <a:t>gozdar</a:t>
            </a:r>
          </a:p>
          <a:p>
            <a:pPr marL="177800" lvl="0" indent="-177800">
              <a:buFont typeface="Arial" pitchFamily="34" charset="0"/>
              <a:buChar char="•"/>
              <a:tabLst>
                <a:tab pos="177800" algn="l"/>
              </a:tabLst>
            </a:pPr>
            <a:r>
              <a:rPr lang="sl-SI" dirty="0" smtClean="0">
                <a:solidFill>
                  <a:srgbClr val="0070C0"/>
                </a:solidFill>
              </a:rPr>
              <a:t>dimnikar</a:t>
            </a:r>
          </a:p>
          <a:p>
            <a:pPr marL="177800" lvl="0" indent="-177800">
              <a:buFont typeface="Arial" pitchFamily="34" charset="0"/>
              <a:buChar char="•"/>
              <a:tabLst>
                <a:tab pos="177800" algn="l"/>
              </a:tabLst>
            </a:pPr>
            <a:r>
              <a:rPr lang="sl-SI" dirty="0" smtClean="0">
                <a:solidFill>
                  <a:srgbClr val="0070C0"/>
                </a:solidFill>
              </a:rPr>
              <a:t>steklar</a:t>
            </a:r>
          </a:p>
          <a:p>
            <a:r>
              <a:rPr lang="sl-SI" dirty="0" smtClean="0">
                <a:solidFill>
                  <a:srgbClr val="0070C0"/>
                </a:solidFill>
              </a:rPr>
              <a:t> </a:t>
            </a:r>
          </a:p>
          <a:p>
            <a:r>
              <a:rPr lang="sl-SI" dirty="0" smtClean="0">
                <a:solidFill>
                  <a:srgbClr val="0070C0"/>
                </a:solidFill>
              </a:rPr>
              <a:t>Dvojezični izobraževalni programi:</a:t>
            </a:r>
          </a:p>
          <a:p>
            <a:pPr marL="177800" lvl="0" indent="-177800">
              <a:buFont typeface="Arial" pitchFamily="34" charset="0"/>
              <a:buChar char="•"/>
            </a:pPr>
            <a:r>
              <a:rPr lang="fi-FI" dirty="0" smtClean="0">
                <a:solidFill>
                  <a:srgbClr val="0070C0"/>
                </a:solidFill>
              </a:rPr>
              <a:t>ekonomski tehnik (IS), ki se izvaja v italijanskem jeziku</a:t>
            </a:r>
            <a:endParaRPr lang="sl-SI" dirty="0" smtClean="0">
              <a:solidFill>
                <a:srgbClr val="0070C0"/>
              </a:solidFill>
            </a:endParaRPr>
          </a:p>
          <a:p>
            <a:pPr marL="177800" lvl="0" indent="-177800">
              <a:buFont typeface="Arial" pitchFamily="34" charset="0"/>
              <a:buChar char="•"/>
            </a:pPr>
            <a:r>
              <a:rPr lang="fi-FI" dirty="0" smtClean="0">
                <a:solidFill>
                  <a:srgbClr val="0070C0"/>
                </a:solidFill>
              </a:rPr>
              <a:t>mehatronik operater (DV), ki se izvaja v madžarskem jeziku</a:t>
            </a:r>
            <a:endParaRPr lang="sl-SI" dirty="0" smtClean="0">
              <a:solidFill>
                <a:srgbClr val="0070C0"/>
              </a:solidFill>
            </a:endParaRPr>
          </a:p>
          <a:p>
            <a:pPr marL="177800" lvl="0" indent="-177800">
              <a:buFont typeface="Arial" pitchFamily="34" charset="0"/>
              <a:buChar char="•"/>
            </a:pPr>
            <a:r>
              <a:rPr lang="fi-FI" dirty="0" smtClean="0">
                <a:solidFill>
                  <a:srgbClr val="0070C0"/>
                </a:solidFill>
              </a:rPr>
              <a:t>strojni tehnik (DV), ki se izvaja v madžarskem jeziku</a:t>
            </a:r>
            <a:endParaRPr lang="sl-SI" dirty="0" smtClean="0">
              <a:solidFill>
                <a:srgbClr val="0070C0"/>
              </a:solidFill>
            </a:endParaRPr>
          </a:p>
          <a:p>
            <a:pPr marL="177800" lvl="0" indent="-177800">
              <a:buFont typeface="Arial" pitchFamily="34" charset="0"/>
              <a:buChar char="•"/>
            </a:pPr>
            <a:r>
              <a:rPr lang="fi-FI" dirty="0" smtClean="0">
                <a:solidFill>
                  <a:srgbClr val="0070C0"/>
                </a:solidFill>
              </a:rPr>
              <a:t>kemijski tehnik (DV), ki se izvaja v madžarskem jeziku</a:t>
            </a:r>
            <a:endParaRPr lang="sl-SI" dirty="0" smtClean="0">
              <a:solidFill>
                <a:srgbClr val="0070C0"/>
              </a:solidFill>
            </a:endParaRPr>
          </a:p>
          <a:p>
            <a:r>
              <a:rPr lang="fi-FI" sz="1700" dirty="0" smtClean="0"/>
              <a:t> </a:t>
            </a:r>
            <a:endParaRPr lang="sl-SI" sz="1400" i="1" dirty="0" smtClean="0"/>
          </a:p>
          <a:p>
            <a:r>
              <a:rPr lang="sl-SI" sz="1000" i="1" dirty="0" smtClean="0"/>
              <a:t>Poklici so zapisani v nevtralni obliki in so mišljeni za oba spola.</a:t>
            </a:r>
            <a:endParaRPr lang="sl-SI" sz="1400" dirty="0">
              <a:solidFill>
                <a:schemeClr val="accent1">
                  <a:lumMod val="50000"/>
                </a:schemeClr>
              </a:solidFill>
            </a:endParaRPr>
          </a:p>
        </p:txBody>
      </p:sp>
      <p:sp>
        <p:nvSpPr>
          <p:cNvPr id="11" name="Naslov 3"/>
          <p:cNvSpPr txBox="1">
            <a:spLocks/>
          </p:cNvSpPr>
          <p:nvPr/>
        </p:nvSpPr>
        <p:spPr bwMode="auto">
          <a:xfrm>
            <a:off x="0" y="145521"/>
            <a:ext cx="12192000" cy="857250"/>
          </a:xfrm>
          <a:prstGeom prst="rect">
            <a:avLst/>
          </a:prstGeom>
          <a:solidFill>
            <a:srgbClr val="92D050"/>
          </a:solidFill>
          <a:ln w="9525">
            <a:noFill/>
            <a:miter lim="800000"/>
            <a:headEnd/>
            <a:tailEnd/>
          </a:ln>
        </p:spPr>
        <p:txBody>
          <a:bodyPr vert="horz" wrap="square" lIns="91440" tIns="45720" rIns="91440" bIns="45720" numCol="1" anchor="ctr" anchorCtr="0" compatLnSpc="1">
            <a:prstTxWarp prst="textNoShape">
              <a:avLst/>
            </a:prstTxWarp>
            <a:normAutofit/>
          </a:bodyPr>
          <a:lstStyle>
            <a:lvl1pPr marL="363538" indent="0" algn="l" rtl="0" eaLnBrk="0" fontAlgn="base" hangingPunct="0">
              <a:spcBef>
                <a:spcPct val="0"/>
              </a:spcBef>
              <a:spcAft>
                <a:spcPct val="0"/>
              </a:spcAft>
              <a:defRPr sz="3200" kern="1200">
                <a:solidFill>
                  <a:schemeClr val="bg1"/>
                </a:solidFill>
                <a:latin typeface="Arial" pitchFamily="34" charset="0"/>
                <a:ea typeface="+mj-ea"/>
                <a:cs typeface="Arial" pitchFamily="34" charset="0"/>
              </a:defRPr>
            </a:lvl1pPr>
            <a:lvl2pPr algn="ctr" rtl="0" eaLnBrk="0" fontAlgn="base" hangingPunct="0">
              <a:spcBef>
                <a:spcPct val="0"/>
              </a:spcBef>
              <a:spcAft>
                <a:spcPct val="0"/>
              </a:spcAft>
              <a:defRPr sz="4000">
                <a:solidFill>
                  <a:srgbClr val="183884"/>
                </a:solidFill>
                <a:latin typeface="Arial" charset="0"/>
              </a:defRPr>
            </a:lvl2pPr>
            <a:lvl3pPr algn="ctr" rtl="0" eaLnBrk="0" fontAlgn="base" hangingPunct="0">
              <a:spcBef>
                <a:spcPct val="0"/>
              </a:spcBef>
              <a:spcAft>
                <a:spcPct val="0"/>
              </a:spcAft>
              <a:defRPr sz="4000">
                <a:solidFill>
                  <a:srgbClr val="183884"/>
                </a:solidFill>
                <a:latin typeface="Arial" charset="0"/>
              </a:defRPr>
            </a:lvl3pPr>
            <a:lvl4pPr algn="ctr" rtl="0" eaLnBrk="0" fontAlgn="base" hangingPunct="0">
              <a:spcBef>
                <a:spcPct val="0"/>
              </a:spcBef>
              <a:spcAft>
                <a:spcPct val="0"/>
              </a:spcAft>
              <a:defRPr sz="4000">
                <a:solidFill>
                  <a:srgbClr val="183884"/>
                </a:solidFill>
                <a:latin typeface="Arial" charset="0"/>
              </a:defRPr>
            </a:lvl4pPr>
            <a:lvl5pPr algn="ctr" rtl="0" eaLnBrk="0" fontAlgn="base" hangingPunct="0">
              <a:spcBef>
                <a:spcPct val="0"/>
              </a:spcBef>
              <a:spcAft>
                <a:spcPct val="0"/>
              </a:spcAft>
              <a:defRPr sz="4000">
                <a:solidFill>
                  <a:srgbClr val="183884"/>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49263">
              <a:spcAft>
                <a:spcPts val="0"/>
              </a:spcAft>
            </a:pPr>
            <a:r>
              <a:rPr lang="sl-SI" sz="3000" b="1" dirty="0" smtClean="0">
                <a:latin typeface="+mn-lt"/>
              </a:rPr>
              <a:t>IZOBRAŽEVALNI PROGRAMI PO PRILOGI 1 </a:t>
            </a:r>
            <a:r>
              <a:rPr lang="sl-SI" sz="1600" b="1" dirty="0" smtClean="0">
                <a:latin typeface="+mn-lt"/>
              </a:rPr>
              <a:t>(273. javni razpis)</a:t>
            </a:r>
            <a:endParaRPr lang="sl-SI" sz="1600" b="1" dirty="0">
              <a:latin typeface="+mn-lt"/>
            </a:endParaRPr>
          </a:p>
        </p:txBody>
      </p:sp>
    </p:spTree>
    <p:extLst>
      <p:ext uri="{BB962C8B-B14F-4D97-AF65-F5344CB8AC3E}">
        <p14:creationId xmlns:p14="http://schemas.microsoft.com/office/powerpoint/2010/main" val="727596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ravokotnik 16"/>
          <p:cNvSpPr/>
          <p:nvPr/>
        </p:nvSpPr>
        <p:spPr>
          <a:xfrm>
            <a:off x="3006173" y="4956245"/>
            <a:ext cx="7129681" cy="338554"/>
          </a:xfrm>
          <a:prstGeom prst="rect">
            <a:avLst/>
          </a:prstGeom>
        </p:spPr>
        <p:txBody>
          <a:bodyPr wrap="square">
            <a:spAutoFit/>
          </a:bodyPr>
          <a:lstStyle/>
          <a:p>
            <a:pPr>
              <a:spcAft>
                <a:spcPts val="0"/>
              </a:spcAft>
            </a:pPr>
            <a:r>
              <a:rPr lang="sl-SI" sz="1600" b="1" dirty="0" smtClean="0">
                <a:solidFill>
                  <a:srgbClr val="183884"/>
                </a:solidFill>
                <a:latin typeface="Arial" panose="020B0604020202020204" pitchFamily="34" charset="0"/>
                <a:ea typeface="Calibri" panose="020F0502020204030204" pitchFamily="34" charset="0"/>
                <a:cs typeface="Arial" panose="020B0604020202020204" pitchFamily="34" charset="0"/>
              </a:rPr>
              <a:t> </a:t>
            </a:r>
            <a:endParaRPr lang="sl-SI" sz="1600" dirty="0">
              <a:solidFill>
                <a:srgbClr val="183884"/>
              </a:solidFill>
              <a:latin typeface="Arial" panose="020B0604020202020204" pitchFamily="34" charset="0"/>
              <a:ea typeface="Calibri" panose="020F0502020204030204" pitchFamily="34" charset="0"/>
              <a:cs typeface="Arial" panose="020B0604020202020204" pitchFamily="34" charset="0"/>
            </a:endParaRPr>
          </a:p>
        </p:txBody>
      </p:sp>
      <p:pic>
        <p:nvPicPr>
          <p:cNvPr id="7" name="Slika 6" descr="sklad-kadri-mali.jpg"/>
          <p:cNvPicPr>
            <a:picLocks noChangeAspect="1"/>
          </p:cNvPicPr>
          <p:nvPr/>
        </p:nvPicPr>
        <p:blipFill>
          <a:blip r:embed="rId2" cstate="print"/>
          <a:stretch>
            <a:fillRect/>
          </a:stretch>
        </p:blipFill>
        <p:spPr>
          <a:xfrm>
            <a:off x="361244" y="5835722"/>
            <a:ext cx="2201333" cy="861414"/>
          </a:xfrm>
          <a:prstGeom prst="rect">
            <a:avLst/>
          </a:prstGeom>
        </p:spPr>
      </p:pic>
      <p:pic>
        <p:nvPicPr>
          <p:cNvPr id="9" name="Slika 8" descr="Logo_EKP_socialni_sklad_SLO.jpg"/>
          <p:cNvPicPr>
            <a:picLocks noChangeAspect="1"/>
          </p:cNvPicPr>
          <p:nvPr/>
        </p:nvPicPr>
        <p:blipFill>
          <a:blip r:embed="rId3" cstate="print"/>
          <a:srcRect l="15676" t="18683" r="20811" b="24732"/>
          <a:stretch>
            <a:fillRect/>
          </a:stretch>
        </p:blipFill>
        <p:spPr>
          <a:xfrm>
            <a:off x="2543014" y="5835722"/>
            <a:ext cx="2246394" cy="861414"/>
          </a:xfrm>
          <a:prstGeom prst="rect">
            <a:avLst/>
          </a:prstGeom>
        </p:spPr>
      </p:pic>
      <p:sp>
        <p:nvSpPr>
          <p:cNvPr id="10" name="PoljeZBesedilom 9"/>
          <p:cNvSpPr txBox="1"/>
          <p:nvPr/>
        </p:nvSpPr>
        <p:spPr>
          <a:xfrm>
            <a:off x="338669" y="1295403"/>
            <a:ext cx="11367912" cy="4180723"/>
          </a:xfrm>
          <a:prstGeom prst="rect">
            <a:avLst/>
          </a:prstGeom>
          <a:noFill/>
        </p:spPr>
        <p:txBody>
          <a:bodyPr wrap="square" numCol="1" rtlCol="0">
            <a:spAutoFit/>
          </a:bodyPr>
          <a:lstStyle/>
          <a:p>
            <a:pPr marL="355600" lvl="0" indent="-355600">
              <a:lnSpc>
                <a:spcPct val="150000"/>
              </a:lnSpc>
              <a:buFont typeface="Arial" pitchFamily="34" charset="0"/>
              <a:buChar char="•"/>
            </a:pPr>
            <a:r>
              <a:rPr lang="sl-SI" sz="2000" dirty="0" smtClean="0">
                <a:solidFill>
                  <a:srgbClr val="0070C0"/>
                </a:solidFill>
              </a:rPr>
              <a:t>na razpisu bo podeljenih </a:t>
            </a:r>
            <a:r>
              <a:rPr lang="sl-SI" sz="2400" b="1" dirty="0" smtClean="0">
                <a:solidFill>
                  <a:srgbClr val="0070C0"/>
                </a:solidFill>
              </a:rPr>
              <a:t>1000 štipendij</a:t>
            </a:r>
            <a:r>
              <a:rPr lang="sl-SI" sz="2000" dirty="0" smtClean="0">
                <a:solidFill>
                  <a:srgbClr val="0070C0"/>
                </a:solidFill>
              </a:rPr>
              <a:t>;</a:t>
            </a:r>
          </a:p>
          <a:p>
            <a:pPr marL="355600" lvl="0" indent="-355600">
              <a:lnSpc>
                <a:spcPct val="150000"/>
              </a:lnSpc>
              <a:buFont typeface="Arial" pitchFamily="34" charset="0"/>
              <a:buChar char="•"/>
            </a:pPr>
            <a:r>
              <a:rPr lang="sl-SI" sz="2000" b="1" dirty="0" smtClean="0">
                <a:solidFill>
                  <a:srgbClr val="0070C0"/>
                </a:solidFill>
              </a:rPr>
              <a:t>100 EUR mesečno</a:t>
            </a:r>
            <a:r>
              <a:rPr lang="sl-SI" sz="2000" dirty="0" smtClean="0">
                <a:solidFill>
                  <a:srgbClr val="0070C0"/>
                </a:solidFill>
              </a:rPr>
              <a:t> za čas celotnega izobraževanja;</a:t>
            </a:r>
          </a:p>
          <a:p>
            <a:pPr marL="355600" lvl="0" indent="-355600">
              <a:lnSpc>
                <a:spcPct val="150000"/>
              </a:lnSpc>
              <a:buFont typeface="Arial" pitchFamily="34" charset="0"/>
              <a:buChar char="•"/>
            </a:pPr>
            <a:r>
              <a:rPr lang="sl-SI" sz="2000" dirty="0" smtClean="0">
                <a:solidFill>
                  <a:srgbClr val="0070C0"/>
                </a:solidFill>
              </a:rPr>
              <a:t>v zaključnem letniku je zadnje izplačilo v juliju (za mesec junij);</a:t>
            </a:r>
          </a:p>
          <a:p>
            <a:pPr marL="355600" lvl="0" indent="-355600">
              <a:lnSpc>
                <a:spcPct val="150000"/>
              </a:lnSpc>
              <a:buFont typeface="Arial" pitchFamily="34" charset="0"/>
              <a:buChar char="•"/>
            </a:pPr>
            <a:r>
              <a:rPr lang="sl-SI" sz="2000" dirty="0" smtClean="0">
                <a:solidFill>
                  <a:srgbClr val="0070C0"/>
                </a:solidFill>
              </a:rPr>
              <a:t>štipendija za deficitarne poklice </a:t>
            </a:r>
            <a:r>
              <a:rPr lang="sl-SI" sz="2000" b="1" u="sng" dirty="0" smtClean="0">
                <a:solidFill>
                  <a:srgbClr val="0070C0"/>
                </a:solidFill>
              </a:rPr>
              <a:t>ne vpliva</a:t>
            </a:r>
            <a:r>
              <a:rPr lang="sl-SI" sz="2000" u="sng" dirty="0" smtClean="0">
                <a:solidFill>
                  <a:srgbClr val="0070C0"/>
                </a:solidFill>
              </a:rPr>
              <a:t> </a:t>
            </a:r>
            <a:r>
              <a:rPr lang="sl-SI" sz="2000" dirty="0" smtClean="0">
                <a:solidFill>
                  <a:srgbClr val="0070C0"/>
                </a:solidFill>
              </a:rPr>
              <a:t>na višino otroškega dodatka;</a:t>
            </a:r>
          </a:p>
          <a:p>
            <a:pPr marL="355600" lvl="0" indent="-355600">
              <a:lnSpc>
                <a:spcPct val="150000"/>
              </a:lnSpc>
              <a:buFont typeface="Arial" pitchFamily="34" charset="0"/>
              <a:buChar char="•"/>
            </a:pPr>
            <a:r>
              <a:rPr lang="sl-SI" sz="2000" dirty="0" smtClean="0">
                <a:solidFill>
                  <a:srgbClr val="0070C0"/>
                </a:solidFill>
              </a:rPr>
              <a:t>ravno tako </a:t>
            </a:r>
            <a:r>
              <a:rPr lang="sl-SI" sz="2000" b="1" u="sng" dirty="0" smtClean="0">
                <a:solidFill>
                  <a:srgbClr val="0070C0"/>
                </a:solidFill>
              </a:rPr>
              <a:t>ne vpliva</a:t>
            </a:r>
            <a:r>
              <a:rPr lang="sl-SI" sz="2000" u="sng" dirty="0" smtClean="0">
                <a:solidFill>
                  <a:srgbClr val="0070C0"/>
                </a:solidFill>
              </a:rPr>
              <a:t> </a:t>
            </a:r>
            <a:r>
              <a:rPr lang="sl-SI" sz="2000" dirty="0" smtClean="0">
                <a:solidFill>
                  <a:srgbClr val="0070C0"/>
                </a:solidFill>
              </a:rPr>
              <a:t>na višino plačila dohodnine;</a:t>
            </a:r>
          </a:p>
          <a:p>
            <a:pPr marL="355600" lvl="0" indent="-355600">
              <a:lnSpc>
                <a:spcPct val="150000"/>
              </a:lnSpc>
              <a:buFont typeface="Arial" pitchFamily="34" charset="0"/>
              <a:buChar char="•"/>
            </a:pPr>
            <a:r>
              <a:rPr lang="sl-SI" sz="2000" dirty="0" smtClean="0">
                <a:solidFill>
                  <a:srgbClr val="0070C0"/>
                </a:solidFill>
              </a:rPr>
              <a:t>dijak lahko </a:t>
            </a:r>
            <a:r>
              <a:rPr lang="sl-SI" sz="2000" b="1" dirty="0" smtClean="0">
                <a:solidFill>
                  <a:srgbClr val="0070C0"/>
                </a:solidFill>
              </a:rPr>
              <a:t>istočasno prejema tudi državno štipendijo/Zoisovo štipendijo;</a:t>
            </a:r>
            <a:endParaRPr lang="sl-SI" sz="2000" dirty="0" smtClean="0">
              <a:solidFill>
                <a:srgbClr val="0070C0"/>
              </a:solidFill>
            </a:endParaRPr>
          </a:p>
          <a:p>
            <a:pPr marL="355600" indent="-355600">
              <a:spcBef>
                <a:spcPts val="600"/>
              </a:spcBef>
              <a:buFont typeface="Arial" pitchFamily="34" charset="0"/>
              <a:buChar char="•"/>
            </a:pPr>
            <a:r>
              <a:rPr lang="sl-SI" sz="2000" dirty="0" smtClean="0">
                <a:solidFill>
                  <a:srgbClr val="0070C0"/>
                </a:solidFill>
              </a:rPr>
              <a:t>štipendija za deficitarne poklice </a:t>
            </a:r>
            <a:r>
              <a:rPr lang="sl-SI" sz="2000" b="1" dirty="0" smtClean="0">
                <a:solidFill>
                  <a:srgbClr val="0070C0"/>
                </a:solidFill>
              </a:rPr>
              <a:t>ni združljiva s kadrovsko štipendijo</a:t>
            </a:r>
            <a:r>
              <a:rPr lang="sl-SI" sz="2000" dirty="0" smtClean="0">
                <a:solidFill>
                  <a:srgbClr val="0070C0"/>
                </a:solidFill>
              </a:rPr>
              <a:t>;</a:t>
            </a:r>
          </a:p>
          <a:p>
            <a:pPr marL="355600" lvl="0" indent="-355600">
              <a:spcBef>
                <a:spcPts val="600"/>
              </a:spcBef>
              <a:buFont typeface="Arial" pitchFamily="34" charset="0"/>
              <a:buChar char="•"/>
            </a:pPr>
            <a:r>
              <a:rPr lang="sl-SI" sz="2000" dirty="0" smtClean="0">
                <a:solidFill>
                  <a:srgbClr val="0070C0"/>
                </a:solidFill>
              </a:rPr>
              <a:t>v primeru, da dijak ponavlja isti letnik oz. ne izpolnjuje pogojev za napredovanje v višji letnik, lahko </a:t>
            </a:r>
            <a:r>
              <a:rPr lang="sl-SI" sz="2000" b="1" dirty="0" smtClean="0">
                <a:solidFill>
                  <a:srgbClr val="0070C0"/>
                </a:solidFill>
              </a:rPr>
              <a:t>štipendijsko razmerje miruje</a:t>
            </a:r>
            <a:r>
              <a:rPr lang="sl-SI" sz="2000" dirty="0" smtClean="0">
                <a:solidFill>
                  <a:srgbClr val="0070C0"/>
                </a:solidFill>
              </a:rPr>
              <a:t>, vendar ne več kot eno leto;</a:t>
            </a:r>
          </a:p>
        </p:txBody>
      </p:sp>
      <p:sp>
        <p:nvSpPr>
          <p:cNvPr id="11" name="Naslov 3"/>
          <p:cNvSpPr txBox="1">
            <a:spLocks/>
          </p:cNvSpPr>
          <p:nvPr/>
        </p:nvSpPr>
        <p:spPr bwMode="auto">
          <a:xfrm>
            <a:off x="0" y="145521"/>
            <a:ext cx="12192000" cy="857250"/>
          </a:xfrm>
          <a:prstGeom prst="rect">
            <a:avLst/>
          </a:prstGeom>
          <a:solidFill>
            <a:srgbClr val="92D050"/>
          </a:solidFill>
          <a:ln w="9525">
            <a:noFill/>
            <a:miter lim="800000"/>
            <a:headEnd/>
            <a:tailEnd/>
          </a:ln>
        </p:spPr>
        <p:txBody>
          <a:bodyPr vert="horz" wrap="square" lIns="91440" tIns="45720" rIns="91440" bIns="45720" numCol="1" anchor="ctr" anchorCtr="0" compatLnSpc="1">
            <a:prstTxWarp prst="textNoShape">
              <a:avLst/>
            </a:prstTxWarp>
            <a:normAutofit/>
          </a:bodyPr>
          <a:lstStyle>
            <a:lvl1pPr marL="363538" indent="0" algn="l" rtl="0" eaLnBrk="0" fontAlgn="base" hangingPunct="0">
              <a:spcBef>
                <a:spcPct val="0"/>
              </a:spcBef>
              <a:spcAft>
                <a:spcPct val="0"/>
              </a:spcAft>
              <a:defRPr sz="3200" kern="1200">
                <a:solidFill>
                  <a:schemeClr val="bg1"/>
                </a:solidFill>
                <a:latin typeface="Arial" pitchFamily="34" charset="0"/>
                <a:ea typeface="+mj-ea"/>
                <a:cs typeface="Arial" pitchFamily="34" charset="0"/>
              </a:defRPr>
            </a:lvl1pPr>
            <a:lvl2pPr algn="ctr" rtl="0" eaLnBrk="0" fontAlgn="base" hangingPunct="0">
              <a:spcBef>
                <a:spcPct val="0"/>
              </a:spcBef>
              <a:spcAft>
                <a:spcPct val="0"/>
              </a:spcAft>
              <a:defRPr sz="4000">
                <a:solidFill>
                  <a:srgbClr val="183884"/>
                </a:solidFill>
                <a:latin typeface="Arial" charset="0"/>
              </a:defRPr>
            </a:lvl2pPr>
            <a:lvl3pPr algn="ctr" rtl="0" eaLnBrk="0" fontAlgn="base" hangingPunct="0">
              <a:spcBef>
                <a:spcPct val="0"/>
              </a:spcBef>
              <a:spcAft>
                <a:spcPct val="0"/>
              </a:spcAft>
              <a:defRPr sz="4000">
                <a:solidFill>
                  <a:srgbClr val="183884"/>
                </a:solidFill>
                <a:latin typeface="Arial" charset="0"/>
              </a:defRPr>
            </a:lvl3pPr>
            <a:lvl4pPr algn="ctr" rtl="0" eaLnBrk="0" fontAlgn="base" hangingPunct="0">
              <a:spcBef>
                <a:spcPct val="0"/>
              </a:spcBef>
              <a:spcAft>
                <a:spcPct val="0"/>
              </a:spcAft>
              <a:defRPr sz="4000">
                <a:solidFill>
                  <a:srgbClr val="183884"/>
                </a:solidFill>
                <a:latin typeface="Arial" charset="0"/>
              </a:defRPr>
            </a:lvl4pPr>
            <a:lvl5pPr algn="ctr" rtl="0" eaLnBrk="0" fontAlgn="base" hangingPunct="0">
              <a:spcBef>
                <a:spcPct val="0"/>
              </a:spcBef>
              <a:spcAft>
                <a:spcPct val="0"/>
              </a:spcAft>
              <a:defRPr sz="4000">
                <a:solidFill>
                  <a:srgbClr val="183884"/>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49263">
              <a:spcAft>
                <a:spcPts val="0"/>
              </a:spcAft>
            </a:pPr>
            <a:r>
              <a:rPr lang="sl-SI" sz="3000" b="1" dirty="0" smtClean="0">
                <a:latin typeface="+mn-lt"/>
              </a:rPr>
              <a:t>POMEMBNE INFORMACIJE</a:t>
            </a:r>
            <a:endParaRPr lang="sl-SI" sz="1600" b="1" dirty="0">
              <a:latin typeface="+mn-lt"/>
            </a:endParaRPr>
          </a:p>
        </p:txBody>
      </p:sp>
    </p:spTree>
    <p:extLst>
      <p:ext uri="{BB962C8B-B14F-4D97-AF65-F5344CB8AC3E}">
        <p14:creationId xmlns:p14="http://schemas.microsoft.com/office/powerpoint/2010/main" val="727596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ravokotnik 16"/>
          <p:cNvSpPr/>
          <p:nvPr/>
        </p:nvSpPr>
        <p:spPr>
          <a:xfrm>
            <a:off x="3006173" y="4956245"/>
            <a:ext cx="7129681" cy="338554"/>
          </a:xfrm>
          <a:prstGeom prst="rect">
            <a:avLst/>
          </a:prstGeom>
        </p:spPr>
        <p:txBody>
          <a:bodyPr wrap="square">
            <a:spAutoFit/>
          </a:bodyPr>
          <a:lstStyle/>
          <a:p>
            <a:pPr>
              <a:spcAft>
                <a:spcPts val="0"/>
              </a:spcAft>
            </a:pPr>
            <a:r>
              <a:rPr lang="sl-SI" sz="1600" b="1" dirty="0" smtClean="0">
                <a:solidFill>
                  <a:srgbClr val="183884"/>
                </a:solidFill>
                <a:latin typeface="Arial" panose="020B0604020202020204" pitchFamily="34" charset="0"/>
                <a:ea typeface="Calibri" panose="020F0502020204030204" pitchFamily="34" charset="0"/>
                <a:cs typeface="Arial" panose="020B0604020202020204" pitchFamily="34" charset="0"/>
              </a:rPr>
              <a:t> </a:t>
            </a:r>
            <a:endParaRPr lang="sl-SI" sz="1600" dirty="0">
              <a:solidFill>
                <a:srgbClr val="183884"/>
              </a:solidFill>
              <a:latin typeface="Arial" panose="020B0604020202020204" pitchFamily="34" charset="0"/>
              <a:ea typeface="Calibri" panose="020F0502020204030204" pitchFamily="34" charset="0"/>
              <a:cs typeface="Arial" panose="020B0604020202020204" pitchFamily="34" charset="0"/>
            </a:endParaRPr>
          </a:p>
        </p:txBody>
      </p:sp>
      <p:sp>
        <p:nvSpPr>
          <p:cNvPr id="2" name="Označba mesta številke diapozitiva 1"/>
          <p:cNvSpPr>
            <a:spLocks noGrp="1"/>
          </p:cNvSpPr>
          <p:nvPr>
            <p:ph type="sldNum" sz="quarter" idx="12"/>
          </p:nvPr>
        </p:nvSpPr>
        <p:spPr/>
        <p:txBody>
          <a:bodyPr/>
          <a:lstStyle/>
          <a:p>
            <a:fld id="{30063E4A-C043-47FD-9DDD-12C3B2A3D3BA}" type="slidenum">
              <a:rPr lang="sl-SI" smtClean="0"/>
              <a:pPr/>
              <a:t>8</a:t>
            </a:fld>
            <a:endParaRPr lang="sl-SI"/>
          </a:p>
        </p:txBody>
      </p:sp>
      <p:pic>
        <p:nvPicPr>
          <p:cNvPr id="7" name="Slika 6" descr="sklad-kadri-mali.jpg"/>
          <p:cNvPicPr>
            <a:picLocks noChangeAspect="1"/>
          </p:cNvPicPr>
          <p:nvPr/>
        </p:nvPicPr>
        <p:blipFill>
          <a:blip r:embed="rId2" cstate="print"/>
          <a:stretch>
            <a:fillRect/>
          </a:stretch>
        </p:blipFill>
        <p:spPr>
          <a:xfrm>
            <a:off x="349955" y="5753528"/>
            <a:ext cx="2201333" cy="909739"/>
          </a:xfrm>
          <a:prstGeom prst="rect">
            <a:avLst/>
          </a:prstGeom>
        </p:spPr>
      </p:pic>
      <p:pic>
        <p:nvPicPr>
          <p:cNvPr id="9" name="Slika 8" descr="Logo_EKP_socialni_sklad_SLO.jpg"/>
          <p:cNvPicPr>
            <a:picLocks noChangeAspect="1"/>
          </p:cNvPicPr>
          <p:nvPr/>
        </p:nvPicPr>
        <p:blipFill>
          <a:blip r:embed="rId3" cstate="print"/>
          <a:srcRect l="15676" t="18683" r="20811" b="24732"/>
          <a:stretch>
            <a:fillRect/>
          </a:stretch>
        </p:blipFill>
        <p:spPr>
          <a:xfrm>
            <a:off x="2543014" y="5753528"/>
            <a:ext cx="2078108" cy="967949"/>
          </a:xfrm>
          <a:prstGeom prst="rect">
            <a:avLst/>
          </a:prstGeom>
        </p:spPr>
      </p:pic>
      <p:sp>
        <p:nvSpPr>
          <p:cNvPr id="10" name="PoljeZBesedilom 9"/>
          <p:cNvSpPr txBox="1"/>
          <p:nvPr/>
        </p:nvSpPr>
        <p:spPr>
          <a:xfrm>
            <a:off x="406403" y="1236135"/>
            <a:ext cx="11367912" cy="5216813"/>
          </a:xfrm>
          <a:prstGeom prst="rect">
            <a:avLst/>
          </a:prstGeom>
          <a:noFill/>
        </p:spPr>
        <p:txBody>
          <a:bodyPr wrap="square" numCol="2" rtlCol="0">
            <a:spAutoFit/>
          </a:bodyPr>
          <a:lstStyle/>
          <a:p>
            <a:r>
              <a:rPr lang="sl-SI" dirty="0" smtClean="0">
                <a:solidFill>
                  <a:srgbClr val="0070C0"/>
                </a:solidFill>
              </a:rPr>
              <a:t>Letošnji nabor deficitarnih poklicev:</a:t>
            </a:r>
          </a:p>
          <a:p>
            <a:pPr marL="177800" lvl="0" indent="-177800">
              <a:buFont typeface="Arial" pitchFamily="34" charset="0"/>
              <a:buChar char="•"/>
              <a:tabLst>
                <a:tab pos="177800" algn="l"/>
              </a:tabLst>
            </a:pPr>
            <a:r>
              <a:rPr lang="sl-SI" dirty="0" smtClean="0">
                <a:solidFill>
                  <a:srgbClr val="0070C0"/>
                </a:solidFill>
              </a:rPr>
              <a:t>kamnosek</a:t>
            </a:r>
          </a:p>
          <a:p>
            <a:pPr marL="177800" lvl="0" indent="-177800">
              <a:buFont typeface="Arial" pitchFamily="34" charset="0"/>
              <a:buChar char="•"/>
              <a:tabLst>
                <a:tab pos="177800" algn="l"/>
              </a:tabLst>
            </a:pPr>
            <a:r>
              <a:rPr lang="sl-SI" dirty="0" err="1" smtClean="0">
                <a:solidFill>
                  <a:srgbClr val="0070C0"/>
                </a:solidFill>
              </a:rPr>
              <a:t>mehatronik</a:t>
            </a:r>
            <a:r>
              <a:rPr lang="sl-SI" dirty="0" smtClean="0">
                <a:solidFill>
                  <a:srgbClr val="0070C0"/>
                </a:solidFill>
              </a:rPr>
              <a:t> operater</a:t>
            </a:r>
          </a:p>
          <a:p>
            <a:pPr marL="177800" lvl="0" indent="-177800">
              <a:buFont typeface="Arial" pitchFamily="34" charset="0"/>
              <a:buChar char="•"/>
              <a:tabLst>
                <a:tab pos="177800" algn="l"/>
              </a:tabLst>
            </a:pPr>
            <a:r>
              <a:rPr lang="sl-SI" dirty="0" smtClean="0">
                <a:solidFill>
                  <a:srgbClr val="0070C0"/>
                </a:solidFill>
              </a:rPr>
              <a:t>izdelovalec kovinskih konstrukcij</a:t>
            </a:r>
          </a:p>
          <a:p>
            <a:pPr marL="177800" lvl="0" indent="-177800">
              <a:buFont typeface="Arial" pitchFamily="34" charset="0"/>
              <a:buChar char="•"/>
              <a:tabLst>
                <a:tab pos="177800" algn="l"/>
              </a:tabLst>
            </a:pPr>
            <a:r>
              <a:rPr lang="sl-SI" dirty="0" smtClean="0">
                <a:solidFill>
                  <a:srgbClr val="0070C0"/>
                </a:solidFill>
              </a:rPr>
              <a:t>inštalater strojnih inštalacij </a:t>
            </a:r>
          </a:p>
          <a:p>
            <a:pPr marL="177800" lvl="0" indent="-177800">
              <a:buFont typeface="Arial" pitchFamily="34" charset="0"/>
              <a:buChar char="•"/>
              <a:tabLst>
                <a:tab pos="177800" algn="l"/>
              </a:tabLst>
            </a:pPr>
            <a:r>
              <a:rPr lang="sl-SI" dirty="0" smtClean="0">
                <a:solidFill>
                  <a:srgbClr val="0070C0"/>
                </a:solidFill>
              </a:rPr>
              <a:t>oblikovalec kovin orodjar</a:t>
            </a:r>
          </a:p>
          <a:p>
            <a:pPr marL="177800" lvl="0" indent="-177800">
              <a:buFont typeface="Arial" pitchFamily="34" charset="0"/>
              <a:buChar char="•"/>
              <a:tabLst>
                <a:tab pos="177800" algn="l"/>
              </a:tabLst>
            </a:pPr>
            <a:r>
              <a:rPr lang="sl-SI" dirty="0" smtClean="0">
                <a:solidFill>
                  <a:srgbClr val="0070C0"/>
                </a:solidFill>
              </a:rPr>
              <a:t>elektrikar</a:t>
            </a:r>
          </a:p>
          <a:p>
            <a:pPr marL="177800" lvl="0" indent="-177800">
              <a:buFont typeface="Arial" pitchFamily="34" charset="0"/>
              <a:buChar char="•"/>
              <a:tabLst>
                <a:tab pos="177800" algn="l"/>
              </a:tabLst>
            </a:pPr>
            <a:r>
              <a:rPr lang="sl-SI" dirty="0" err="1" smtClean="0">
                <a:solidFill>
                  <a:srgbClr val="0070C0"/>
                </a:solidFill>
              </a:rPr>
              <a:t>avtokaroserist</a:t>
            </a:r>
            <a:endParaRPr lang="sl-SI" dirty="0" smtClean="0">
              <a:solidFill>
                <a:srgbClr val="0070C0"/>
              </a:solidFill>
            </a:endParaRPr>
          </a:p>
          <a:p>
            <a:pPr marL="177800" lvl="0" indent="-177800">
              <a:buFont typeface="Arial" pitchFamily="34" charset="0"/>
              <a:buChar char="•"/>
              <a:tabLst>
                <a:tab pos="177800" algn="l"/>
              </a:tabLst>
            </a:pPr>
            <a:r>
              <a:rPr lang="sl-SI" dirty="0" smtClean="0">
                <a:solidFill>
                  <a:srgbClr val="0070C0"/>
                </a:solidFill>
              </a:rPr>
              <a:t>pek</a:t>
            </a:r>
          </a:p>
          <a:p>
            <a:pPr marL="177800" lvl="0" indent="-177800">
              <a:buFont typeface="Arial" pitchFamily="34" charset="0"/>
              <a:buChar char="•"/>
              <a:tabLst>
                <a:tab pos="177800" algn="l"/>
              </a:tabLst>
            </a:pPr>
            <a:r>
              <a:rPr lang="sl-SI" dirty="0" smtClean="0">
                <a:solidFill>
                  <a:srgbClr val="0070C0"/>
                </a:solidFill>
              </a:rPr>
              <a:t>slaščičar</a:t>
            </a:r>
          </a:p>
          <a:p>
            <a:pPr marL="177800" lvl="0" indent="-177800">
              <a:buFont typeface="Arial" pitchFamily="34" charset="0"/>
              <a:buChar char="•"/>
              <a:tabLst>
                <a:tab pos="177800" algn="l"/>
              </a:tabLst>
            </a:pPr>
            <a:r>
              <a:rPr lang="sl-SI" dirty="0" smtClean="0">
                <a:solidFill>
                  <a:srgbClr val="0070C0"/>
                </a:solidFill>
              </a:rPr>
              <a:t>mesar</a:t>
            </a:r>
          </a:p>
          <a:p>
            <a:pPr marL="177800" lvl="0" indent="-177800">
              <a:buFont typeface="Arial" pitchFamily="34" charset="0"/>
              <a:buChar char="•"/>
              <a:tabLst>
                <a:tab pos="177800" algn="l"/>
              </a:tabLst>
            </a:pPr>
            <a:r>
              <a:rPr lang="sl-SI" dirty="0" smtClean="0">
                <a:solidFill>
                  <a:srgbClr val="0070C0"/>
                </a:solidFill>
              </a:rPr>
              <a:t>tapetnik</a:t>
            </a:r>
          </a:p>
          <a:p>
            <a:pPr marL="177800" lvl="0" indent="-177800">
              <a:buFont typeface="Arial" pitchFamily="34" charset="0"/>
              <a:buChar char="•"/>
              <a:tabLst>
                <a:tab pos="177800" algn="l"/>
              </a:tabLst>
            </a:pPr>
            <a:r>
              <a:rPr lang="sl-SI" dirty="0" smtClean="0">
                <a:solidFill>
                  <a:srgbClr val="0070C0"/>
                </a:solidFill>
              </a:rPr>
              <a:t>mizar</a:t>
            </a:r>
          </a:p>
          <a:p>
            <a:pPr marL="177800" lvl="0" indent="-177800">
              <a:buFont typeface="Arial" pitchFamily="34" charset="0"/>
              <a:buChar char="•"/>
              <a:tabLst>
                <a:tab pos="177800" algn="l"/>
              </a:tabLst>
            </a:pPr>
            <a:r>
              <a:rPr lang="sl-SI" dirty="0" smtClean="0">
                <a:solidFill>
                  <a:srgbClr val="0070C0"/>
                </a:solidFill>
              </a:rPr>
              <a:t>zidar</a:t>
            </a:r>
          </a:p>
          <a:p>
            <a:pPr marL="177800" lvl="0" indent="-177800">
              <a:buFont typeface="Arial" pitchFamily="34" charset="0"/>
              <a:buChar char="•"/>
              <a:tabLst>
                <a:tab pos="177800" algn="l"/>
              </a:tabLst>
            </a:pPr>
            <a:r>
              <a:rPr lang="sl-SI" dirty="0" smtClean="0">
                <a:solidFill>
                  <a:srgbClr val="0070C0"/>
                </a:solidFill>
              </a:rPr>
              <a:t>tesar</a:t>
            </a:r>
          </a:p>
          <a:p>
            <a:pPr marL="177800" lvl="0" indent="-177800">
              <a:buFont typeface="Arial" pitchFamily="34" charset="0"/>
              <a:buChar char="•"/>
              <a:tabLst>
                <a:tab pos="177800" algn="l"/>
              </a:tabLst>
            </a:pPr>
            <a:endParaRPr lang="sl-SI" dirty="0" smtClean="0">
              <a:solidFill>
                <a:srgbClr val="0070C0"/>
              </a:solidFill>
            </a:endParaRPr>
          </a:p>
          <a:p>
            <a:pPr marL="177800" lvl="0" indent="-177800">
              <a:buFont typeface="Arial" pitchFamily="34" charset="0"/>
              <a:buChar char="•"/>
              <a:tabLst>
                <a:tab pos="177800" algn="l"/>
              </a:tabLst>
            </a:pPr>
            <a:endParaRPr lang="sl-SI" dirty="0" smtClean="0">
              <a:solidFill>
                <a:srgbClr val="0070C0"/>
              </a:solidFill>
            </a:endParaRPr>
          </a:p>
          <a:p>
            <a:pPr marL="177800" lvl="0" indent="-177800">
              <a:buFont typeface="Arial" pitchFamily="34" charset="0"/>
              <a:buChar char="•"/>
              <a:tabLst>
                <a:tab pos="177800" algn="l"/>
              </a:tabLst>
            </a:pPr>
            <a:endParaRPr lang="sl-SI" dirty="0" smtClean="0">
              <a:solidFill>
                <a:srgbClr val="0070C0"/>
              </a:solidFill>
            </a:endParaRPr>
          </a:p>
          <a:p>
            <a:pPr marL="177800" lvl="0" indent="-177800">
              <a:tabLst>
                <a:tab pos="177800" algn="l"/>
              </a:tabLst>
            </a:pPr>
            <a:endParaRPr lang="sl-SI" dirty="0" smtClean="0">
              <a:solidFill>
                <a:srgbClr val="0070C0"/>
              </a:solidFill>
            </a:endParaRPr>
          </a:p>
          <a:p>
            <a:pPr marL="177800" indent="-177800">
              <a:buFont typeface="Arial" pitchFamily="34" charset="0"/>
              <a:buChar char="•"/>
              <a:tabLst>
                <a:tab pos="177800" algn="l"/>
              </a:tabLst>
            </a:pPr>
            <a:r>
              <a:rPr lang="sl-SI" dirty="0" smtClean="0">
                <a:solidFill>
                  <a:srgbClr val="0070C0"/>
                </a:solidFill>
              </a:rPr>
              <a:t>slikopleskar-črkoslikar</a:t>
            </a:r>
          </a:p>
          <a:p>
            <a:pPr marL="177800" lvl="0" indent="-177800">
              <a:buFont typeface="Arial" pitchFamily="34" charset="0"/>
              <a:buChar char="•"/>
              <a:tabLst>
                <a:tab pos="177800" algn="l"/>
              </a:tabLst>
            </a:pPr>
            <a:r>
              <a:rPr lang="sl-SI" dirty="0" smtClean="0">
                <a:solidFill>
                  <a:srgbClr val="0070C0"/>
                </a:solidFill>
              </a:rPr>
              <a:t>klepar-krovec</a:t>
            </a:r>
          </a:p>
          <a:p>
            <a:pPr marL="177800" lvl="0" indent="-177800">
              <a:buFont typeface="Arial" pitchFamily="34" charset="0"/>
              <a:buChar char="•"/>
              <a:tabLst>
                <a:tab pos="177800" algn="l"/>
              </a:tabLst>
            </a:pPr>
            <a:r>
              <a:rPr lang="sl-SI" dirty="0" smtClean="0">
                <a:solidFill>
                  <a:srgbClr val="0070C0"/>
                </a:solidFill>
              </a:rPr>
              <a:t>izvajalec </a:t>
            </a:r>
            <a:r>
              <a:rPr lang="sl-SI" dirty="0" err="1" smtClean="0">
                <a:solidFill>
                  <a:srgbClr val="0070C0"/>
                </a:solidFill>
              </a:rPr>
              <a:t>suhomontažne</a:t>
            </a:r>
            <a:r>
              <a:rPr lang="sl-SI" dirty="0" smtClean="0">
                <a:solidFill>
                  <a:srgbClr val="0070C0"/>
                </a:solidFill>
              </a:rPr>
              <a:t> gradnje</a:t>
            </a:r>
          </a:p>
          <a:p>
            <a:pPr marL="177800" lvl="0" indent="-177800">
              <a:buFont typeface="Arial" pitchFamily="34" charset="0"/>
              <a:buChar char="•"/>
              <a:tabLst>
                <a:tab pos="177800" algn="l"/>
              </a:tabLst>
            </a:pPr>
            <a:r>
              <a:rPr lang="sl-SI" dirty="0" smtClean="0">
                <a:solidFill>
                  <a:srgbClr val="0070C0"/>
                </a:solidFill>
              </a:rPr>
              <a:t>pečar– polagalec keramičnih oblog </a:t>
            </a:r>
          </a:p>
          <a:p>
            <a:pPr marL="177800" lvl="0" indent="-177800">
              <a:buFont typeface="Arial" pitchFamily="34" charset="0"/>
              <a:buChar char="•"/>
              <a:tabLst>
                <a:tab pos="177800" algn="l"/>
              </a:tabLst>
            </a:pPr>
            <a:r>
              <a:rPr lang="sl-SI" dirty="0" smtClean="0">
                <a:solidFill>
                  <a:srgbClr val="0070C0"/>
                </a:solidFill>
              </a:rPr>
              <a:t>gozdar</a:t>
            </a:r>
          </a:p>
          <a:p>
            <a:pPr marL="177800" lvl="0" indent="-177800">
              <a:buFont typeface="Arial" pitchFamily="34" charset="0"/>
              <a:buChar char="•"/>
              <a:tabLst>
                <a:tab pos="177800" algn="l"/>
              </a:tabLst>
            </a:pPr>
            <a:r>
              <a:rPr lang="sl-SI" dirty="0" smtClean="0">
                <a:solidFill>
                  <a:srgbClr val="0070C0"/>
                </a:solidFill>
              </a:rPr>
              <a:t>dimnikar</a:t>
            </a:r>
          </a:p>
          <a:p>
            <a:pPr marL="177800" lvl="0" indent="-177800">
              <a:buFont typeface="Arial" pitchFamily="34" charset="0"/>
              <a:buChar char="•"/>
              <a:tabLst>
                <a:tab pos="177800" algn="l"/>
              </a:tabLst>
            </a:pPr>
            <a:r>
              <a:rPr lang="sl-SI" dirty="0" smtClean="0">
                <a:solidFill>
                  <a:srgbClr val="0070C0"/>
                </a:solidFill>
              </a:rPr>
              <a:t>steklar</a:t>
            </a:r>
          </a:p>
          <a:p>
            <a:r>
              <a:rPr lang="sl-SI" dirty="0" smtClean="0">
                <a:solidFill>
                  <a:srgbClr val="0070C0"/>
                </a:solidFill>
              </a:rPr>
              <a:t> </a:t>
            </a:r>
          </a:p>
          <a:p>
            <a:r>
              <a:rPr lang="sl-SI" dirty="0" smtClean="0">
                <a:solidFill>
                  <a:srgbClr val="0070C0"/>
                </a:solidFill>
              </a:rPr>
              <a:t>Dvojezični izobraževalni programi:</a:t>
            </a:r>
          </a:p>
          <a:p>
            <a:pPr marL="177800" lvl="0" indent="-177800">
              <a:buFont typeface="Arial" pitchFamily="34" charset="0"/>
              <a:buChar char="•"/>
            </a:pPr>
            <a:r>
              <a:rPr lang="fi-FI" dirty="0" smtClean="0">
                <a:solidFill>
                  <a:srgbClr val="0070C0"/>
                </a:solidFill>
              </a:rPr>
              <a:t>ekonomski tehnik (IS), ki se izvaja v italijanskem jeziku</a:t>
            </a:r>
            <a:endParaRPr lang="sl-SI" dirty="0" smtClean="0">
              <a:solidFill>
                <a:srgbClr val="0070C0"/>
              </a:solidFill>
            </a:endParaRPr>
          </a:p>
          <a:p>
            <a:pPr marL="177800" lvl="0" indent="-177800">
              <a:buFont typeface="Arial" pitchFamily="34" charset="0"/>
              <a:buChar char="•"/>
            </a:pPr>
            <a:r>
              <a:rPr lang="fi-FI" dirty="0" smtClean="0">
                <a:solidFill>
                  <a:srgbClr val="0070C0"/>
                </a:solidFill>
              </a:rPr>
              <a:t>mehatronik operater (DV), ki se izvaja v madžarskem jeziku</a:t>
            </a:r>
            <a:endParaRPr lang="sl-SI" dirty="0" smtClean="0">
              <a:solidFill>
                <a:srgbClr val="0070C0"/>
              </a:solidFill>
            </a:endParaRPr>
          </a:p>
          <a:p>
            <a:pPr marL="177800" lvl="0" indent="-177800">
              <a:buFont typeface="Arial" pitchFamily="34" charset="0"/>
              <a:buChar char="•"/>
            </a:pPr>
            <a:r>
              <a:rPr lang="fi-FI" dirty="0" smtClean="0">
                <a:solidFill>
                  <a:srgbClr val="0070C0"/>
                </a:solidFill>
              </a:rPr>
              <a:t>strojni tehnik (DV), ki se izvaja v madžarskem jeziku</a:t>
            </a:r>
            <a:endParaRPr lang="sl-SI" dirty="0" smtClean="0">
              <a:solidFill>
                <a:srgbClr val="0070C0"/>
              </a:solidFill>
            </a:endParaRPr>
          </a:p>
          <a:p>
            <a:pPr marL="177800" lvl="0" indent="-177800">
              <a:buFont typeface="Arial" pitchFamily="34" charset="0"/>
              <a:buChar char="•"/>
            </a:pPr>
            <a:r>
              <a:rPr lang="fi-FI" dirty="0" smtClean="0">
                <a:solidFill>
                  <a:srgbClr val="0070C0"/>
                </a:solidFill>
              </a:rPr>
              <a:t>kemijski tehnik (DV), ki se izvaja v madžarskem jeziku</a:t>
            </a:r>
            <a:endParaRPr lang="sl-SI" dirty="0" smtClean="0">
              <a:solidFill>
                <a:srgbClr val="0070C0"/>
              </a:solidFill>
            </a:endParaRPr>
          </a:p>
          <a:p>
            <a:r>
              <a:rPr lang="fi-FI" sz="1700" dirty="0" smtClean="0"/>
              <a:t> </a:t>
            </a:r>
            <a:endParaRPr lang="sl-SI" sz="1400" i="1" dirty="0" smtClean="0"/>
          </a:p>
          <a:p>
            <a:r>
              <a:rPr lang="sl-SI" sz="1000" i="1" dirty="0" smtClean="0"/>
              <a:t>Poklici so zapisani v nevtralni obliki in so mišljeni za oba spola.</a:t>
            </a:r>
            <a:endParaRPr lang="sl-SI" sz="1400" dirty="0">
              <a:solidFill>
                <a:schemeClr val="accent1">
                  <a:lumMod val="50000"/>
                </a:schemeClr>
              </a:solidFill>
            </a:endParaRPr>
          </a:p>
        </p:txBody>
      </p:sp>
      <p:sp>
        <p:nvSpPr>
          <p:cNvPr id="11" name="Naslov 3"/>
          <p:cNvSpPr txBox="1">
            <a:spLocks/>
          </p:cNvSpPr>
          <p:nvPr/>
        </p:nvSpPr>
        <p:spPr bwMode="auto">
          <a:xfrm>
            <a:off x="0" y="145521"/>
            <a:ext cx="12192000" cy="857250"/>
          </a:xfrm>
          <a:prstGeom prst="rect">
            <a:avLst/>
          </a:prstGeom>
          <a:solidFill>
            <a:srgbClr val="92D050"/>
          </a:solidFill>
          <a:ln w="9525">
            <a:noFill/>
            <a:miter lim="800000"/>
            <a:headEnd/>
            <a:tailEnd/>
          </a:ln>
        </p:spPr>
        <p:txBody>
          <a:bodyPr vert="horz" wrap="square" lIns="91440" tIns="45720" rIns="91440" bIns="45720" numCol="1" anchor="ctr" anchorCtr="0" compatLnSpc="1">
            <a:prstTxWarp prst="textNoShape">
              <a:avLst/>
            </a:prstTxWarp>
            <a:normAutofit/>
          </a:bodyPr>
          <a:lstStyle>
            <a:lvl1pPr marL="363538" indent="0" algn="l" rtl="0" eaLnBrk="0" fontAlgn="base" hangingPunct="0">
              <a:spcBef>
                <a:spcPct val="0"/>
              </a:spcBef>
              <a:spcAft>
                <a:spcPct val="0"/>
              </a:spcAft>
              <a:defRPr sz="3200" kern="1200">
                <a:solidFill>
                  <a:schemeClr val="bg1"/>
                </a:solidFill>
                <a:latin typeface="Arial" pitchFamily="34" charset="0"/>
                <a:ea typeface="+mj-ea"/>
                <a:cs typeface="Arial" pitchFamily="34" charset="0"/>
              </a:defRPr>
            </a:lvl1pPr>
            <a:lvl2pPr algn="ctr" rtl="0" eaLnBrk="0" fontAlgn="base" hangingPunct="0">
              <a:spcBef>
                <a:spcPct val="0"/>
              </a:spcBef>
              <a:spcAft>
                <a:spcPct val="0"/>
              </a:spcAft>
              <a:defRPr sz="4000">
                <a:solidFill>
                  <a:srgbClr val="183884"/>
                </a:solidFill>
                <a:latin typeface="Arial" charset="0"/>
              </a:defRPr>
            </a:lvl2pPr>
            <a:lvl3pPr algn="ctr" rtl="0" eaLnBrk="0" fontAlgn="base" hangingPunct="0">
              <a:spcBef>
                <a:spcPct val="0"/>
              </a:spcBef>
              <a:spcAft>
                <a:spcPct val="0"/>
              </a:spcAft>
              <a:defRPr sz="4000">
                <a:solidFill>
                  <a:srgbClr val="183884"/>
                </a:solidFill>
                <a:latin typeface="Arial" charset="0"/>
              </a:defRPr>
            </a:lvl3pPr>
            <a:lvl4pPr algn="ctr" rtl="0" eaLnBrk="0" fontAlgn="base" hangingPunct="0">
              <a:spcBef>
                <a:spcPct val="0"/>
              </a:spcBef>
              <a:spcAft>
                <a:spcPct val="0"/>
              </a:spcAft>
              <a:defRPr sz="4000">
                <a:solidFill>
                  <a:srgbClr val="183884"/>
                </a:solidFill>
                <a:latin typeface="Arial" charset="0"/>
              </a:defRPr>
            </a:lvl4pPr>
            <a:lvl5pPr algn="ctr" rtl="0" eaLnBrk="0" fontAlgn="base" hangingPunct="0">
              <a:spcBef>
                <a:spcPct val="0"/>
              </a:spcBef>
              <a:spcAft>
                <a:spcPct val="0"/>
              </a:spcAft>
              <a:defRPr sz="4000">
                <a:solidFill>
                  <a:srgbClr val="183884"/>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49263">
              <a:spcAft>
                <a:spcPts val="0"/>
              </a:spcAft>
            </a:pPr>
            <a:r>
              <a:rPr lang="sl-SI" sz="3000" b="1" dirty="0" smtClean="0">
                <a:latin typeface="+mn-lt"/>
              </a:rPr>
              <a:t>IZOBRAŽEVALNI PROGRAMI PO PRILOGI 1 </a:t>
            </a:r>
            <a:r>
              <a:rPr lang="sl-SI" sz="1600" b="1" dirty="0" smtClean="0">
                <a:latin typeface="+mn-lt"/>
              </a:rPr>
              <a:t>(273. javni razpis)</a:t>
            </a:r>
            <a:endParaRPr lang="sl-SI" sz="1600" b="1" dirty="0">
              <a:latin typeface="+mn-lt"/>
            </a:endParaRPr>
          </a:p>
        </p:txBody>
      </p:sp>
    </p:spTree>
    <p:extLst>
      <p:ext uri="{BB962C8B-B14F-4D97-AF65-F5344CB8AC3E}">
        <p14:creationId xmlns:p14="http://schemas.microsoft.com/office/powerpoint/2010/main" val="727596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ravokotnik 16"/>
          <p:cNvSpPr/>
          <p:nvPr/>
        </p:nvSpPr>
        <p:spPr>
          <a:xfrm>
            <a:off x="3006173" y="4956245"/>
            <a:ext cx="7129681" cy="338554"/>
          </a:xfrm>
          <a:prstGeom prst="rect">
            <a:avLst/>
          </a:prstGeom>
        </p:spPr>
        <p:txBody>
          <a:bodyPr wrap="square">
            <a:spAutoFit/>
          </a:bodyPr>
          <a:lstStyle/>
          <a:p>
            <a:pPr>
              <a:spcAft>
                <a:spcPts val="0"/>
              </a:spcAft>
            </a:pPr>
            <a:r>
              <a:rPr lang="sl-SI" sz="1600" b="1" dirty="0" smtClean="0">
                <a:solidFill>
                  <a:srgbClr val="183884"/>
                </a:solidFill>
                <a:latin typeface="Arial" panose="020B0604020202020204" pitchFamily="34" charset="0"/>
                <a:ea typeface="Calibri" panose="020F0502020204030204" pitchFamily="34" charset="0"/>
                <a:cs typeface="Arial" panose="020B0604020202020204" pitchFamily="34" charset="0"/>
              </a:rPr>
              <a:t> </a:t>
            </a:r>
            <a:endParaRPr lang="sl-SI" sz="1600" dirty="0">
              <a:solidFill>
                <a:srgbClr val="183884"/>
              </a:solidFill>
              <a:latin typeface="Arial" panose="020B0604020202020204" pitchFamily="34" charset="0"/>
              <a:ea typeface="Calibri" panose="020F0502020204030204" pitchFamily="34" charset="0"/>
              <a:cs typeface="Arial" panose="020B0604020202020204" pitchFamily="34" charset="0"/>
            </a:endParaRPr>
          </a:p>
        </p:txBody>
      </p:sp>
      <p:pic>
        <p:nvPicPr>
          <p:cNvPr id="7" name="Slika 6" descr="sklad-kadri-mali.jpg"/>
          <p:cNvPicPr>
            <a:picLocks noChangeAspect="1"/>
          </p:cNvPicPr>
          <p:nvPr/>
        </p:nvPicPr>
        <p:blipFill>
          <a:blip r:embed="rId2" cstate="print"/>
          <a:stretch>
            <a:fillRect/>
          </a:stretch>
        </p:blipFill>
        <p:spPr>
          <a:xfrm>
            <a:off x="361244" y="5794626"/>
            <a:ext cx="2201333" cy="902510"/>
          </a:xfrm>
          <a:prstGeom prst="rect">
            <a:avLst/>
          </a:prstGeom>
        </p:spPr>
      </p:pic>
      <p:pic>
        <p:nvPicPr>
          <p:cNvPr id="9" name="Slika 8" descr="Logo_EKP_socialni_sklad_SLO.jpg"/>
          <p:cNvPicPr>
            <a:picLocks noChangeAspect="1"/>
          </p:cNvPicPr>
          <p:nvPr/>
        </p:nvPicPr>
        <p:blipFill>
          <a:blip r:embed="rId3" cstate="print"/>
          <a:srcRect l="15676" t="18683" r="20811" b="24732"/>
          <a:stretch>
            <a:fillRect/>
          </a:stretch>
        </p:blipFill>
        <p:spPr>
          <a:xfrm>
            <a:off x="2543014" y="5794626"/>
            <a:ext cx="2078108" cy="902510"/>
          </a:xfrm>
          <a:prstGeom prst="rect">
            <a:avLst/>
          </a:prstGeom>
        </p:spPr>
      </p:pic>
      <p:sp>
        <p:nvSpPr>
          <p:cNvPr id="10" name="PoljeZBesedilom 9"/>
          <p:cNvSpPr txBox="1"/>
          <p:nvPr/>
        </p:nvSpPr>
        <p:spPr>
          <a:xfrm>
            <a:off x="338669" y="1295403"/>
            <a:ext cx="11367912" cy="4247317"/>
          </a:xfrm>
          <a:prstGeom prst="rect">
            <a:avLst/>
          </a:prstGeom>
          <a:noFill/>
        </p:spPr>
        <p:txBody>
          <a:bodyPr wrap="square" numCol="1" rtlCol="0">
            <a:spAutoFit/>
          </a:bodyPr>
          <a:lstStyle/>
          <a:p>
            <a:pPr marL="355600" lvl="0" indent="-355600">
              <a:lnSpc>
                <a:spcPct val="150000"/>
              </a:lnSpc>
              <a:buFont typeface="Arial" pitchFamily="34" charset="0"/>
              <a:buChar char="•"/>
            </a:pPr>
            <a:r>
              <a:rPr lang="sl-SI" sz="2000" dirty="0" smtClean="0">
                <a:solidFill>
                  <a:srgbClr val="0070C0"/>
                </a:solidFill>
              </a:rPr>
              <a:t>Dijaki, ki so v zaključnem letniku in prejemajo štipendijo za deficitarne poklice </a:t>
            </a:r>
            <a:r>
              <a:rPr lang="sl-SI" sz="2000" b="1" dirty="0" smtClean="0">
                <a:solidFill>
                  <a:srgbClr val="0070C0"/>
                </a:solidFill>
              </a:rPr>
              <a:t>morajo </a:t>
            </a:r>
            <a:r>
              <a:rPr lang="sl-SI" sz="2000" dirty="0" smtClean="0">
                <a:solidFill>
                  <a:srgbClr val="0070C0"/>
                </a:solidFill>
              </a:rPr>
              <a:t>uspešno zaključiti izobraževalni program oziroma pridobiti višjo raven izobrazbe do 30. septembra naslednjega koledarskega leta po zaključnem letniku.</a:t>
            </a:r>
          </a:p>
          <a:p>
            <a:pPr marL="355600" lvl="0" indent="-355600">
              <a:lnSpc>
                <a:spcPct val="150000"/>
              </a:lnSpc>
              <a:buFont typeface="Arial" pitchFamily="34" charset="0"/>
              <a:buChar char="•"/>
            </a:pPr>
            <a:endParaRPr lang="sl-SI" sz="2000" b="1" dirty="0" smtClean="0">
              <a:solidFill>
                <a:srgbClr val="0070C0"/>
              </a:solidFill>
            </a:endParaRPr>
          </a:p>
          <a:p>
            <a:pPr marL="355600" lvl="0" indent="-355600">
              <a:lnSpc>
                <a:spcPct val="150000"/>
              </a:lnSpc>
              <a:buFont typeface="Arial" pitchFamily="34" charset="0"/>
              <a:buChar char="•"/>
            </a:pPr>
            <a:r>
              <a:rPr lang="sl-SI" sz="2000" b="1" dirty="0" smtClean="0">
                <a:solidFill>
                  <a:srgbClr val="0070C0"/>
                </a:solidFill>
              </a:rPr>
              <a:t>Dokazilo o uspešno opravljenem zaključnem izpitu / poklicni maturi morajo NUJNO poslati na sklad.</a:t>
            </a:r>
          </a:p>
          <a:p>
            <a:pPr marL="355600" lvl="0" indent="-355600">
              <a:lnSpc>
                <a:spcPct val="150000"/>
              </a:lnSpc>
              <a:buFont typeface="Arial" pitchFamily="34" charset="0"/>
              <a:buChar char="•"/>
            </a:pPr>
            <a:endParaRPr lang="sl-SI" sz="2000" b="1" dirty="0" smtClean="0">
              <a:solidFill>
                <a:srgbClr val="0070C0"/>
              </a:solidFill>
            </a:endParaRPr>
          </a:p>
          <a:p>
            <a:pPr marL="355600" lvl="0" indent="-355600">
              <a:lnSpc>
                <a:spcPct val="150000"/>
              </a:lnSpc>
              <a:buFont typeface="Arial" pitchFamily="34" charset="0"/>
              <a:buChar char="•"/>
            </a:pPr>
            <a:r>
              <a:rPr lang="sl-SI" sz="2000" b="1" dirty="0" smtClean="0">
                <a:solidFill>
                  <a:srgbClr val="0070C0"/>
                </a:solidFill>
              </a:rPr>
              <a:t>POSLEDICA: </a:t>
            </a:r>
            <a:r>
              <a:rPr lang="sl-SI" sz="2000" dirty="0" smtClean="0">
                <a:solidFill>
                  <a:srgbClr val="0070C0"/>
                </a:solidFill>
              </a:rPr>
              <a:t>štipendisti mora vrniti štipendije, prejete za zaključni letnik izobraževalnega programa ali za dodatno študijsko leto po izteku izobraževalnega programa, če je bil v dodatnem letu upravičen do štipendije, če ni izpolnjen prvi odstavek.</a:t>
            </a:r>
            <a:endParaRPr lang="sl-SI" sz="2000" dirty="0">
              <a:solidFill>
                <a:srgbClr val="0070C0"/>
              </a:solidFill>
            </a:endParaRPr>
          </a:p>
        </p:txBody>
      </p:sp>
      <p:sp>
        <p:nvSpPr>
          <p:cNvPr id="11" name="Naslov 3"/>
          <p:cNvSpPr txBox="1">
            <a:spLocks/>
          </p:cNvSpPr>
          <p:nvPr/>
        </p:nvSpPr>
        <p:spPr bwMode="auto">
          <a:xfrm>
            <a:off x="0" y="145521"/>
            <a:ext cx="12192000" cy="857250"/>
          </a:xfrm>
          <a:prstGeom prst="rect">
            <a:avLst/>
          </a:prstGeom>
          <a:solidFill>
            <a:srgbClr val="92D050"/>
          </a:solidFill>
          <a:ln w="9525">
            <a:noFill/>
            <a:miter lim="800000"/>
            <a:headEnd/>
            <a:tailEnd/>
          </a:ln>
        </p:spPr>
        <p:txBody>
          <a:bodyPr vert="horz" wrap="square" lIns="91440" tIns="45720" rIns="91440" bIns="45720" numCol="1" anchor="ctr" anchorCtr="0" compatLnSpc="1">
            <a:prstTxWarp prst="textNoShape">
              <a:avLst/>
            </a:prstTxWarp>
            <a:normAutofit/>
          </a:bodyPr>
          <a:lstStyle>
            <a:lvl1pPr marL="363538" indent="0" algn="l" rtl="0" eaLnBrk="0" fontAlgn="base" hangingPunct="0">
              <a:spcBef>
                <a:spcPct val="0"/>
              </a:spcBef>
              <a:spcAft>
                <a:spcPct val="0"/>
              </a:spcAft>
              <a:defRPr sz="3200" kern="1200">
                <a:solidFill>
                  <a:schemeClr val="bg1"/>
                </a:solidFill>
                <a:latin typeface="Arial" pitchFamily="34" charset="0"/>
                <a:ea typeface="+mj-ea"/>
                <a:cs typeface="Arial" pitchFamily="34" charset="0"/>
              </a:defRPr>
            </a:lvl1pPr>
            <a:lvl2pPr algn="ctr" rtl="0" eaLnBrk="0" fontAlgn="base" hangingPunct="0">
              <a:spcBef>
                <a:spcPct val="0"/>
              </a:spcBef>
              <a:spcAft>
                <a:spcPct val="0"/>
              </a:spcAft>
              <a:defRPr sz="4000">
                <a:solidFill>
                  <a:srgbClr val="183884"/>
                </a:solidFill>
                <a:latin typeface="Arial" charset="0"/>
              </a:defRPr>
            </a:lvl2pPr>
            <a:lvl3pPr algn="ctr" rtl="0" eaLnBrk="0" fontAlgn="base" hangingPunct="0">
              <a:spcBef>
                <a:spcPct val="0"/>
              </a:spcBef>
              <a:spcAft>
                <a:spcPct val="0"/>
              </a:spcAft>
              <a:defRPr sz="4000">
                <a:solidFill>
                  <a:srgbClr val="183884"/>
                </a:solidFill>
                <a:latin typeface="Arial" charset="0"/>
              </a:defRPr>
            </a:lvl3pPr>
            <a:lvl4pPr algn="ctr" rtl="0" eaLnBrk="0" fontAlgn="base" hangingPunct="0">
              <a:spcBef>
                <a:spcPct val="0"/>
              </a:spcBef>
              <a:spcAft>
                <a:spcPct val="0"/>
              </a:spcAft>
              <a:defRPr sz="4000">
                <a:solidFill>
                  <a:srgbClr val="183884"/>
                </a:solidFill>
                <a:latin typeface="Arial" charset="0"/>
              </a:defRPr>
            </a:lvl4pPr>
            <a:lvl5pPr algn="ctr" rtl="0" eaLnBrk="0" fontAlgn="base" hangingPunct="0">
              <a:spcBef>
                <a:spcPct val="0"/>
              </a:spcBef>
              <a:spcAft>
                <a:spcPct val="0"/>
              </a:spcAft>
              <a:defRPr sz="4000">
                <a:solidFill>
                  <a:srgbClr val="183884"/>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49263">
              <a:spcAft>
                <a:spcPts val="0"/>
              </a:spcAft>
            </a:pPr>
            <a:r>
              <a:rPr lang="sl-SI" sz="3000" b="1" dirty="0" smtClean="0">
                <a:latin typeface="+mn-lt"/>
              </a:rPr>
              <a:t>POMEMBNE INFORMACIJE – prošnja  </a:t>
            </a:r>
            <a:endParaRPr lang="sl-SI" sz="1600" b="1" dirty="0">
              <a:latin typeface="+mn-lt"/>
            </a:endParaRPr>
          </a:p>
        </p:txBody>
      </p:sp>
    </p:spTree>
    <p:extLst>
      <p:ext uri="{BB962C8B-B14F-4D97-AF65-F5344CB8AC3E}">
        <p14:creationId xmlns:p14="http://schemas.microsoft.com/office/powerpoint/2010/main" val="727596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ŠRIP osnov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TotalTime>
  <Words>597</Words>
  <Application>Microsoft Office PowerPoint</Application>
  <PresentationFormat>Širokozaslonsko</PresentationFormat>
  <Paragraphs>148</Paragraphs>
  <Slides>10</Slides>
  <Notes>0</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10</vt:i4>
      </vt:variant>
    </vt:vector>
  </HeadingPairs>
  <TitlesOfParts>
    <vt:vector size="17" baseType="lpstr">
      <vt:lpstr>Arial</vt:lpstr>
      <vt:lpstr>Arial Narrow</vt:lpstr>
      <vt:lpstr>Calibri</vt:lpstr>
      <vt:lpstr>Calibri light</vt:lpstr>
      <vt:lpstr>Calibri light</vt:lpstr>
      <vt:lpstr>Times New Roman</vt:lpstr>
      <vt:lpstr>ŠRIP osnova</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uporabnik</cp:lastModifiedBy>
  <cp:revision>70</cp:revision>
  <dcterms:created xsi:type="dcterms:W3CDTF">2017-03-15T15:46:58Z</dcterms:created>
  <dcterms:modified xsi:type="dcterms:W3CDTF">2019-01-28T11:37:50Z</dcterms:modified>
</cp:coreProperties>
</file>